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sldIdLst>
    <p:sldId id="322" r:id="rId2"/>
    <p:sldId id="325" r:id="rId3"/>
    <p:sldId id="337" r:id="rId4"/>
    <p:sldId id="260" r:id="rId5"/>
    <p:sldId id="262" r:id="rId6"/>
    <p:sldId id="263" r:id="rId7"/>
    <p:sldId id="294" r:id="rId8"/>
    <p:sldId id="338" r:id="rId9"/>
    <p:sldId id="339" r:id="rId10"/>
    <p:sldId id="333" r:id="rId11"/>
    <p:sldId id="336" r:id="rId12"/>
    <p:sldId id="334" r:id="rId13"/>
    <p:sldId id="335" r:id="rId14"/>
    <p:sldId id="330" r:id="rId15"/>
    <p:sldId id="296" r:id="rId16"/>
    <p:sldId id="295" r:id="rId17"/>
    <p:sldId id="331" r:id="rId18"/>
    <p:sldId id="323" r:id="rId19"/>
    <p:sldId id="329"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3/4/2023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18</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1D8BD707-D9CF-40AE-B4C6-C98DA3205C09}" type="datetimeFigureOut">
              <a:rPr lang="en-US" smtClean="0"/>
              <a:pPr/>
              <a:t>3/4/2023</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3/4/2023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3/4/2023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3/4/2023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3/4/2023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3/4/2023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D8BD707-D9CF-40AE-B4C6-C98DA3205C09}" type="datetimeFigureOut">
              <a:rPr lang="en-US" smtClean="0"/>
              <a:pPr/>
              <a:t>3/4/2023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3/4/2023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3/4/2023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3/4/2023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3/4/2023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3/4/2023</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724400"/>
          </a:xfrm>
        </p:spPr>
        <p:txBody>
          <a:bodyPr>
            <a:normAutofit/>
          </a:bodyPr>
          <a:lstStyle/>
          <a:p>
            <a:pPr algn="ctr"/>
            <a:r>
              <a:rPr lang="en-IN" b="1" dirty="0">
                <a:latin typeface="Times New Roman" pitchFamily="18" charset="0"/>
                <a:cs typeface="Times New Roman" pitchFamily="18" charset="0"/>
              </a:rPr>
              <a:t>Enhancing Remembrance of Password as an Image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pPr>
            <a:r>
              <a:rPr lang="en-US" sz="2000" dirty="0">
                <a:latin typeface="Times New Roman" pitchFamily="18" charset="0"/>
                <a:cs typeface="Times New Roman" pitchFamily="18" charset="0"/>
              </a:rPr>
              <a:t>This paper focuses on changing the system of having ‘text’ as password as people tend to often forget their passwords and have to recover it. </a:t>
            </a:r>
          </a:p>
          <a:p>
            <a:pPr algn="just">
              <a:lnSpc>
                <a:spcPct val="150000"/>
              </a:lnSpc>
              <a:buNone/>
            </a:pPr>
            <a:endParaRPr lang="en-US" sz="2000" dirty="0">
              <a:latin typeface="Times New Roman" pitchFamily="18" charset="0"/>
              <a:cs typeface="Times New Roman" pitchFamily="18" charset="0"/>
            </a:endParaRPr>
          </a:p>
          <a:p>
            <a:pPr algn="just">
              <a:lnSpc>
                <a:spcPct val="150000"/>
              </a:lnSpc>
            </a:pPr>
            <a:r>
              <a:rPr lang="en-US" sz="2000" dirty="0">
                <a:latin typeface="Times New Roman" pitchFamily="18" charset="0"/>
                <a:cs typeface="Times New Roman" pitchFamily="18" charset="0"/>
              </a:rPr>
              <a:t>Proposing the system of having picture as a password which is kept encrypted in a database and decrypted and matched to check for authorization of user. </a:t>
            </a:r>
          </a:p>
          <a:p>
            <a:pPr algn="just">
              <a:lnSpc>
                <a:spcPct val="150000"/>
              </a:lnSpc>
              <a:buNone/>
            </a:pPr>
            <a:endParaRPr lang="en-US" sz="2000" dirty="0">
              <a:latin typeface="Times New Roman" pitchFamily="18" charset="0"/>
              <a:cs typeface="Times New Roman" pitchFamily="18" charset="0"/>
            </a:endParaRPr>
          </a:p>
          <a:p>
            <a:pPr algn="just">
              <a:lnSpc>
                <a:spcPct val="150000"/>
              </a:lnSpc>
            </a:pPr>
            <a:r>
              <a:rPr lang="en-US" sz="2000" dirty="0">
                <a:latin typeface="Times New Roman" pitchFamily="18" charset="0"/>
                <a:cs typeface="Times New Roman" pitchFamily="18" charset="0"/>
              </a:rPr>
              <a:t>It has been scientifically proven that it’s easier for a human mind to remember a picture, something they can see rather than text.</a:t>
            </a:r>
            <a:endParaRPr lang="en-IN" sz="20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lnSpc>
                <a:spcPct val="150000"/>
              </a:lnSpc>
            </a:pPr>
            <a:r>
              <a:rPr lang="en-US" sz="2000" dirty="0" smtClean="0">
                <a:latin typeface="Times New Roman" pitchFamily="18" charset="0"/>
                <a:cs typeface="Times New Roman" pitchFamily="18" charset="0"/>
              </a:rPr>
              <a:t>The survey in aspects of data security, data storage, data sharing and data authentication through </a:t>
            </a:r>
            <a:r>
              <a:rPr lang="en-US" sz="2000" dirty="0" err="1" smtClean="0">
                <a:latin typeface="Times New Roman" pitchFamily="18" charset="0"/>
                <a:cs typeface="Times New Roman" pitchFamily="18" charset="0"/>
              </a:rPr>
              <a:t>blockchain</a:t>
            </a:r>
            <a:r>
              <a:rPr lang="en-US" sz="2000" dirty="0" smtClean="0">
                <a:latin typeface="Times New Roman" pitchFamily="18" charset="0"/>
                <a:cs typeface="Times New Roman" pitchFamily="18" charset="0"/>
              </a:rPr>
              <a:t> technology is done and the challenges are discussed to overcome the problem that leads in big data and cloud storage. </a:t>
            </a:r>
            <a:endParaRPr lang="en-US"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detailed comparative analysis proves that the </a:t>
            </a:r>
            <a:r>
              <a:rPr lang="en-US" sz="2000" dirty="0" err="1" smtClean="0">
                <a:latin typeface="Times New Roman" pitchFamily="18" charset="0"/>
                <a:cs typeface="Times New Roman" pitchFamily="18" charset="0"/>
              </a:rPr>
              <a:t>blockchain</a:t>
            </a:r>
            <a:r>
              <a:rPr lang="en-US" sz="2000" dirty="0" smtClean="0">
                <a:latin typeface="Times New Roman" pitchFamily="18" charset="0"/>
                <a:cs typeface="Times New Roman" pitchFamily="18" charset="0"/>
              </a:rPr>
              <a:t> technology overcomes the problems in big data storage and data security in cloud</a:t>
            </a:r>
            <a:endParaRPr lang="en-US"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563562"/>
          </a:xfrm>
        </p:spPr>
        <p:txBody>
          <a:bodyPr>
            <a:normAutofit fontScale="90000"/>
          </a:bodyPr>
          <a:lstStyle/>
          <a:p>
            <a:r>
              <a:rPr lang="en-US" dirty="0"/>
              <a:t>Existing System</a:t>
            </a:r>
          </a:p>
        </p:txBody>
      </p:sp>
      <p:sp>
        <p:nvSpPr>
          <p:cNvPr id="3" name="Content Placeholder 2"/>
          <p:cNvSpPr>
            <a:spLocks noGrp="1"/>
          </p:cNvSpPr>
          <p:nvPr>
            <p:ph idx="1"/>
          </p:nvPr>
        </p:nvSpPr>
        <p:spPr>
          <a:xfrm>
            <a:off x="1447800" y="762000"/>
            <a:ext cx="7498080" cy="5791200"/>
          </a:xfrm>
        </p:spPr>
        <p:txBody>
          <a:bodyPr>
            <a:noAutofit/>
          </a:bodyPr>
          <a:lstStyle/>
          <a:p>
            <a:pPr lvl="0" algn="just">
              <a:lnSpc>
                <a:spcPct val="150000"/>
              </a:lnSpc>
            </a:pPr>
            <a:r>
              <a:rPr lang="en-US" sz="2000" dirty="0">
                <a:latin typeface="Times New Roman" pitchFamily="18" charset="0"/>
                <a:cs typeface="Times New Roman" pitchFamily="18" charset="0"/>
              </a:rPr>
              <a:t>We argue that this is because existing password schemes do not fully leverage humans’ cognitive strengths, and we thus examine techniques to enhance password </a:t>
            </a:r>
            <a:r>
              <a:rPr lang="en-US" sz="2000" dirty="0" err="1">
                <a:latin typeface="Times New Roman" pitchFamily="18" charset="0"/>
                <a:cs typeface="Times New Roman" pitchFamily="18" charset="0"/>
              </a:rPr>
              <a:t>memorability</a:t>
            </a:r>
            <a:r>
              <a:rPr lang="en-US" sz="2000" dirty="0">
                <a:latin typeface="Times New Roman" pitchFamily="18" charset="0"/>
                <a:cs typeface="Times New Roman" pitchFamily="18" charset="0"/>
              </a:rPr>
              <a:t> that incorporate scientific understanding of long-term memory.</a:t>
            </a:r>
            <a:endParaRPr lang="en-IN" sz="2000" dirty="0">
              <a:latin typeface="Times New Roman" pitchFamily="18" charset="0"/>
              <a:cs typeface="Times New Roman" pitchFamily="18" charset="0"/>
            </a:endParaRPr>
          </a:p>
          <a:p>
            <a:pPr lvl="0" algn="just">
              <a:lnSpc>
                <a:spcPct val="150000"/>
              </a:lnSpc>
              <a:buNone/>
            </a:pPr>
            <a:endParaRPr lang="en-US" sz="2000" dirty="0">
              <a:latin typeface="Times New Roman" pitchFamily="18" charset="0"/>
              <a:cs typeface="Times New Roman" pitchFamily="18" charset="0"/>
            </a:endParaRPr>
          </a:p>
          <a:p>
            <a:pPr lvl="0" algn="just">
              <a:lnSpc>
                <a:spcPct val="150000"/>
              </a:lnSpc>
            </a:pPr>
            <a:r>
              <a:rPr lang="en-US" sz="2000" dirty="0">
                <a:latin typeface="Times New Roman" pitchFamily="18" charset="0"/>
                <a:cs typeface="Times New Roman" pitchFamily="18" charset="0"/>
              </a:rPr>
              <a:t>All of these were significantly higher than the control conditions representing existing graphical password schemes.</a:t>
            </a:r>
            <a:endParaRPr lang="en-IN" sz="2000" dirty="0">
              <a:latin typeface="Times New Roman" pitchFamily="18" charset="0"/>
              <a:cs typeface="Times New Roman" pitchFamily="18" charset="0"/>
            </a:endParaRPr>
          </a:p>
          <a:p>
            <a:pPr lvl="0" algn="just">
              <a:lnSpc>
                <a:spcPct val="150000"/>
              </a:lnSpc>
              <a:buNone/>
            </a:pPr>
            <a:endParaRPr lang="en-US" sz="2000" dirty="0">
              <a:latin typeface="Times New Roman" pitchFamily="18" charset="0"/>
              <a:cs typeface="Times New Roman" pitchFamily="18" charset="0"/>
            </a:endParaRPr>
          </a:p>
          <a:p>
            <a:pPr lvl="0" algn="just">
              <a:lnSpc>
                <a:spcPct val="150000"/>
              </a:lnSpc>
            </a:pPr>
            <a:r>
              <a:rPr lang="en-US" sz="2000" dirty="0">
                <a:latin typeface="Times New Roman" pitchFamily="18" charset="0"/>
                <a:cs typeface="Times New Roman" pitchFamily="18" charset="0"/>
              </a:rPr>
              <a:t>In existing </a:t>
            </a:r>
            <a:r>
              <a:rPr lang="en-US" sz="2000" dirty="0" err="1">
                <a:latin typeface="Times New Roman" pitchFamily="18" charset="0"/>
                <a:cs typeface="Times New Roman" pitchFamily="18" charset="0"/>
              </a:rPr>
              <a:t>cognometric</a:t>
            </a:r>
            <a:r>
              <a:rPr lang="en-US" sz="2000" dirty="0">
                <a:latin typeface="Times New Roman" pitchFamily="18" charset="0"/>
                <a:cs typeface="Times New Roman" pitchFamily="18" charset="0"/>
              </a:rPr>
              <a:t> graphical password schemes, mouse input is used to select an image, where the images in a portfolio remain the same but are positioned randomly each time that a portfolio is loaded to compensate for shoulder surfing risk during login.</a:t>
            </a:r>
            <a:endParaRPr lang="en-IN" sz="2000" dirty="0">
              <a:latin typeface="Times New Roman" pitchFamily="18" charset="0"/>
              <a:cs typeface="Times New Roman" pitchFamily="18" charset="0"/>
            </a:endParaRPr>
          </a:p>
          <a:p>
            <a:pPr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487362"/>
          </a:xfrm>
        </p:spPr>
        <p:txBody>
          <a:bodyPr>
            <a:normAutofit fontScale="90000"/>
          </a:bodyPr>
          <a:lstStyle/>
          <a:p>
            <a:r>
              <a:rPr lang="en-US" dirty="0"/>
              <a:t>Disadvantage of Existing System</a:t>
            </a:r>
          </a:p>
        </p:txBody>
      </p:sp>
      <p:sp>
        <p:nvSpPr>
          <p:cNvPr id="3" name="Content Placeholder 2"/>
          <p:cNvSpPr>
            <a:spLocks noGrp="1"/>
          </p:cNvSpPr>
          <p:nvPr>
            <p:ph idx="1"/>
          </p:nvPr>
        </p:nvSpPr>
        <p:spPr>
          <a:xfrm>
            <a:off x="1371600" y="685800"/>
            <a:ext cx="7498080" cy="5715000"/>
          </a:xfrm>
        </p:spPr>
        <p:txBody>
          <a:bodyPr>
            <a:noAutofit/>
          </a:bodyPr>
          <a:lstStyle/>
          <a:p>
            <a:pPr lvl="0" algn="just">
              <a:lnSpc>
                <a:spcPct val="150000"/>
              </a:lnSpc>
            </a:pPr>
            <a:r>
              <a:rPr lang="en-US" sz="2000" dirty="0">
                <a:latin typeface="Times New Roman" pitchFamily="18" charset="0"/>
                <a:cs typeface="Times New Roman" pitchFamily="18" charset="0"/>
              </a:rPr>
              <a:t>Traditional user-chosen textual passwords suffer from security problems because of password reuse and predictable patterns.</a:t>
            </a:r>
            <a:endParaRPr lang="en-IN" sz="2000" dirty="0">
              <a:latin typeface="Times New Roman" pitchFamily="18" charset="0"/>
              <a:cs typeface="Times New Roman" pitchFamily="18" charset="0"/>
            </a:endParaRPr>
          </a:p>
          <a:p>
            <a:pPr lvl="0" algn="just">
              <a:lnSpc>
                <a:spcPct val="150000"/>
              </a:lnSpc>
              <a:buNone/>
            </a:pPr>
            <a:endParaRPr lang="en-US" sz="2000" dirty="0">
              <a:latin typeface="Times New Roman" pitchFamily="18" charset="0"/>
              <a:cs typeface="Times New Roman" pitchFamily="18" charset="0"/>
            </a:endParaRPr>
          </a:p>
          <a:p>
            <a:pPr lvl="0" algn="just">
              <a:lnSpc>
                <a:spcPct val="150000"/>
              </a:lnSpc>
            </a:pPr>
            <a:r>
              <a:rPr lang="en-US" sz="2000" dirty="0">
                <a:latin typeface="Times New Roman" pitchFamily="18" charset="0"/>
                <a:cs typeface="Times New Roman" pitchFamily="18" charset="0"/>
              </a:rPr>
              <a:t>The usability and security problems of using cognitive questions for authentication, and several other studies point out the vulnerability of this approach to targeted guessing attacks.</a:t>
            </a:r>
            <a:endParaRPr lang="en-IN" sz="2000" dirty="0">
              <a:latin typeface="Times New Roman" pitchFamily="18" charset="0"/>
              <a:cs typeface="Times New Roman" pitchFamily="18" charset="0"/>
            </a:endParaRPr>
          </a:p>
          <a:p>
            <a:pPr lvl="0" algn="just">
              <a:lnSpc>
                <a:spcPct val="150000"/>
              </a:lnSpc>
              <a:buNone/>
            </a:pPr>
            <a:endParaRPr lang="en-US" sz="2000" dirty="0">
              <a:latin typeface="Times New Roman" pitchFamily="18" charset="0"/>
              <a:cs typeface="Times New Roman" pitchFamily="18" charset="0"/>
            </a:endParaRPr>
          </a:p>
          <a:p>
            <a:pPr lvl="0" algn="just">
              <a:lnSpc>
                <a:spcPct val="150000"/>
              </a:lnSpc>
            </a:pPr>
            <a:r>
              <a:rPr lang="en-US" sz="2000" dirty="0">
                <a:latin typeface="Times New Roman" pitchFamily="18" charset="0"/>
                <a:cs typeface="Times New Roman" pitchFamily="18" charset="0"/>
              </a:rPr>
              <a:t>We made a deeper investigation of this issue through a direct comparison between schemes offering different combinations of cues, and we found that spatial cues did not significantly contribute to enhance </a:t>
            </a:r>
            <a:r>
              <a:rPr lang="en-US" sz="2000" dirty="0" err="1">
                <a:latin typeface="Times New Roman" pitchFamily="18" charset="0"/>
                <a:cs typeface="Times New Roman" pitchFamily="18" charset="0"/>
              </a:rPr>
              <a:t>memorability</a:t>
            </a:r>
            <a:r>
              <a:rPr lang="en-US" sz="2000" dirty="0">
                <a:latin typeface="Times New Roman" pitchFamily="18" charset="0"/>
                <a:cs typeface="Times New Roman" pitchFamily="18" charset="0"/>
              </a:rPr>
              <a:t>, while verbal cues made a significant contribution in this regard.</a:t>
            </a:r>
            <a:endParaRPr lang="en-IN" sz="2000" dirty="0">
              <a:latin typeface="Times New Roman" pitchFamily="18" charset="0"/>
              <a:cs typeface="Times New Roman" pitchFamily="18" charset="0"/>
            </a:endParaRPr>
          </a:p>
          <a:p>
            <a:pPr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a:t>PROPOSED SYSTEM :</a:t>
            </a:r>
            <a:endParaRPr lang="en-US" dirty="0"/>
          </a:p>
        </p:txBody>
      </p:sp>
      <p:sp>
        <p:nvSpPr>
          <p:cNvPr id="3" name="Content Placeholder 2"/>
          <p:cNvSpPr>
            <a:spLocks noGrp="1"/>
          </p:cNvSpPr>
          <p:nvPr>
            <p:ph idx="1"/>
          </p:nvPr>
        </p:nvSpPr>
        <p:spPr>
          <a:xfrm>
            <a:off x="1295400" y="990600"/>
            <a:ext cx="7498080" cy="5562600"/>
          </a:xfrm>
        </p:spPr>
        <p:txBody>
          <a:bodyPr>
            <a:noAutofit/>
          </a:bodyPr>
          <a:lstStyle/>
          <a:p>
            <a:pPr lvl="0" algn="just">
              <a:lnSpc>
                <a:spcPct val="150000"/>
              </a:lnSpc>
            </a:pPr>
            <a:r>
              <a:rPr lang="en-US" sz="2000" dirty="0">
                <a:latin typeface="Times New Roman" pitchFamily="18" charset="0"/>
                <a:cs typeface="Times New Roman" pitchFamily="18" charset="0"/>
              </a:rPr>
              <a:t>A new graphical password authentication technique is proposed which is resistant to shoulder surfing and also other types of possible attacks to some extent.</a:t>
            </a:r>
            <a:endParaRPr lang="en-IN" sz="2000" dirty="0">
              <a:latin typeface="Times New Roman" pitchFamily="18" charset="0"/>
              <a:cs typeface="Times New Roman" pitchFamily="18" charset="0"/>
            </a:endParaRPr>
          </a:p>
          <a:p>
            <a:pPr lvl="0" algn="just">
              <a:lnSpc>
                <a:spcPct val="150000"/>
              </a:lnSpc>
              <a:buNone/>
            </a:pPr>
            <a:endParaRPr lang="en-US" sz="2000" dirty="0">
              <a:latin typeface="Times New Roman" pitchFamily="18" charset="0"/>
              <a:cs typeface="Times New Roman" pitchFamily="18" charset="0"/>
            </a:endParaRPr>
          </a:p>
          <a:p>
            <a:pPr lvl="0" algn="just">
              <a:lnSpc>
                <a:spcPct val="150000"/>
              </a:lnSpc>
            </a:pPr>
            <a:r>
              <a:rPr lang="en-US" sz="2000" dirty="0">
                <a:latin typeface="Times New Roman" pitchFamily="18" charset="0"/>
                <a:cs typeface="Times New Roman" pitchFamily="18" charset="0"/>
              </a:rPr>
              <a:t>Our proposed technique is resistant to shoulder surfing to some extent and also to other possible attacks. It is a combination of recognition and recall based approach.</a:t>
            </a:r>
            <a:endParaRPr lang="en-IN" sz="2000" dirty="0">
              <a:latin typeface="Times New Roman" pitchFamily="18" charset="0"/>
              <a:cs typeface="Times New Roman" pitchFamily="18" charset="0"/>
            </a:endParaRPr>
          </a:p>
          <a:p>
            <a:pPr algn="just">
              <a:lnSpc>
                <a:spcPct val="150000"/>
              </a:lnSpc>
              <a:buNone/>
            </a:pPr>
            <a:endParaRPr lang="en-US" sz="2000" dirty="0">
              <a:latin typeface="Times New Roman" pitchFamily="18" charset="0"/>
              <a:cs typeface="Times New Roman" pitchFamily="18" charset="0"/>
            </a:endParaRPr>
          </a:p>
          <a:p>
            <a:pPr algn="just">
              <a:lnSpc>
                <a:spcPct val="150000"/>
              </a:lnSpc>
            </a:pPr>
            <a:r>
              <a:rPr lang="en-US" sz="2000" dirty="0">
                <a:latin typeface="Times New Roman" pitchFamily="18" charset="0"/>
                <a:cs typeface="Times New Roman" pitchFamily="18" charset="0"/>
              </a:rPr>
              <a:t>A proposed system provides a strong security against brute force and guessing attacks as it has a good combination of two types of graphical </a:t>
            </a:r>
            <a:r>
              <a:rPr lang="en-US" sz="2000" dirty="0" smtClean="0">
                <a:latin typeface="Times New Roman" pitchFamily="18" charset="0"/>
                <a:cs typeface="Times New Roman" pitchFamily="18" charset="0"/>
              </a:rPr>
              <a:t>passwords and block chain.</a:t>
            </a:r>
          </a:p>
          <a:p>
            <a:pPr algn="just">
              <a:lnSpc>
                <a:spcPct val="150000"/>
              </a:lnSpc>
            </a:pPr>
            <a:endParaRPr lang="en-US"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a:t>ADVANTAGE</a:t>
            </a:r>
            <a:endParaRPr lang="en-US" dirty="0"/>
          </a:p>
        </p:txBody>
      </p:sp>
      <p:sp>
        <p:nvSpPr>
          <p:cNvPr id="3" name="Content Placeholder 2"/>
          <p:cNvSpPr>
            <a:spLocks noGrp="1"/>
          </p:cNvSpPr>
          <p:nvPr>
            <p:ph idx="1"/>
          </p:nvPr>
        </p:nvSpPr>
        <p:spPr>
          <a:xfrm>
            <a:off x="1066800" y="838200"/>
            <a:ext cx="7866888" cy="5715000"/>
          </a:xfrm>
        </p:spPr>
        <p:txBody>
          <a:bodyPr>
            <a:normAutofit/>
          </a:bodyPr>
          <a:lstStyle/>
          <a:p>
            <a:pPr lvl="0" algn="just">
              <a:lnSpc>
                <a:spcPct val="150000"/>
              </a:lnSpc>
            </a:pPr>
            <a:r>
              <a:rPr lang="en-US" sz="2000" dirty="0">
                <a:latin typeface="Times New Roman" pitchFamily="18" charset="0"/>
                <a:cs typeface="Times New Roman" pitchFamily="18" charset="0"/>
              </a:rPr>
              <a:t>The top performance of the system-generated mnemonic and picture condition was due, at least in part, to picture creation.</a:t>
            </a:r>
            <a:endParaRPr lang="en-IN" sz="2000" dirty="0">
              <a:latin typeface="Times New Roman" pitchFamily="18" charset="0"/>
              <a:cs typeface="Times New Roman" pitchFamily="18" charset="0"/>
            </a:endParaRPr>
          </a:p>
          <a:p>
            <a:pPr lvl="0" algn="just">
              <a:lnSpc>
                <a:spcPct val="150000"/>
              </a:lnSpc>
              <a:buNone/>
            </a:pPr>
            <a:endParaRPr lang="en-US" sz="2000" dirty="0">
              <a:latin typeface="Times New Roman" pitchFamily="18" charset="0"/>
              <a:cs typeface="Times New Roman" pitchFamily="18" charset="0"/>
            </a:endParaRPr>
          </a:p>
          <a:p>
            <a:pPr lvl="0" algn="just">
              <a:lnSpc>
                <a:spcPct val="150000"/>
              </a:lnSpc>
            </a:pPr>
            <a:r>
              <a:rPr lang="en-US" sz="2000" dirty="0">
                <a:latin typeface="Times New Roman" pitchFamily="18" charset="0"/>
                <a:cs typeface="Times New Roman" pitchFamily="18" charset="0"/>
              </a:rPr>
              <a:t>This encoding helps people to remember and retrieve the processed information efficiently over an extended period of time.</a:t>
            </a:r>
            <a:endParaRPr lang="en-IN" sz="2000" dirty="0">
              <a:latin typeface="Times New Roman" pitchFamily="18" charset="0"/>
              <a:cs typeface="Times New Roman" pitchFamily="18" charset="0"/>
            </a:endParaRPr>
          </a:p>
          <a:p>
            <a:pPr lvl="0" algn="just">
              <a:lnSpc>
                <a:spcPct val="150000"/>
              </a:lnSpc>
              <a:buNone/>
            </a:pPr>
            <a:endParaRPr lang="en-US" sz="2000" dirty="0">
              <a:latin typeface="Times New Roman" pitchFamily="18" charset="0"/>
              <a:cs typeface="Times New Roman" pitchFamily="18" charset="0"/>
            </a:endParaRPr>
          </a:p>
          <a:p>
            <a:pPr lvl="0" algn="just">
              <a:lnSpc>
                <a:spcPct val="150000"/>
              </a:lnSpc>
            </a:pPr>
            <a:r>
              <a:rPr lang="en-US" sz="2000" dirty="0">
                <a:latin typeface="Times New Roman" pitchFamily="18" charset="0"/>
                <a:cs typeface="Times New Roman" pitchFamily="18" charset="0"/>
              </a:rPr>
              <a:t>JPEG compression uses DCT to transform successive sub-image blocks (8x8 pixels) into 64 DCT coefficients.</a:t>
            </a:r>
            <a:endParaRPr lang="en-IN" sz="2000" dirty="0">
              <a:latin typeface="Times New Roman" pitchFamily="18" charset="0"/>
              <a:cs typeface="Times New Roman" pitchFamily="18" charset="0"/>
            </a:endParaRPr>
          </a:p>
          <a:p>
            <a:pPr lvl="0" algn="just">
              <a:lnSpc>
                <a:spcPct val="150000"/>
              </a:lnSpc>
              <a:buNone/>
            </a:pPr>
            <a:endParaRPr lang="en-US" sz="2000" dirty="0">
              <a:latin typeface="Times New Roman" pitchFamily="18" charset="0"/>
              <a:cs typeface="Times New Roman" pitchFamily="18" charset="0"/>
            </a:endParaRPr>
          </a:p>
          <a:p>
            <a:pPr lvl="0" algn="just">
              <a:lnSpc>
                <a:spcPct val="150000"/>
              </a:lnSpc>
            </a:pPr>
            <a:r>
              <a:rPr lang="en-US" sz="2000" dirty="0">
                <a:latin typeface="Times New Roman" pitchFamily="18" charset="0"/>
                <a:cs typeface="Times New Roman" pitchFamily="18" charset="0"/>
              </a:rPr>
              <a:t>Data is inserted into these coefficients‘ insignificant bits. However, altering any single coefficient would affect the entire 64 block pixels.</a:t>
            </a:r>
            <a:endParaRPr lang="en-IN" sz="2000"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smtClean="0">
                <a:latin typeface="Times New Roman" pitchFamily="18" charset="0"/>
                <a:cs typeface="Times New Roman" pitchFamily="18" charset="0"/>
              </a:rPr>
              <a:t>Block chain</a:t>
            </a:r>
            <a:endParaRPr lang="en-US" dirty="0"/>
          </a:p>
        </p:txBody>
      </p:sp>
      <p:sp>
        <p:nvSpPr>
          <p:cNvPr id="3" name="Content Placeholder 2"/>
          <p:cNvSpPr>
            <a:spLocks noGrp="1"/>
          </p:cNvSpPr>
          <p:nvPr>
            <p:ph idx="1"/>
          </p:nvPr>
        </p:nvSpPr>
        <p:spPr/>
        <p:txBody>
          <a:bodyPr>
            <a:normAutofit fontScale="92500" lnSpcReduction="20000"/>
          </a:bodyPr>
          <a:lstStyle/>
          <a:p>
            <a:pPr algn="just">
              <a:lnSpc>
                <a:spcPct val="150000"/>
              </a:lnSpc>
            </a:pPr>
            <a:r>
              <a:rPr lang="en-US" sz="2000" dirty="0" smtClean="0">
                <a:latin typeface="Times New Roman" pitchFamily="18" charset="0"/>
                <a:cs typeface="Times New Roman" pitchFamily="18" charset="0"/>
              </a:rPr>
              <a:t>Block chain is </a:t>
            </a:r>
            <a:r>
              <a:rPr lang="en-US" sz="2000" dirty="0" smtClean="0">
                <a:latin typeface="Times New Roman" pitchFamily="18" charset="0"/>
                <a:cs typeface="Times New Roman" pitchFamily="18" charset="0"/>
              </a:rPr>
              <a:t>one of the digital currencies in which this helps to send and receive the money across the world in which it undergoes decentralized peer-peer system. </a:t>
            </a:r>
            <a:endParaRPr lang="en-US"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Transaction </a:t>
            </a:r>
            <a:r>
              <a:rPr lang="en-US" sz="2000" dirty="0" smtClean="0">
                <a:latin typeface="Times New Roman" pitchFamily="18" charset="0"/>
                <a:cs typeface="Times New Roman" pitchFamily="18" charset="0"/>
              </a:rPr>
              <a:t>fees in Block chain </a:t>
            </a:r>
            <a:r>
              <a:rPr lang="en-US" sz="2000" dirty="0" smtClean="0">
                <a:latin typeface="Times New Roman" pitchFamily="18" charset="0"/>
                <a:cs typeface="Times New Roman" pitchFamily="18" charset="0"/>
              </a:rPr>
              <a:t>are </a:t>
            </a:r>
            <a:r>
              <a:rPr lang="en-US" sz="2000" dirty="0" smtClean="0">
                <a:latin typeface="Times New Roman" pitchFamily="18" charset="0"/>
                <a:cs typeface="Times New Roman" pitchFamily="18" charset="0"/>
              </a:rPr>
              <a:t>minimum, when compared to other third-party intermediaries such as banks and government sectors. It doesn’t include a third-party system and it is easy to transfer the coins very fast and cheap. </a:t>
            </a:r>
            <a:endParaRPr lang="en-US"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Personal </a:t>
            </a:r>
            <a:r>
              <a:rPr lang="en-US" sz="2000" dirty="0" smtClean="0">
                <a:latin typeface="Times New Roman" pitchFamily="18" charset="0"/>
                <a:cs typeface="Times New Roman" pitchFamily="18" charset="0"/>
              </a:rPr>
              <a:t>information of the user is hidden in the Block chain </a:t>
            </a:r>
            <a:r>
              <a:rPr lang="en-US" sz="2000" dirty="0" smtClean="0">
                <a:latin typeface="Times New Roman" pitchFamily="18" charset="0"/>
                <a:cs typeface="Times New Roman" pitchFamily="18" charset="0"/>
              </a:rPr>
              <a:t>transaction </a:t>
            </a:r>
            <a:r>
              <a:rPr lang="en-US" sz="2000" dirty="0" smtClean="0">
                <a:latin typeface="Times New Roman" pitchFamily="18" charset="0"/>
                <a:cs typeface="Times New Roman" pitchFamily="18" charset="0"/>
              </a:rPr>
              <a:t>and it provides security to the data by cryptographic system.</a:t>
            </a:r>
            <a:endParaRPr lang="en-US" sz="2000" dirty="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SHA 256 Encryption</a:t>
            </a:r>
            <a:endParaRPr lang="en-US" dirty="0"/>
          </a:p>
        </p:txBody>
      </p:sp>
      <p:sp>
        <p:nvSpPr>
          <p:cNvPr id="3" name="Content Placeholder 2"/>
          <p:cNvSpPr>
            <a:spLocks noGrp="1"/>
          </p:cNvSpPr>
          <p:nvPr>
            <p:ph idx="1"/>
          </p:nvPr>
        </p:nvSpPr>
        <p:spPr/>
        <p:txBody>
          <a:bodyPr>
            <a:normAutofit fontScale="55000" lnSpcReduction="20000"/>
          </a:bodyPr>
          <a:lstStyle/>
          <a:p>
            <a:pPr algn="just">
              <a:lnSpc>
                <a:spcPct val="170000"/>
              </a:lnSpc>
            </a:pPr>
            <a:r>
              <a:rPr lang="en-US" dirty="0" smtClean="0">
                <a:latin typeface="Times New Roman" pitchFamily="18" charset="0"/>
                <a:cs typeface="Times New Roman" pitchFamily="18" charset="0"/>
              </a:rPr>
              <a:t>Secure Hash Algorithm takes a user data as an input and it returns an alphanumeric output of 64 bit. Hashing is the one-way function once the data is hashed then it can’t be modified or changed where decrypting back of the hash value is impossible. </a:t>
            </a:r>
            <a:endParaRPr lang="en-US" dirty="0" smtClean="0">
              <a:latin typeface="Times New Roman" pitchFamily="18" charset="0"/>
              <a:cs typeface="Times New Roman" pitchFamily="18" charset="0"/>
            </a:endParaRPr>
          </a:p>
          <a:p>
            <a:pPr algn="just">
              <a:lnSpc>
                <a:spcPct val="170000"/>
              </a:lnSpc>
            </a:pPr>
            <a:endParaRPr lang="en-US" dirty="0" smtClean="0">
              <a:latin typeface="Times New Roman" pitchFamily="18" charset="0"/>
              <a:cs typeface="Times New Roman" pitchFamily="18" charset="0"/>
            </a:endParaRPr>
          </a:p>
          <a:p>
            <a:pPr algn="just">
              <a:lnSpc>
                <a:spcPct val="170000"/>
              </a:lnSpc>
            </a:pPr>
            <a:r>
              <a:rPr lang="en-US" dirty="0" smtClean="0">
                <a:latin typeface="Times New Roman" pitchFamily="18" charset="0"/>
                <a:cs typeface="Times New Roman" pitchFamily="18" charset="0"/>
              </a:rPr>
              <a:t>Hash </a:t>
            </a:r>
            <a:r>
              <a:rPr lang="en-US" dirty="0" smtClean="0">
                <a:latin typeface="Times New Roman" pitchFamily="18" charset="0"/>
                <a:cs typeface="Times New Roman" pitchFamily="18" charset="0"/>
              </a:rPr>
              <a:t>value is unique for the same data, so encryption algorithm is also performed in which it can be any message or file and it is impossible to hack the original data. In </a:t>
            </a:r>
            <a:r>
              <a:rPr lang="en-US" dirty="0" err="1" smtClean="0">
                <a:latin typeface="Times New Roman" pitchFamily="18" charset="0"/>
                <a:cs typeface="Times New Roman" pitchFamily="18" charset="0"/>
              </a:rPr>
              <a:t>blockchain</a:t>
            </a:r>
            <a:r>
              <a:rPr lang="en-US" dirty="0" smtClean="0">
                <a:latin typeface="Times New Roman" pitchFamily="18" charset="0"/>
                <a:cs typeface="Times New Roman" pitchFamily="18" charset="0"/>
              </a:rPr>
              <a:t> while the hash value of date is tampered while mining current block check with previous hash value if it doesn’t satisfy then the block in the </a:t>
            </a:r>
            <a:r>
              <a:rPr lang="en-US" dirty="0" err="1" smtClean="0">
                <a:latin typeface="Times New Roman" pitchFamily="18" charset="0"/>
                <a:cs typeface="Times New Roman" pitchFamily="18" charset="0"/>
              </a:rPr>
              <a:t>blockchain</a:t>
            </a:r>
            <a:r>
              <a:rPr lang="en-US" dirty="0" smtClean="0">
                <a:latin typeface="Times New Roman" pitchFamily="18" charset="0"/>
                <a:cs typeface="Times New Roman" pitchFamily="18" charset="0"/>
              </a:rPr>
              <a:t> gets rejected.</a:t>
            </a:r>
            <a:endParaRPr lang="en-US" dirty="0">
              <a:latin typeface="Times New Roman"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 name="Table 14">
            <a:extLst>
              <a:ext uri="{FF2B5EF4-FFF2-40B4-BE49-F238E27FC236}">
                <a16:creationId xmlns:a16="http://schemas.microsoft.com/office/drawing/2014/main" xmlns="" id="{CB0984A3-8BCD-E388-272C-A850308B4F93}"/>
              </a:ext>
            </a:extLst>
          </p:cNvPr>
          <p:cNvGraphicFramePr>
            <a:graphicFrameLocks noGrp="1"/>
          </p:cNvGraphicFramePr>
          <p:nvPr>
            <p:ph idx="1"/>
            <p:extLst>
              <p:ext uri="{D42A27DB-BD31-4B8C-83A1-F6EECF244321}">
                <p14:modId xmlns:p14="http://schemas.microsoft.com/office/powerpoint/2010/main" xmlns="" val="635415283"/>
              </p:ext>
            </p:extLst>
          </p:nvPr>
        </p:nvGraphicFramePr>
        <p:xfrm>
          <a:off x="1066800" y="304800"/>
          <a:ext cx="7562846" cy="6248400"/>
        </p:xfrm>
        <a:graphic>
          <a:graphicData uri="http://schemas.openxmlformats.org/drawingml/2006/table">
            <a:tbl>
              <a:tblPr firstRow="1" bandRow="1">
                <a:tableStyleId>{5C22544A-7EE6-4342-B048-85BDC9FD1C3A}</a:tableStyleId>
              </a:tblPr>
              <a:tblGrid>
                <a:gridCol w="911281">
                  <a:extLst>
                    <a:ext uri="{9D8B030D-6E8A-4147-A177-3AD203B41FA5}">
                      <a16:colId xmlns:a16="http://schemas.microsoft.com/office/drawing/2014/main" xmlns="" val="331469493"/>
                    </a:ext>
                  </a:extLst>
                </a:gridCol>
                <a:gridCol w="1602910">
                  <a:extLst>
                    <a:ext uri="{9D8B030D-6E8A-4147-A177-3AD203B41FA5}">
                      <a16:colId xmlns:a16="http://schemas.microsoft.com/office/drawing/2014/main" xmlns="" val="4231725583"/>
                    </a:ext>
                  </a:extLst>
                </a:gridCol>
                <a:gridCol w="1378750">
                  <a:extLst>
                    <a:ext uri="{9D8B030D-6E8A-4147-A177-3AD203B41FA5}">
                      <a16:colId xmlns:a16="http://schemas.microsoft.com/office/drawing/2014/main" xmlns="" val="2760195196"/>
                    </a:ext>
                  </a:extLst>
                </a:gridCol>
                <a:gridCol w="1135441">
                  <a:extLst>
                    <a:ext uri="{9D8B030D-6E8A-4147-A177-3AD203B41FA5}">
                      <a16:colId xmlns:a16="http://schemas.microsoft.com/office/drawing/2014/main" xmlns="" val="1267762113"/>
                    </a:ext>
                  </a:extLst>
                </a:gridCol>
                <a:gridCol w="1204151">
                  <a:extLst>
                    <a:ext uri="{9D8B030D-6E8A-4147-A177-3AD203B41FA5}">
                      <a16:colId xmlns:a16="http://schemas.microsoft.com/office/drawing/2014/main" xmlns="" val="3967582151"/>
                    </a:ext>
                  </a:extLst>
                </a:gridCol>
                <a:gridCol w="1330313">
                  <a:extLst>
                    <a:ext uri="{9D8B030D-6E8A-4147-A177-3AD203B41FA5}">
                      <a16:colId xmlns:a16="http://schemas.microsoft.com/office/drawing/2014/main" xmlns="" val="2419494312"/>
                    </a:ext>
                  </a:extLst>
                </a:gridCol>
              </a:tblGrid>
              <a:tr h="111578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t>TITLE</a:t>
                      </a:r>
                      <a:endParaRPr lang="en-IN" sz="1800" dirty="0"/>
                    </a:p>
                    <a:p>
                      <a:endParaRPr lang="en-IN"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t>JOURNAL NAME YER</a:t>
                      </a:r>
                      <a:endParaRPr lang="en-IN" sz="1800" dirty="0"/>
                    </a:p>
                    <a:p>
                      <a:endParaRPr lang="en-IN"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t>CONCEPT</a:t>
                      </a:r>
                      <a:endParaRPr lang="en-IN" sz="1800" dirty="0"/>
                    </a:p>
                    <a:p>
                      <a:endParaRPr lang="en-IN"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t>TECHNIQUES</a:t>
                      </a:r>
                      <a:endParaRPr lang="en-IN" sz="1800" dirty="0"/>
                    </a:p>
                    <a:p>
                      <a:endParaRPr lang="en-IN"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t>MERITS</a:t>
                      </a:r>
                      <a:endParaRPr lang="en-IN" sz="1800" dirty="0"/>
                    </a:p>
                    <a:p>
                      <a:endParaRPr lang="en-IN"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t>DEMERITS</a:t>
                      </a:r>
                      <a:endParaRPr lang="en-IN" sz="1800" dirty="0"/>
                    </a:p>
                    <a:p>
                      <a:endParaRPr lang="en-IN" dirty="0"/>
                    </a:p>
                  </a:txBody>
                  <a:tcPr/>
                </a:tc>
                <a:extLst>
                  <a:ext uri="{0D108BD9-81ED-4DB2-BD59-A6C34878D82A}">
                    <a16:rowId xmlns:a16="http://schemas.microsoft.com/office/drawing/2014/main" xmlns="" val="3534443076"/>
                  </a:ext>
                </a:extLst>
              </a:tr>
              <a:tr h="5132615">
                <a:tc>
                  <a:txBody>
                    <a:bodyPr/>
                    <a:lstStyle/>
                    <a:p>
                      <a:r>
                        <a:rPr lang="en-US" sz="1800" dirty="0">
                          <a:latin typeface="Times New Roman" pitchFamily="18" charset="0"/>
                          <a:cs typeface="Times New Roman" pitchFamily="18" charset="0"/>
                        </a:rPr>
                        <a:t>‘Secret Communication Using JPEG Double Compression’,</a:t>
                      </a:r>
                      <a:endParaRPr lang="en-IN" dirty="0"/>
                    </a:p>
                  </a:txBody>
                  <a:tcPr/>
                </a:tc>
                <a:tc>
                  <a:txBody>
                    <a:bodyPr/>
                    <a:lstStyle/>
                    <a:p>
                      <a:r>
                        <a:rPr lang="en-US" sz="1800" dirty="0">
                          <a:latin typeface="Times New Roman" pitchFamily="18" charset="0"/>
                          <a:cs typeface="Times New Roman" pitchFamily="18" charset="0"/>
                        </a:rPr>
                        <a:t>IEEE Signal Processing Letters, ISSN: 1558-2361</a:t>
                      </a:r>
                      <a:endParaRPr lang="en-IN" dirty="0"/>
                    </a:p>
                  </a:txBody>
                  <a:tcPr/>
                </a:tc>
                <a:tc>
                  <a:txBody>
                    <a:bodyPr/>
                    <a:lstStyle/>
                    <a:p>
                      <a:r>
                        <a:rPr lang="en-US" dirty="0">
                          <a:latin typeface="Times New Roman" panose="02020603050405020304" pitchFamily="18" charset="0"/>
                          <a:cs typeface="Times New Roman" panose="02020603050405020304" pitchFamily="18" charset="0"/>
                        </a:rPr>
                        <a:t>Cryptography is widely used for providing privacy and secrecy between the sender and receiver</a:t>
                      </a:r>
                      <a:r>
                        <a:rPr lang="en-US" dirty="0"/>
                        <a:t>. </a:t>
                      </a:r>
                      <a:endParaRPr lang="en-IN" dirty="0"/>
                    </a:p>
                  </a:txBody>
                  <a:tcPr/>
                </a:tc>
                <a:tc>
                  <a:txBody>
                    <a:bodyPr/>
                    <a:lstStyle/>
                    <a:p>
                      <a:r>
                        <a:rPr lang="en-US" dirty="0">
                          <a:latin typeface="Times New Roman" panose="02020603050405020304" pitchFamily="18" charset="0"/>
                          <a:cs typeface="Times New Roman" panose="02020603050405020304" pitchFamily="18" charset="0"/>
                        </a:rPr>
                        <a:t>A secure image steganography using LSB, DCT and compression techniques on raw image</a:t>
                      </a:r>
                      <a:endParaRPr lang="en-IN" dirty="0">
                        <a:latin typeface="Times New Roman" panose="02020603050405020304" pitchFamily="18" charset="0"/>
                        <a:cs typeface="Times New Roman" panose="02020603050405020304" pitchFamily="18" charset="0"/>
                      </a:endParaRPr>
                    </a:p>
                  </a:txBody>
                  <a:tcPr/>
                </a:tc>
                <a:tc>
                  <a:txBody>
                    <a:bodyPr/>
                    <a:lstStyle/>
                    <a:p>
                      <a:r>
                        <a:rPr lang="en-US" sz="1800" dirty="0">
                          <a:latin typeface="Times New Roman" panose="02020603050405020304" pitchFamily="18" charset="0"/>
                          <a:cs typeface="Times New Roman" panose="02020603050405020304" pitchFamily="18" charset="0"/>
                        </a:rPr>
                        <a:t>we show how a JPEG can be used as an embedding space for a message by adjusting the values in the JPEG Quantization tables </a:t>
                      </a:r>
                      <a:endParaRPr lang="en-IN" sz="1800" dirty="0">
                        <a:latin typeface="Times New Roman" panose="02020603050405020304" pitchFamily="18" charset="0"/>
                        <a:cs typeface="Times New Roman" panose="02020603050405020304" pitchFamily="18" charset="0"/>
                      </a:endParaRPr>
                    </a:p>
                  </a:txBody>
                  <a:tcPr/>
                </a:tc>
                <a:tc>
                  <a:txBody>
                    <a:bodyPr/>
                    <a:lstStyle/>
                    <a:p>
                      <a:r>
                        <a:rPr lang="en-US" sz="1800" dirty="0">
                          <a:latin typeface="Times New Roman" pitchFamily="18" charset="0"/>
                          <a:cs typeface="Times New Roman" pitchFamily="18" charset="0"/>
                        </a:rPr>
                        <a:t>Traditional user-chosen textual passwords suffer from security problems because of password reuse and predictable patterns</a:t>
                      </a:r>
                      <a:endParaRPr lang="en-IN" dirty="0"/>
                    </a:p>
                  </a:txBody>
                  <a:tcPr/>
                </a:tc>
                <a:extLst>
                  <a:ext uri="{0D108BD9-81ED-4DB2-BD59-A6C34878D82A}">
                    <a16:rowId xmlns:a16="http://schemas.microsoft.com/office/drawing/2014/main" xmlns="" val="3632096957"/>
                  </a:ext>
                </a:extLst>
              </a:tr>
            </a:tbl>
          </a:graphicData>
        </a:graphic>
      </p:graphicFrame>
    </p:spTree>
    <p:extLst>
      <p:ext uri="{BB962C8B-B14F-4D97-AF65-F5344CB8AC3E}">
        <p14:creationId xmlns:p14="http://schemas.microsoft.com/office/powerpoint/2010/main" xmlns="" val="30737592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xmlns="" id="{3F0C93E4-42E0-2F41-8C7A-175E0549E3D4}"/>
              </a:ext>
            </a:extLst>
          </p:cNvPr>
          <p:cNvGraphicFramePr>
            <a:graphicFrameLocks noGrp="1"/>
          </p:cNvGraphicFramePr>
          <p:nvPr>
            <p:ph idx="1"/>
            <p:extLst>
              <p:ext uri="{D42A27DB-BD31-4B8C-83A1-F6EECF244321}">
                <p14:modId xmlns:p14="http://schemas.microsoft.com/office/powerpoint/2010/main" xmlns="" val="2165652516"/>
              </p:ext>
            </p:extLst>
          </p:nvPr>
        </p:nvGraphicFramePr>
        <p:xfrm>
          <a:off x="1295400" y="735195"/>
          <a:ext cx="7499346" cy="5284605"/>
        </p:xfrm>
        <a:graphic>
          <a:graphicData uri="http://schemas.openxmlformats.org/drawingml/2006/table">
            <a:tbl>
              <a:tblPr firstRow="1" bandRow="1">
                <a:tableStyleId>{5C22544A-7EE6-4342-B048-85BDC9FD1C3A}</a:tableStyleId>
              </a:tblPr>
              <a:tblGrid>
                <a:gridCol w="1249891">
                  <a:extLst>
                    <a:ext uri="{9D8B030D-6E8A-4147-A177-3AD203B41FA5}">
                      <a16:colId xmlns:a16="http://schemas.microsoft.com/office/drawing/2014/main" xmlns="" val="3939266830"/>
                    </a:ext>
                  </a:extLst>
                </a:gridCol>
                <a:gridCol w="1249891">
                  <a:extLst>
                    <a:ext uri="{9D8B030D-6E8A-4147-A177-3AD203B41FA5}">
                      <a16:colId xmlns:a16="http://schemas.microsoft.com/office/drawing/2014/main" xmlns="" val="2872776224"/>
                    </a:ext>
                  </a:extLst>
                </a:gridCol>
                <a:gridCol w="1249891">
                  <a:extLst>
                    <a:ext uri="{9D8B030D-6E8A-4147-A177-3AD203B41FA5}">
                      <a16:colId xmlns:a16="http://schemas.microsoft.com/office/drawing/2014/main" xmlns="" val="3570222874"/>
                    </a:ext>
                  </a:extLst>
                </a:gridCol>
                <a:gridCol w="1249891">
                  <a:extLst>
                    <a:ext uri="{9D8B030D-6E8A-4147-A177-3AD203B41FA5}">
                      <a16:colId xmlns:a16="http://schemas.microsoft.com/office/drawing/2014/main" xmlns="" val="514184707"/>
                    </a:ext>
                  </a:extLst>
                </a:gridCol>
                <a:gridCol w="1249891">
                  <a:extLst>
                    <a:ext uri="{9D8B030D-6E8A-4147-A177-3AD203B41FA5}">
                      <a16:colId xmlns:a16="http://schemas.microsoft.com/office/drawing/2014/main" xmlns="" val="605014708"/>
                    </a:ext>
                  </a:extLst>
                </a:gridCol>
                <a:gridCol w="1249891">
                  <a:extLst>
                    <a:ext uri="{9D8B030D-6E8A-4147-A177-3AD203B41FA5}">
                      <a16:colId xmlns:a16="http://schemas.microsoft.com/office/drawing/2014/main" xmlns="" val="659077596"/>
                    </a:ext>
                  </a:extLst>
                </a:gridCol>
              </a:tblGrid>
              <a:tr h="10668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t>TITLE</a:t>
                      </a:r>
                      <a:endParaRPr lang="en-IN" sz="18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t>JOURNAL NAME YER</a:t>
                      </a:r>
                      <a:endParaRPr lang="en-IN" sz="18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t>CONCEPT</a:t>
                      </a:r>
                      <a:endParaRPr lang="en-IN" sz="18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t>TECHNIQUES</a:t>
                      </a:r>
                      <a:endParaRPr lang="en-IN" sz="18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t>MERITS</a:t>
                      </a:r>
                      <a:endParaRPr lang="en-IN" sz="18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t>DEMERITS</a:t>
                      </a:r>
                      <a:endParaRPr lang="en-IN" sz="1800" dirty="0"/>
                    </a:p>
                  </a:txBody>
                  <a:tcPr/>
                </a:tc>
                <a:extLst>
                  <a:ext uri="{0D108BD9-81ED-4DB2-BD59-A6C34878D82A}">
                    <a16:rowId xmlns:a16="http://schemas.microsoft.com/office/drawing/2014/main" xmlns="" val="3859284590"/>
                  </a:ext>
                </a:extLst>
              </a:tr>
              <a:tr h="421780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latin typeface="Times New Roman" pitchFamily="18" charset="0"/>
                          <a:cs typeface="Times New Roman" pitchFamily="18" charset="0"/>
                        </a:rPr>
                        <a:t>Secret Communication Using JPEG Double Compression’, </a:t>
                      </a:r>
                      <a:endParaRPr lang="en-IN" dirty="0"/>
                    </a:p>
                    <a:p>
                      <a:endParaRPr lang="en-IN" dirty="0"/>
                    </a:p>
                  </a:txBody>
                  <a:tcPr/>
                </a:tc>
                <a:tc>
                  <a:txBody>
                    <a:bodyPr/>
                    <a:lstStyle/>
                    <a:p>
                      <a:r>
                        <a:rPr lang="en-US" sz="1800" dirty="0">
                          <a:latin typeface="Times New Roman" pitchFamily="18" charset="0"/>
                          <a:cs typeface="Times New Roman" pitchFamily="18" charset="0"/>
                        </a:rPr>
                        <a:t>IEEE Journal On Selected Areas In Communication, ISSN: 0733-8716</a:t>
                      </a:r>
                      <a:endParaRPr lang="en-IN" sz="1800" dirty="0"/>
                    </a:p>
                  </a:txBody>
                  <a:tcPr/>
                </a:tc>
                <a:tc>
                  <a:txBody>
                    <a:bodyPr/>
                    <a:lstStyle/>
                    <a:p>
                      <a:r>
                        <a:rPr lang="en-US" sz="1800" dirty="0">
                          <a:latin typeface="Times New Roman" panose="02020603050405020304" pitchFamily="18" charset="0"/>
                          <a:cs typeface="Times New Roman" panose="02020603050405020304" pitchFamily="18" charset="0"/>
                        </a:rPr>
                        <a:t>We then present a number of attacks, some new, on such information hiding schemes</a:t>
                      </a:r>
                      <a:endParaRPr lang="en-IN" sz="1800" dirty="0">
                        <a:latin typeface="Times New Roman" panose="02020603050405020304" pitchFamily="18" charset="0"/>
                        <a:cs typeface="Times New Roman" panose="02020603050405020304" pitchFamily="18" charset="0"/>
                      </a:endParaRPr>
                    </a:p>
                  </a:txBody>
                  <a:tcPr/>
                </a:tc>
                <a:tc>
                  <a:txBody>
                    <a:bodyPr/>
                    <a:lstStyle/>
                    <a:p>
                      <a:r>
                        <a:rPr lang="en-US" sz="1800" dirty="0">
                          <a:latin typeface="Times New Roman" panose="02020603050405020304" pitchFamily="18" charset="0"/>
                          <a:cs typeface="Times New Roman" panose="02020603050405020304" pitchFamily="18" charset="0"/>
                        </a:rPr>
                        <a:t>Similar techniques are now undergoing trials in an electronic publishing project, with a view to hiding copyright messages and serial numbers in documents</a:t>
                      </a:r>
                      <a:endParaRPr lang="en-IN" sz="1800" dirty="0">
                        <a:latin typeface="Times New Roman" panose="02020603050405020304" pitchFamily="18" charset="0"/>
                        <a:cs typeface="Times New Roman" panose="02020603050405020304" pitchFamily="18" charset="0"/>
                      </a:endParaRPr>
                    </a:p>
                  </a:txBody>
                  <a:tcPr/>
                </a:tc>
                <a:tc>
                  <a:txBody>
                    <a:bodyPr/>
                    <a:lstStyle/>
                    <a:p>
                      <a:r>
                        <a:rPr lang="en-US" sz="1800" dirty="0">
                          <a:latin typeface="Times New Roman" panose="02020603050405020304" pitchFamily="18" charset="0"/>
                          <a:cs typeface="Times New Roman" panose="02020603050405020304" pitchFamily="18" charset="0"/>
                        </a:rPr>
                        <a:t>Much the same techniques can be used to mark digital audio as well. </a:t>
                      </a:r>
                      <a:endParaRPr lang="en-IN" sz="1800" dirty="0">
                        <a:latin typeface="Times New Roman" panose="02020603050405020304" pitchFamily="18" charset="0"/>
                        <a:cs typeface="Times New Roman" panose="02020603050405020304" pitchFamily="18" charset="0"/>
                      </a:endParaRPr>
                    </a:p>
                  </a:txBody>
                  <a:tcPr/>
                </a:tc>
                <a:tc>
                  <a:txBody>
                    <a:bodyPr/>
                    <a:lstStyle/>
                    <a:p>
                      <a:r>
                        <a:rPr lang="en-US" sz="1800" dirty="0">
                          <a:latin typeface="Times New Roman" panose="02020603050405020304" pitchFamily="18" charset="0"/>
                          <a:cs typeface="Times New Roman" panose="02020603050405020304" pitchFamily="18" charset="0"/>
                        </a:rPr>
                        <a:t>Simmons’ formulation of the Prisoners’ Problem was itself an </a:t>
                      </a:r>
                      <a:r>
                        <a:rPr lang="en-US" sz="1800" dirty="0" err="1">
                          <a:latin typeface="Times New Roman" panose="02020603050405020304" pitchFamily="18" charset="0"/>
                          <a:cs typeface="Times New Roman" panose="02020603050405020304" pitchFamily="18" charset="0"/>
                        </a:rPr>
                        <a:t>instanc</a:t>
                      </a:r>
                      <a:r>
                        <a:rPr lang="en-US" sz="1800" dirty="0">
                          <a:latin typeface="Times New Roman" panose="02020603050405020304" pitchFamily="18" charset="0"/>
                          <a:cs typeface="Times New Roman" panose="02020603050405020304" pitchFamily="18" charset="0"/>
                        </a:rPr>
                        <a:t> information hiding.</a:t>
                      </a:r>
                      <a:endParaRPr lang="en-IN" sz="18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xmlns="" val="4219218033"/>
                  </a:ext>
                </a:extLst>
              </a:tr>
            </a:tbl>
          </a:graphicData>
        </a:graphic>
      </p:graphicFrame>
    </p:spTree>
    <p:extLst>
      <p:ext uri="{BB962C8B-B14F-4D97-AF65-F5344CB8AC3E}">
        <p14:creationId xmlns:p14="http://schemas.microsoft.com/office/powerpoint/2010/main" xmlns="" val="8091736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9922F274-E86F-084B-FE43-92E67B01940E}"/>
              </a:ext>
            </a:extLst>
          </p:cNvPr>
          <p:cNvSpPr>
            <a:spLocks noGrp="1"/>
          </p:cNvSpPr>
          <p:nvPr>
            <p:ph idx="1"/>
          </p:nvPr>
        </p:nvSpPr>
        <p:spPr>
          <a:xfrm>
            <a:off x="1066800" y="304800"/>
            <a:ext cx="7866888" cy="5943600"/>
          </a:xfrm>
        </p:spPr>
        <p:txBody>
          <a:bodyPr>
            <a:normAutofit/>
          </a:bodyPr>
          <a:lstStyle/>
          <a:p>
            <a:pPr marL="0" indent="0" algn="l" rtl="0" eaLnBrk="1" fontAlgn="t" latinLnBrk="0" hangingPunct="1">
              <a:spcBef>
                <a:spcPts val="0"/>
              </a:spcBef>
              <a:spcAft>
                <a:spcPts val="0"/>
              </a:spcAft>
              <a:buNone/>
            </a:pPr>
            <a:r>
              <a:rPr lang="en-US" sz="1800" b="1" i="0" u="none" strike="noStrike" kern="1200" dirty="0">
                <a:solidFill>
                  <a:srgbClr val="FFFFFF"/>
                </a:solidFill>
                <a:effectLst/>
                <a:latin typeface="Times New Roman" panose="02020603050405020304" pitchFamily="18" charset="0"/>
                <a:cs typeface="Times New Roman" panose="02020603050405020304" pitchFamily="18" charset="0"/>
              </a:rPr>
              <a:t>cause of password reuse and predictable patterns</a:t>
            </a:r>
            <a:endParaRPr lang="en-IN" sz="1800" b="0" i="0" u="none" strike="noStrike" dirty="0">
              <a:effectLst/>
              <a:latin typeface="Arial" panose="020B0604020202020204" pitchFamily="34" charset="0"/>
            </a:endParaRPr>
          </a:p>
          <a:p>
            <a:endParaRPr lang="en-IN" dirty="0"/>
          </a:p>
        </p:txBody>
      </p:sp>
      <p:graphicFrame>
        <p:nvGraphicFramePr>
          <p:cNvPr id="4" name="Table 4">
            <a:extLst>
              <a:ext uri="{FF2B5EF4-FFF2-40B4-BE49-F238E27FC236}">
                <a16:creationId xmlns:a16="http://schemas.microsoft.com/office/drawing/2014/main" xmlns="" id="{088A0018-787F-7810-7E6F-30F78FEEF674}"/>
              </a:ext>
            </a:extLst>
          </p:cNvPr>
          <p:cNvGraphicFramePr>
            <a:graphicFrameLocks noGrp="1"/>
          </p:cNvGraphicFramePr>
          <p:nvPr>
            <p:extLst>
              <p:ext uri="{D42A27DB-BD31-4B8C-83A1-F6EECF244321}">
                <p14:modId xmlns:p14="http://schemas.microsoft.com/office/powerpoint/2010/main" xmlns="" val="3721122226"/>
              </p:ext>
            </p:extLst>
          </p:nvPr>
        </p:nvGraphicFramePr>
        <p:xfrm>
          <a:off x="1524000" y="381000"/>
          <a:ext cx="7543800" cy="5615866"/>
        </p:xfrm>
        <a:graphic>
          <a:graphicData uri="http://schemas.openxmlformats.org/drawingml/2006/table">
            <a:tbl>
              <a:tblPr firstRow="1" bandRow="1">
                <a:tableStyleId>{5C22544A-7EE6-4342-B048-85BDC9FD1C3A}</a:tableStyleId>
              </a:tblPr>
              <a:tblGrid>
                <a:gridCol w="1219200">
                  <a:extLst>
                    <a:ext uri="{9D8B030D-6E8A-4147-A177-3AD203B41FA5}">
                      <a16:colId xmlns:a16="http://schemas.microsoft.com/office/drawing/2014/main" xmlns="" val="1986025183"/>
                    </a:ext>
                  </a:extLst>
                </a:gridCol>
                <a:gridCol w="1219200">
                  <a:extLst>
                    <a:ext uri="{9D8B030D-6E8A-4147-A177-3AD203B41FA5}">
                      <a16:colId xmlns:a16="http://schemas.microsoft.com/office/drawing/2014/main" xmlns="" val="3368888214"/>
                    </a:ext>
                  </a:extLst>
                </a:gridCol>
                <a:gridCol w="1219200">
                  <a:extLst>
                    <a:ext uri="{9D8B030D-6E8A-4147-A177-3AD203B41FA5}">
                      <a16:colId xmlns:a16="http://schemas.microsoft.com/office/drawing/2014/main" xmlns="" val="1526230714"/>
                    </a:ext>
                  </a:extLst>
                </a:gridCol>
                <a:gridCol w="1219200">
                  <a:extLst>
                    <a:ext uri="{9D8B030D-6E8A-4147-A177-3AD203B41FA5}">
                      <a16:colId xmlns:a16="http://schemas.microsoft.com/office/drawing/2014/main" xmlns="" val="1455879956"/>
                    </a:ext>
                  </a:extLst>
                </a:gridCol>
                <a:gridCol w="1219200">
                  <a:extLst>
                    <a:ext uri="{9D8B030D-6E8A-4147-A177-3AD203B41FA5}">
                      <a16:colId xmlns:a16="http://schemas.microsoft.com/office/drawing/2014/main" xmlns="" val="2689013409"/>
                    </a:ext>
                  </a:extLst>
                </a:gridCol>
                <a:gridCol w="1447800">
                  <a:extLst>
                    <a:ext uri="{9D8B030D-6E8A-4147-A177-3AD203B41FA5}">
                      <a16:colId xmlns:a16="http://schemas.microsoft.com/office/drawing/2014/main" xmlns="" val="1364770658"/>
                    </a:ext>
                  </a:extLst>
                </a:gridCol>
              </a:tblGrid>
              <a:tr h="12954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t>TITLE</a:t>
                      </a:r>
                      <a:endParaRPr lang="en-IN" sz="18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t>JOURNAL NAME YER</a:t>
                      </a:r>
                      <a:endParaRPr lang="en-IN" sz="18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t>CONCEPT</a:t>
                      </a:r>
                      <a:endParaRPr lang="en-IN" sz="18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t>TECHNIQUES</a:t>
                      </a:r>
                      <a:endParaRPr lang="en-IN" sz="18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t>MERITS</a:t>
                      </a:r>
                      <a:endParaRPr lang="en-IN" sz="18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t>DEMERITS</a:t>
                      </a:r>
                      <a:endParaRPr lang="en-IN" sz="1800" dirty="0"/>
                    </a:p>
                  </a:txBody>
                  <a:tcPr/>
                </a:tc>
                <a:extLst>
                  <a:ext uri="{0D108BD9-81ED-4DB2-BD59-A6C34878D82A}">
                    <a16:rowId xmlns:a16="http://schemas.microsoft.com/office/drawing/2014/main" xmlns="" val="4025075198"/>
                  </a:ext>
                </a:extLst>
              </a:tr>
              <a:tr h="4320466">
                <a:tc>
                  <a:txBody>
                    <a:bodyPr/>
                    <a:lstStyle/>
                    <a:p>
                      <a:r>
                        <a:rPr lang="en-US" sz="1800" dirty="0">
                          <a:latin typeface="Times New Roman" pitchFamily="18" charset="0"/>
                          <a:cs typeface="Times New Roman" pitchFamily="18" charset="0"/>
                        </a:rPr>
                        <a:t>Multi-round dynamic swap optimization for </a:t>
                      </a:r>
                      <a:r>
                        <a:rPr lang="en-US" sz="1800" dirty="0" err="1">
                          <a:latin typeface="Times New Roman" pitchFamily="18" charset="0"/>
                          <a:cs typeface="Times New Roman" pitchFamily="18" charset="0"/>
                        </a:rPr>
                        <a:t>tablebased</a:t>
                      </a:r>
                      <a:r>
                        <a:rPr lang="en-US" sz="1800" dirty="0">
                          <a:latin typeface="Times New Roman" pitchFamily="18" charset="0"/>
                          <a:cs typeface="Times New Roman" pitchFamily="18" charset="0"/>
                        </a:rPr>
                        <a:t> steganography</a:t>
                      </a:r>
                      <a:endParaRPr lang="en-IN" dirty="0"/>
                    </a:p>
                  </a:txBody>
                  <a:tcPr/>
                </a:tc>
                <a:tc>
                  <a:txBody>
                    <a:bodyPr/>
                    <a:lstStyle/>
                    <a:p>
                      <a:r>
                        <a:rPr lang="en-US" sz="1800" dirty="0">
                          <a:latin typeface="Times New Roman" pitchFamily="18" charset="0"/>
                          <a:cs typeface="Times New Roman" pitchFamily="18" charset="0"/>
                        </a:rPr>
                        <a:t>IET Image Processing, ISSN: 1751- 9667</a:t>
                      </a:r>
                      <a:endParaRPr lang="en-IN" dirty="0"/>
                    </a:p>
                  </a:txBody>
                  <a:tcPr/>
                </a:tc>
                <a:tc>
                  <a:txBody>
                    <a:bodyPr/>
                    <a:lstStyle/>
                    <a:p>
                      <a:r>
                        <a:rPr kumimoji="0" lang="en-US" b="0" i="0" kern="1200" dirty="0">
                          <a:solidFill>
                            <a:schemeClr val="dk1"/>
                          </a:solidFill>
                          <a:effectLst/>
                          <a:latin typeface="+mn-lt"/>
                          <a:ea typeface="+mn-ea"/>
                          <a:cs typeface="+mn-cs"/>
                        </a:rPr>
                        <a:t> </a:t>
                      </a:r>
                      <a:r>
                        <a:rPr kumimoji="0" lang="en-US" b="0" i="0" kern="1200" dirty="0">
                          <a:solidFill>
                            <a:schemeClr val="dk1"/>
                          </a:solidFill>
                          <a:effectLst/>
                          <a:latin typeface="Times New Roman" panose="02020603050405020304" pitchFamily="18" charset="0"/>
                          <a:ea typeface="+mn-ea"/>
                          <a:cs typeface="Times New Roman" panose="02020603050405020304" pitchFamily="18" charset="0"/>
                        </a:rPr>
                        <a:t>To the best of the authors knowledge, most of the existing algorithms focus on the uniform sequences</a:t>
                      </a:r>
                      <a:r>
                        <a:rPr kumimoji="0" lang="en-US" b="0" i="0" kern="1200" dirty="0">
                          <a:solidFill>
                            <a:schemeClr val="dk1"/>
                          </a:solidFill>
                          <a:effectLst/>
                          <a:latin typeface="+mn-lt"/>
                          <a:ea typeface="+mn-ea"/>
                          <a:cs typeface="+mn-cs"/>
                        </a:rPr>
                        <a:t>.</a:t>
                      </a:r>
                      <a:endParaRPr lang="en-IN" dirty="0"/>
                    </a:p>
                  </a:txBody>
                  <a:tcPr/>
                </a:tc>
                <a:tc>
                  <a:txBody>
                    <a:bodyPr/>
                    <a:lstStyle/>
                    <a:p>
                      <a:r>
                        <a:rPr kumimoji="0" lang="en-US" b="0" i="0" kern="1200" dirty="0">
                          <a:solidFill>
                            <a:schemeClr val="dk1"/>
                          </a:solidFill>
                          <a:effectLst/>
                          <a:latin typeface="Times New Roman" panose="02020603050405020304" pitchFamily="18" charset="0"/>
                          <a:ea typeface="+mn-ea"/>
                          <a:cs typeface="Times New Roman" panose="02020603050405020304" pitchFamily="18" charset="0"/>
                        </a:rPr>
                        <a:t>The experimental results show that the proposed MRDSO algorithm increases the quality of the </a:t>
                      </a:r>
                      <a:r>
                        <a:rPr kumimoji="0" lang="en-US" b="0" i="0" kern="1200" dirty="0" err="1">
                          <a:solidFill>
                            <a:schemeClr val="dk1"/>
                          </a:solidFill>
                          <a:effectLst/>
                          <a:latin typeface="Times New Roman" panose="02020603050405020304" pitchFamily="18" charset="0"/>
                          <a:ea typeface="+mn-ea"/>
                          <a:cs typeface="Times New Roman" panose="02020603050405020304" pitchFamily="18" charset="0"/>
                        </a:rPr>
                        <a:t>stego</a:t>
                      </a:r>
                      <a:r>
                        <a:rPr kumimoji="0" lang="en-US" b="0" i="0" kern="1200" dirty="0">
                          <a:solidFill>
                            <a:schemeClr val="dk1"/>
                          </a:solidFill>
                          <a:effectLst/>
                          <a:latin typeface="Times New Roman" panose="02020603050405020304" pitchFamily="18" charset="0"/>
                          <a:ea typeface="+mn-ea"/>
                          <a:cs typeface="Times New Roman" panose="02020603050405020304" pitchFamily="18" charset="0"/>
                        </a:rPr>
                        <a:t> image by 0.1–1.7 dB</a:t>
                      </a:r>
                      <a:endParaRPr lang="en-IN" dirty="0">
                        <a:latin typeface="Times New Roman" panose="02020603050405020304" pitchFamily="18" charset="0"/>
                        <a:cs typeface="Times New Roman" panose="02020603050405020304" pitchFamily="18" charset="0"/>
                      </a:endParaRPr>
                    </a:p>
                  </a:txBody>
                  <a:tcPr/>
                </a:tc>
                <a:tc>
                  <a:txBody>
                    <a:bodyPr/>
                    <a:lstStyle/>
                    <a:p>
                      <a:r>
                        <a:rPr kumimoji="0" lang="en-US" b="0" i="0" kern="1200" dirty="0">
                          <a:solidFill>
                            <a:schemeClr val="dk1"/>
                          </a:solidFill>
                          <a:effectLst/>
                          <a:latin typeface="Times New Roman" panose="02020603050405020304" pitchFamily="18" charset="0"/>
                          <a:ea typeface="+mn-ea"/>
                          <a:cs typeface="Times New Roman" panose="02020603050405020304" pitchFamily="18" charset="0"/>
                        </a:rPr>
                        <a:t>The initial values of both the PRNG and the TA are used as secret keys</a:t>
                      </a:r>
                      <a:endParaRPr lang="en-IN" dirty="0">
                        <a:latin typeface="Times New Roman" panose="02020603050405020304" pitchFamily="18" charset="0"/>
                        <a:cs typeface="Times New Roman" panose="02020603050405020304" pitchFamily="18" charset="0"/>
                      </a:endParaRPr>
                    </a:p>
                  </a:txBody>
                  <a:tcPr/>
                </a:tc>
                <a:tc>
                  <a:txBody>
                    <a:bodyPr/>
                    <a:lstStyle/>
                    <a:p>
                      <a:r>
                        <a:rPr kumimoji="0" lang="en-US" b="0" i="0" kern="1200" dirty="0">
                          <a:solidFill>
                            <a:schemeClr val="dk1"/>
                          </a:solidFill>
                          <a:effectLst/>
                          <a:latin typeface="Times New Roman" panose="02020603050405020304" pitchFamily="18" charset="0"/>
                          <a:ea typeface="+mn-ea"/>
                          <a:cs typeface="Times New Roman" panose="02020603050405020304" pitchFamily="18" charset="0"/>
                        </a:rPr>
                        <a:t>To overcome this issue, Hong  has proposed a patched reference table (PRT) scheme that modifies the shape of the </a:t>
                      </a:r>
                      <a:r>
                        <a:rPr kumimoji="0" lang="en-US" b="0" i="1" kern="1200" dirty="0">
                          <a:solidFill>
                            <a:schemeClr val="dk1"/>
                          </a:solidFill>
                          <a:effectLst/>
                          <a:latin typeface="Times New Roman" panose="02020603050405020304" pitchFamily="18" charset="0"/>
                          <a:ea typeface="+mn-ea"/>
                          <a:cs typeface="Times New Roman" panose="02020603050405020304" pitchFamily="18" charset="0"/>
                        </a:rPr>
                        <a:t>q</a:t>
                      </a:r>
                      <a:r>
                        <a:rPr kumimoji="0" lang="en-US" b="0" i="0" kern="1200" dirty="0">
                          <a:solidFill>
                            <a:schemeClr val="dk1"/>
                          </a:solidFill>
                          <a:effectLst/>
                          <a:latin typeface="Times New Roman" panose="02020603050405020304" pitchFamily="18" charset="0"/>
                          <a:ea typeface="+mn-ea"/>
                          <a:cs typeface="Times New Roman" panose="02020603050405020304" pitchFamily="18" charset="0"/>
                        </a:rPr>
                        <a:t> × </a:t>
                      </a:r>
                      <a:r>
                        <a:rPr kumimoji="0" lang="en-US" b="0" i="1" kern="1200" dirty="0">
                          <a:solidFill>
                            <a:schemeClr val="dk1"/>
                          </a:solidFill>
                          <a:effectLst/>
                          <a:latin typeface="Times New Roman" panose="02020603050405020304" pitchFamily="18" charset="0"/>
                          <a:ea typeface="+mn-ea"/>
                          <a:cs typeface="Times New Roman" panose="02020603050405020304" pitchFamily="18" charset="0"/>
                        </a:rPr>
                        <a:t>q</a:t>
                      </a:r>
                      <a:r>
                        <a:rPr kumimoji="0" lang="en-US" b="0" i="0" kern="1200" dirty="0">
                          <a:solidFill>
                            <a:schemeClr val="dk1"/>
                          </a:solidFill>
                          <a:effectLst/>
                          <a:latin typeface="Times New Roman" panose="02020603050405020304" pitchFamily="18" charset="0"/>
                          <a:ea typeface="+mn-ea"/>
                          <a:cs typeface="Times New Roman" panose="02020603050405020304" pitchFamily="18" charset="0"/>
                        </a:rPr>
                        <a:t> primitive table</a:t>
                      </a:r>
                      <a:endParaRPr lang="en-IN"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xmlns="" val="3988577163"/>
                  </a:ext>
                </a:extLst>
              </a:tr>
            </a:tbl>
          </a:graphicData>
        </a:graphic>
      </p:graphicFrame>
    </p:spTree>
    <p:extLst>
      <p:ext uri="{BB962C8B-B14F-4D97-AF65-F5344CB8AC3E}">
        <p14:creationId xmlns:p14="http://schemas.microsoft.com/office/powerpoint/2010/main" xmlns="" val="36212660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xmlns="" id="{754E77B6-AB31-293B-733C-10660C94E159}"/>
              </a:ext>
            </a:extLst>
          </p:cNvPr>
          <p:cNvGraphicFramePr>
            <a:graphicFrameLocks noGrp="1"/>
          </p:cNvGraphicFramePr>
          <p:nvPr>
            <p:ph idx="1"/>
            <p:extLst>
              <p:ext uri="{D42A27DB-BD31-4B8C-83A1-F6EECF244321}">
                <p14:modId xmlns:p14="http://schemas.microsoft.com/office/powerpoint/2010/main" xmlns="" val="2522313640"/>
              </p:ext>
            </p:extLst>
          </p:nvPr>
        </p:nvGraphicFramePr>
        <p:xfrm>
          <a:off x="1435100" y="304800"/>
          <a:ext cx="7499346" cy="6294120"/>
        </p:xfrm>
        <a:graphic>
          <a:graphicData uri="http://schemas.openxmlformats.org/drawingml/2006/table">
            <a:tbl>
              <a:tblPr firstRow="1" bandRow="1">
                <a:tableStyleId>{5C22544A-7EE6-4342-B048-85BDC9FD1C3A}</a:tableStyleId>
              </a:tblPr>
              <a:tblGrid>
                <a:gridCol w="1249891">
                  <a:extLst>
                    <a:ext uri="{9D8B030D-6E8A-4147-A177-3AD203B41FA5}">
                      <a16:colId xmlns:a16="http://schemas.microsoft.com/office/drawing/2014/main" xmlns="" val="2475567554"/>
                    </a:ext>
                  </a:extLst>
                </a:gridCol>
                <a:gridCol w="1249891">
                  <a:extLst>
                    <a:ext uri="{9D8B030D-6E8A-4147-A177-3AD203B41FA5}">
                      <a16:colId xmlns:a16="http://schemas.microsoft.com/office/drawing/2014/main" xmlns="" val="1344141819"/>
                    </a:ext>
                  </a:extLst>
                </a:gridCol>
                <a:gridCol w="1249891">
                  <a:extLst>
                    <a:ext uri="{9D8B030D-6E8A-4147-A177-3AD203B41FA5}">
                      <a16:colId xmlns:a16="http://schemas.microsoft.com/office/drawing/2014/main" xmlns="" val="2072761710"/>
                    </a:ext>
                  </a:extLst>
                </a:gridCol>
                <a:gridCol w="1249891">
                  <a:extLst>
                    <a:ext uri="{9D8B030D-6E8A-4147-A177-3AD203B41FA5}">
                      <a16:colId xmlns:a16="http://schemas.microsoft.com/office/drawing/2014/main" xmlns="" val="1287948706"/>
                    </a:ext>
                  </a:extLst>
                </a:gridCol>
                <a:gridCol w="1249891">
                  <a:extLst>
                    <a:ext uri="{9D8B030D-6E8A-4147-A177-3AD203B41FA5}">
                      <a16:colId xmlns:a16="http://schemas.microsoft.com/office/drawing/2014/main" xmlns="" val="1374386858"/>
                    </a:ext>
                  </a:extLst>
                </a:gridCol>
                <a:gridCol w="1249891">
                  <a:extLst>
                    <a:ext uri="{9D8B030D-6E8A-4147-A177-3AD203B41FA5}">
                      <a16:colId xmlns:a16="http://schemas.microsoft.com/office/drawing/2014/main" xmlns="" val="3369255186"/>
                    </a:ext>
                  </a:extLst>
                </a:gridCol>
              </a:tblGrid>
              <a:tr h="9906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t>TITLE</a:t>
                      </a:r>
                      <a:endParaRPr lang="en-IN" sz="18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t>JOURNAL NAME YER</a:t>
                      </a:r>
                      <a:endParaRPr lang="en-IN" sz="18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t>CONCEPT</a:t>
                      </a:r>
                      <a:endParaRPr lang="en-IN" sz="18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t>TECHNIQUES</a:t>
                      </a:r>
                      <a:endParaRPr lang="en-IN" sz="18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t>MERITS</a:t>
                      </a:r>
                      <a:endParaRPr lang="en-IN" sz="18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t>DEMERITS</a:t>
                      </a:r>
                      <a:endParaRPr lang="en-IN" sz="1800" dirty="0"/>
                    </a:p>
                  </a:txBody>
                  <a:tcPr/>
                </a:tc>
                <a:extLst>
                  <a:ext uri="{0D108BD9-81ED-4DB2-BD59-A6C34878D82A}">
                    <a16:rowId xmlns:a16="http://schemas.microsoft.com/office/drawing/2014/main" xmlns="" val="1519329883"/>
                  </a:ext>
                </a:extLst>
              </a:tr>
              <a:tr h="3704675">
                <a:tc>
                  <a:txBody>
                    <a:bodyPr/>
                    <a:lstStyle/>
                    <a:p>
                      <a:r>
                        <a:rPr lang="en-US" sz="1800" dirty="0">
                          <a:latin typeface="Times New Roman" pitchFamily="18" charset="0"/>
                          <a:cs typeface="Times New Roman" pitchFamily="18" charset="0"/>
                        </a:rPr>
                        <a:t>Reversible Data Hiding in Encrypted Images by Reversible Image Transformation’, </a:t>
                      </a:r>
                      <a:endParaRPr lang="en-IN" dirty="0"/>
                    </a:p>
                  </a:txBody>
                  <a:tcPr/>
                </a:tc>
                <a:tc>
                  <a:txBody>
                    <a:bodyPr/>
                    <a:lstStyle/>
                    <a:p>
                      <a:r>
                        <a:rPr lang="en-US" sz="1800" dirty="0">
                          <a:latin typeface="Times New Roman" pitchFamily="18" charset="0"/>
                          <a:cs typeface="Times New Roman" pitchFamily="18" charset="0"/>
                        </a:rPr>
                        <a:t>IEEE Transactions On Multimedia, ISSN: 1941-0077</a:t>
                      </a:r>
                      <a:endParaRPr lang="en-IN" dirty="0"/>
                    </a:p>
                  </a:txBody>
                  <a:tcPr/>
                </a:tc>
                <a:tc>
                  <a:txBody>
                    <a:bodyPr/>
                    <a:lstStyle/>
                    <a:p>
                      <a:r>
                        <a:rPr kumimoji="0" lang="en-US" b="0" i="0" kern="1200" dirty="0">
                          <a:solidFill>
                            <a:schemeClr val="dk1"/>
                          </a:solidFill>
                          <a:effectLst/>
                          <a:latin typeface="+mn-lt"/>
                          <a:ea typeface="+mn-ea"/>
                          <a:cs typeface="+mn-cs"/>
                        </a:rPr>
                        <a:t> </a:t>
                      </a:r>
                      <a:r>
                        <a:rPr kumimoji="0" lang="en-US" b="0" i="0" kern="1200" dirty="0">
                          <a:solidFill>
                            <a:schemeClr val="dk1"/>
                          </a:solidFill>
                          <a:effectLst/>
                          <a:latin typeface="Times New Roman" panose="02020603050405020304" pitchFamily="18" charset="0"/>
                          <a:ea typeface="+mn-ea"/>
                          <a:cs typeface="Times New Roman" panose="02020603050405020304" pitchFamily="18" charset="0"/>
                        </a:rPr>
                        <a:t>we propose a novel framework for RDH-EI based on reversible image transformation</a:t>
                      </a:r>
                      <a:endParaRPr lang="en-IN" dirty="0">
                        <a:latin typeface="Times New Roman" panose="02020603050405020304" pitchFamily="18" charset="0"/>
                        <a:cs typeface="Times New Roman" panose="02020603050405020304" pitchFamily="18" charset="0"/>
                      </a:endParaRPr>
                    </a:p>
                  </a:txBody>
                  <a:tcPr/>
                </a:tc>
                <a:tc>
                  <a:txBody>
                    <a:bodyPr/>
                    <a:lstStyle/>
                    <a:p>
                      <a:r>
                        <a:rPr kumimoji="0" lang="en-US" b="0" i="0" kern="1200" dirty="0">
                          <a:solidFill>
                            <a:schemeClr val="dk1"/>
                          </a:solidFill>
                          <a:effectLst/>
                          <a:latin typeface="Times New Roman" panose="02020603050405020304" pitchFamily="18" charset="0"/>
                          <a:ea typeface="+mn-ea"/>
                          <a:cs typeface="Times New Roman" panose="02020603050405020304" pitchFamily="18" charset="0"/>
                        </a:rPr>
                        <a:t>image quality and large embedding capacity, respectively.</a:t>
                      </a:r>
                      <a:endParaRPr lang="en-IN" dirty="0">
                        <a:latin typeface="Times New Roman" panose="02020603050405020304" pitchFamily="18" charset="0"/>
                        <a:cs typeface="Times New Roman" panose="02020603050405020304" pitchFamily="18" charset="0"/>
                      </a:endParaRPr>
                    </a:p>
                  </a:txBody>
                  <a:tcPr/>
                </a:tc>
                <a:tc>
                  <a:txBody>
                    <a:bodyPr/>
                    <a:lstStyle/>
                    <a:p>
                      <a:r>
                        <a:rPr lang="en-US" dirty="0"/>
                        <a:t>The transformed image, that looks like the target image, is used as the “encrypted image,” and is outsourced to the cloud.</a:t>
                      </a:r>
                      <a:endParaRPr lang="en-IN" dirty="0"/>
                    </a:p>
                  </a:txBody>
                  <a:tcPr/>
                </a:tc>
                <a:tc>
                  <a:txBody>
                    <a:bodyPr/>
                    <a:lstStyle/>
                    <a:p>
                      <a:r>
                        <a:rPr lang="en-US" dirty="0"/>
                        <a:t>Several interesting problems can be considered in the future, including how to improve the quality of the encrypted image and how to extend idea of RIT to audio and video.</a:t>
                      </a:r>
                      <a:endParaRPr lang="en-IN" dirty="0"/>
                    </a:p>
                  </a:txBody>
                  <a:tcPr/>
                </a:tc>
                <a:extLst>
                  <a:ext uri="{0D108BD9-81ED-4DB2-BD59-A6C34878D82A}">
                    <a16:rowId xmlns:a16="http://schemas.microsoft.com/office/drawing/2014/main" xmlns="" val="206406237"/>
                  </a:ext>
                </a:extLst>
              </a:tr>
            </a:tbl>
          </a:graphicData>
        </a:graphic>
      </p:graphicFrame>
    </p:spTree>
    <p:extLst>
      <p:ext uri="{BB962C8B-B14F-4D97-AF65-F5344CB8AC3E}">
        <p14:creationId xmlns:p14="http://schemas.microsoft.com/office/powerpoint/2010/main" xmlns="" val="30380543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Block Diagram</a:t>
            </a:r>
          </a:p>
        </p:txBody>
      </p:sp>
      <p:pic>
        <p:nvPicPr>
          <p:cNvPr id="1026" name="Picture 2"/>
          <p:cNvPicPr>
            <a:picLocks noGrp="1" noChangeAspect="1" noChangeArrowheads="1"/>
          </p:cNvPicPr>
          <p:nvPr>
            <p:ph idx="1"/>
          </p:nvPr>
        </p:nvPicPr>
        <p:blipFill>
          <a:blip r:embed="rId2"/>
          <a:srcRect/>
          <a:stretch>
            <a:fillRect/>
          </a:stretch>
        </p:blipFill>
        <p:spPr bwMode="auto">
          <a:xfrm>
            <a:off x="1600201" y="1447800"/>
            <a:ext cx="7010400" cy="4495800"/>
          </a:xfrm>
          <a:prstGeom prst="rect">
            <a:avLst/>
          </a:prstGeom>
          <a:noFill/>
          <a:ln w="9525">
            <a:noFill/>
            <a:miter lim="800000"/>
            <a:headEnd/>
            <a:tailEnd/>
          </a:ln>
          <a:effec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a:p>
          <a:p>
            <a:pPr lvl="0"/>
            <a:r>
              <a:rPr lang="en-US" dirty="0"/>
              <a:t>Operating System	: Windows 10</a:t>
            </a:r>
          </a:p>
          <a:p>
            <a:pPr lvl="0"/>
            <a:r>
              <a:rPr lang="en-US" dirty="0"/>
              <a:t>Platform			: DOT NET TECHNOLOGY</a:t>
            </a:r>
          </a:p>
          <a:p>
            <a:pPr lvl="0"/>
            <a:r>
              <a:rPr lang="en-US" dirty="0"/>
              <a:t>Front End		: </a:t>
            </a:r>
            <a:r>
              <a:rPr lang="en-US" dirty="0" err="1"/>
              <a:t>ASP.Net</a:t>
            </a:r>
            <a:r>
              <a:rPr lang="en-US" dirty="0"/>
              <a:t> 4.0</a:t>
            </a:r>
          </a:p>
          <a:p>
            <a:pPr lvl="0"/>
            <a:r>
              <a:rPr lang="en-US" dirty="0"/>
              <a:t>Back End		: SQL SERVER 2014</a:t>
            </a:r>
          </a:p>
          <a:p>
            <a:pPr>
              <a:buNone/>
            </a:pPr>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a:t>Keyboard</a:t>
            </a:r>
          </a:p>
          <a:p>
            <a:r>
              <a:rPr lang="en-US" dirty="0"/>
              <a:t>Mouse</a:t>
            </a:r>
          </a:p>
          <a:p>
            <a:r>
              <a:rPr lang="en-US" dirty="0"/>
              <a:t>Hard disk 500GB</a:t>
            </a:r>
          </a:p>
          <a:p>
            <a:r>
              <a:rPr lang="en-US" dirty="0"/>
              <a:t>Ram 4 </a:t>
            </a:r>
            <a:r>
              <a:rPr lang="en-US" dirty="0" err="1"/>
              <a:t>Gb</a:t>
            </a:r>
            <a:endParaRPr lang="en-US" dirty="0"/>
          </a:p>
          <a:p>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a:t>CONCLUSION</a:t>
            </a:r>
          </a:p>
        </p:txBody>
      </p:sp>
      <p:sp>
        <p:nvSpPr>
          <p:cNvPr id="3" name="Content Placeholder 2"/>
          <p:cNvSpPr>
            <a:spLocks noGrp="1"/>
          </p:cNvSpPr>
          <p:nvPr>
            <p:ph idx="1"/>
          </p:nvPr>
        </p:nvSpPr>
        <p:spPr>
          <a:xfrm>
            <a:off x="1371600" y="838200"/>
            <a:ext cx="7498080" cy="5867400"/>
          </a:xfrm>
        </p:spPr>
        <p:txBody>
          <a:bodyPr>
            <a:noAutofit/>
          </a:bodyPr>
          <a:lstStyle/>
          <a:p>
            <a:pPr algn="just">
              <a:lnSpc>
                <a:spcPct val="150000"/>
              </a:lnSpc>
            </a:pPr>
            <a:r>
              <a:rPr lang="en-US" sz="2000" dirty="0">
                <a:latin typeface="Times New Roman" pitchFamily="18" charset="0"/>
                <a:cs typeface="Times New Roman" pitchFamily="18" charset="0"/>
              </a:rPr>
              <a:t>This paper is tried to improve the remembrance of password as a picture. It is prove that human being is more convenient to remember a picture than a text. </a:t>
            </a:r>
          </a:p>
          <a:p>
            <a:pPr algn="just">
              <a:lnSpc>
                <a:spcPct val="150000"/>
              </a:lnSpc>
              <a:buNone/>
            </a:pPr>
            <a:endParaRPr lang="en-US" sz="2000" dirty="0">
              <a:latin typeface="Times New Roman" pitchFamily="18" charset="0"/>
              <a:cs typeface="Times New Roman" pitchFamily="18" charset="0"/>
            </a:endParaRPr>
          </a:p>
          <a:p>
            <a:pPr algn="just">
              <a:lnSpc>
                <a:spcPct val="150000"/>
              </a:lnSpc>
            </a:pPr>
            <a:r>
              <a:rPr lang="en-US" sz="2000" dirty="0">
                <a:latin typeface="Times New Roman" pitchFamily="18" charset="0"/>
                <a:cs typeface="Times New Roman" pitchFamily="18" charset="0"/>
              </a:rPr>
              <a:t>This is an attempt to improve the process of normal password system to some other manners. We are try to develop a software to implement this process of remembrance password as a picture. </a:t>
            </a:r>
          </a:p>
          <a:p>
            <a:pPr algn="just">
              <a:lnSpc>
                <a:spcPct val="150000"/>
              </a:lnSpc>
              <a:buNone/>
            </a:pPr>
            <a:endParaRPr lang="en-US" sz="2000" dirty="0">
              <a:latin typeface="Times New Roman" pitchFamily="18" charset="0"/>
              <a:cs typeface="Times New Roman" pitchFamily="18" charset="0"/>
            </a:endParaRPr>
          </a:p>
          <a:p>
            <a:pPr algn="just">
              <a:lnSpc>
                <a:spcPct val="150000"/>
              </a:lnSpc>
            </a:pPr>
            <a:r>
              <a:rPr lang="en-US" sz="2000" dirty="0">
                <a:latin typeface="Times New Roman" pitchFamily="18" charset="0"/>
                <a:cs typeface="Times New Roman" pitchFamily="18" charset="0"/>
              </a:rPr>
              <a:t>In the future enhancement we will implement this system where we can encrypt the whole data in the image and also the image can also be encrypted so in this way there will be implementation of the double protection of the data.</a:t>
            </a:r>
            <a:endParaRPr lang="en-IN" sz="2000" dirty="0">
              <a:latin typeface="Times New Roman" pitchFamily="18" charset="0"/>
              <a:cs typeface="Times New Roman"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334962"/>
          </a:xfrm>
        </p:spPr>
        <p:txBody>
          <a:bodyPr>
            <a:normAutofit fontScale="90000"/>
          </a:bodyPr>
          <a:lstStyle/>
          <a:p>
            <a:r>
              <a:rPr lang="en-US" dirty="0"/>
              <a:t>REFERENCE</a:t>
            </a:r>
          </a:p>
        </p:txBody>
      </p:sp>
      <p:sp>
        <p:nvSpPr>
          <p:cNvPr id="3" name="Content Placeholder 2"/>
          <p:cNvSpPr>
            <a:spLocks noGrp="1"/>
          </p:cNvSpPr>
          <p:nvPr>
            <p:ph idx="1"/>
          </p:nvPr>
        </p:nvSpPr>
        <p:spPr>
          <a:xfrm>
            <a:off x="1143000" y="533400"/>
            <a:ext cx="7790688" cy="6172200"/>
          </a:xfrm>
        </p:spPr>
        <p:txBody>
          <a:bodyPr>
            <a:noAutofit/>
          </a:bodyPr>
          <a:lstStyle/>
          <a:p>
            <a:pPr algn="just">
              <a:lnSpc>
                <a:spcPct val="150000"/>
              </a:lnSpc>
            </a:pPr>
            <a:r>
              <a:rPr lang="en-US" sz="1600" dirty="0">
                <a:latin typeface="Times New Roman" pitchFamily="18" charset="0"/>
                <a:cs typeface="Times New Roman" pitchFamily="18" charset="0"/>
              </a:rPr>
              <a:t>[1] Ross J. Anderson and Fabien A. P. </a:t>
            </a:r>
            <a:r>
              <a:rPr lang="en-US" sz="1600" dirty="0" err="1">
                <a:latin typeface="Times New Roman" pitchFamily="18" charset="0"/>
                <a:cs typeface="Times New Roman" pitchFamily="18" charset="0"/>
              </a:rPr>
              <a:t>Petitcolas</a:t>
            </a:r>
            <a:r>
              <a:rPr lang="en-US" sz="1600" dirty="0">
                <a:latin typeface="Times New Roman" pitchFamily="18" charset="0"/>
                <a:cs typeface="Times New Roman" pitchFamily="18" charset="0"/>
              </a:rPr>
              <a:t>, (1998), ‘Secret Communication Using JPEG Double Compression’, </a:t>
            </a:r>
            <a:endParaRPr lang="en-IN" sz="1050" dirty="0"/>
          </a:p>
          <a:p>
            <a:pPr algn="just">
              <a:lnSpc>
                <a:spcPct val="150000"/>
              </a:lnSpc>
            </a:pPr>
            <a:r>
              <a:rPr lang="en-US" sz="1600" dirty="0">
                <a:latin typeface="Times New Roman" pitchFamily="18" charset="0"/>
                <a:cs typeface="Times New Roman" pitchFamily="18" charset="0"/>
              </a:rPr>
              <a:t> IEEE Journal On Selected Areas In Communication, ISSN: 0733-8716, Vol: 16, Issue: 4, Pg. 474- 481, May </a:t>
            </a:r>
            <a:endParaRPr lang="en-IN" sz="1600" dirty="0">
              <a:latin typeface="Times New Roman" pitchFamily="18" charset="0"/>
              <a:cs typeface="Times New Roman" pitchFamily="18" charset="0"/>
            </a:endParaRPr>
          </a:p>
          <a:p>
            <a:pPr algn="just">
              <a:lnSpc>
                <a:spcPct val="150000"/>
              </a:lnSpc>
            </a:pPr>
            <a:r>
              <a:rPr lang="en-US" sz="1600" dirty="0">
                <a:latin typeface="Times New Roman" pitchFamily="18" charset="0"/>
                <a:cs typeface="Times New Roman" pitchFamily="18" charset="0"/>
              </a:rPr>
              <a:t>[2] Jing-Ming </a:t>
            </a:r>
            <a:r>
              <a:rPr lang="en-US" sz="1600" dirty="0" err="1">
                <a:latin typeface="Times New Roman" pitchFamily="18" charset="0"/>
                <a:cs typeface="Times New Roman" pitchFamily="18" charset="0"/>
              </a:rPr>
              <a:t>Guo</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Thanh</a:t>
            </a:r>
            <a:r>
              <a:rPr lang="en-US" sz="1600" dirty="0">
                <a:latin typeface="Times New Roman" pitchFamily="18" charset="0"/>
                <a:cs typeface="Times New Roman" pitchFamily="18" charset="0"/>
              </a:rPr>
              <a:t>-Nam Le, (2010), ‘Secret Communication Using JPEG Double Compression’, IEEE Signal Processing Letters, ISSN: 1558-2361, </a:t>
            </a:r>
            <a:r>
              <a:rPr lang="en-US" sz="1600" dirty="0" err="1">
                <a:latin typeface="Times New Roman" pitchFamily="18" charset="0"/>
                <a:cs typeface="Times New Roman" pitchFamily="18" charset="0"/>
              </a:rPr>
              <a:t>Vol</a:t>
            </a:r>
            <a:r>
              <a:rPr lang="en-US" sz="1600" dirty="0">
                <a:latin typeface="Times New Roman" pitchFamily="18" charset="0"/>
                <a:cs typeface="Times New Roman" pitchFamily="18" charset="0"/>
              </a:rPr>
              <a:t>: 17, Issue: 10, pg. 879-882, 23 August </a:t>
            </a:r>
            <a:endParaRPr lang="en-IN" sz="1600" dirty="0">
              <a:latin typeface="Times New Roman" pitchFamily="18" charset="0"/>
              <a:cs typeface="Times New Roman" pitchFamily="18" charset="0"/>
            </a:endParaRPr>
          </a:p>
          <a:p>
            <a:pPr algn="just">
              <a:lnSpc>
                <a:spcPct val="150000"/>
              </a:lnSpc>
            </a:pPr>
            <a:r>
              <a:rPr lang="en-US" sz="1600" dirty="0">
                <a:latin typeface="Times New Roman" pitchFamily="18" charset="0"/>
                <a:cs typeface="Times New Roman" pitchFamily="18" charset="0"/>
              </a:rPr>
              <a:t>[3] </a:t>
            </a:r>
            <a:r>
              <a:rPr lang="en-US" sz="1600" dirty="0" err="1">
                <a:latin typeface="Times New Roman" pitchFamily="18" charset="0"/>
                <a:cs typeface="Times New Roman" pitchFamily="18" charset="0"/>
              </a:rPr>
              <a:t>Qian</a:t>
            </a:r>
            <a:r>
              <a:rPr lang="en-US" sz="1600" dirty="0">
                <a:latin typeface="Times New Roman" pitchFamily="18" charset="0"/>
                <a:cs typeface="Times New Roman" pitchFamily="18" charset="0"/>
              </a:rPr>
              <a:t> Mao, </a:t>
            </a:r>
            <a:r>
              <a:rPr lang="en-US" sz="1600" dirty="0" err="1">
                <a:latin typeface="Times New Roman" pitchFamily="18" charset="0"/>
                <a:cs typeface="Times New Roman" pitchFamily="18" charset="0"/>
              </a:rPr>
              <a:t>KarunanithiBharanitharan</a:t>
            </a:r>
            <a:r>
              <a:rPr lang="en-US" sz="1600" dirty="0">
                <a:latin typeface="Times New Roman" pitchFamily="18" charset="0"/>
                <a:cs typeface="Times New Roman" pitchFamily="18" charset="0"/>
              </a:rPr>
              <a:t>, Chin-Chen Chang, (2015), ‘Multi-round dynamic swap optimization for </a:t>
            </a:r>
            <a:r>
              <a:rPr lang="en-US" sz="1600" dirty="0" err="1">
                <a:latin typeface="Times New Roman" pitchFamily="18" charset="0"/>
                <a:cs typeface="Times New Roman" pitchFamily="18" charset="0"/>
              </a:rPr>
              <a:t>tablebased</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steganography</a:t>
            </a:r>
            <a:r>
              <a:rPr lang="en-US" sz="1600" dirty="0">
                <a:latin typeface="Times New Roman" pitchFamily="18" charset="0"/>
                <a:cs typeface="Times New Roman" pitchFamily="18" charset="0"/>
              </a:rPr>
              <a:t>’, IET Image Processing, ISSN: 1751- 9667, </a:t>
            </a:r>
            <a:r>
              <a:rPr lang="en-US" sz="1600" dirty="0" err="1">
                <a:latin typeface="Times New Roman" pitchFamily="18" charset="0"/>
                <a:cs typeface="Times New Roman" pitchFamily="18" charset="0"/>
              </a:rPr>
              <a:t>Vol</a:t>
            </a:r>
            <a:r>
              <a:rPr lang="en-US" sz="1600" dirty="0">
                <a:latin typeface="Times New Roman" pitchFamily="18" charset="0"/>
                <a:cs typeface="Times New Roman" pitchFamily="18" charset="0"/>
              </a:rPr>
              <a:t>: 9, Issue: 12, pg. 1073-1082, 23 November </a:t>
            </a:r>
            <a:endParaRPr lang="en-IN" sz="1600" dirty="0">
              <a:latin typeface="Times New Roman" pitchFamily="18" charset="0"/>
              <a:cs typeface="Times New Roman" pitchFamily="18" charset="0"/>
            </a:endParaRPr>
          </a:p>
          <a:p>
            <a:pPr algn="just">
              <a:lnSpc>
                <a:spcPct val="150000"/>
              </a:lnSpc>
            </a:pPr>
            <a:r>
              <a:rPr lang="en-US" sz="1600" dirty="0">
                <a:latin typeface="Times New Roman" pitchFamily="18" charset="0"/>
                <a:cs typeface="Times New Roman" pitchFamily="18" charset="0"/>
              </a:rPr>
              <a:t>[4] </a:t>
            </a:r>
            <a:r>
              <a:rPr lang="en-US" sz="1600" dirty="0" err="1">
                <a:latin typeface="Times New Roman" pitchFamily="18" charset="0"/>
                <a:cs typeface="Times New Roman" pitchFamily="18" charset="0"/>
              </a:rPr>
              <a:t>Weiming</a:t>
            </a:r>
            <a:r>
              <a:rPr lang="en-US" sz="1600" dirty="0">
                <a:latin typeface="Times New Roman" pitchFamily="18" charset="0"/>
                <a:cs typeface="Times New Roman" pitchFamily="18" charset="0"/>
              </a:rPr>
              <a:t> Zhang, </a:t>
            </a:r>
            <a:r>
              <a:rPr lang="en-US" sz="1600" dirty="0" err="1">
                <a:latin typeface="Times New Roman" pitchFamily="18" charset="0"/>
                <a:cs typeface="Times New Roman" pitchFamily="18" charset="0"/>
              </a:rPr>
              <a:t>Hui</a:t>
            </a:r>
            <a:r>
              <a:rPr lang="en-US" sz="1600" dirty="0">
                <a:latin typeface="Times New Roman" pitchFamily="18" charset="0"/>
                <a:cs typeface="Times New Roman" pitchFamily="18" charset="0"/>
              </a:rPr>
              <a:t> Wang, </a:t>
            </a:r>
            <a:r>
              <a:rPr lang="en-US" sz="1600" dirty="0" err="1">
                <a:latin typeface="Times New Roman" pitchFamily="18" charset="0"/>
                <a:cs typeface="Times New Roman" pitchFamily="18" charset="0"/>
              </a:rPr>
              <a:t>DongdongHou</a:t>
            </a:r>
            <a:r>
              <a:rPr lang="en-US" sz="1600" dirty="0">
                <a:latin typeface="Times New Roman" pitchFamily="18" charset="0"/>
                <a:cs typeface="Times New Roman" pitchFamily="18" charset="0"/>
              </a:rPr>
              <a:t>, and </a:t>
            </a:r>
            <a:r>
              <a:rPr lang="en-US" sz="1600" dirty="0" err="1">
                <a:latin typeface="Times New Roman" pitchFamily="18" charset="0"/>
                <a:cs typeface="Times New Roman" pitchFamily="18" charset="0"/>
              </a:rPr>
              <a:t>Nenghai</a:t>
            </a:r>
            <a:r>
              <a:rPr lang="en-US" sz="1600" dirty="0">
                <a:latin typeface="Times New Roman" pitchFamily="18" charset="0"/>
                <a:cs typeface="Times New Roman" pitchFamily="18" charset="0"/>
              </a:rPr>
              <a:t> Yu, (2016), ‘Reversible Data Hiding in Encrypted Images by Reversible Image Transformation’, IEEE Transactions On Multimedia, ISSN: 1941-0077, </a:t>
            </a:r>
            <a:r>
              <a:rPr lang="en-US" sz="1600" dirty="0" err="1">
                <a:latin typeface="Times New Roman" pitchFamily="18" charset="0"/>
                <a:cs typeface="Times New Roman" pitchFamily="18" charset="0"/>
              </a:rPr>
              <a:t>Vol</a:t>
            </a:r>
            <a:r>
              <a:rPr lang="en-US" sz="1600" dirty="0">
                <a:latin typeface="Times New Roman" pitchFamily="18" charset="0"/>
                <a:cs typeface="Times New Roman" pitchFamily="18" charset="0"/>
              </a:rPr>
              <a:t>: 18, Issue: 8, Pg. 1469- 1479, 17 May </a:t>
            </a:r>
            <a:endParaRPr lang="en-IN" sz="1600" dirty="0">
              <a:latin typeface="Times New Roman" pitchFamily="18" charset="0"/>
              <a:cs typeface="Times New Roman" pitchFamily="18" charset="0"/>
            </a:endParaRPr>
          </a:p>
          <a:p>
            <a:pPr algn="just">
              <a:lnSpc>
                <a:spcPct val="150000"/>
              </a:lnSpc>
            </a:pPr>
            <a:r>
              <a:rPr lang="en-US" sz="1600" dirty="0">
                <a:latin typeface="Times New Roman" pitchFamily="18" charset="0"/>
                <a:cs typeface="Times New Roman" pitchFamily="18" charset="0"/>
              </a:rPr>
              <a:t>[5] Yu-Chi Chen, </a:t>
            </a:r>
            <a:r>
              <a:rPr lang="en-US" sz="1600" dirty="0" err="1">
                <a:latin typeface="Times New Roman" pitchFamily="18" charset="0"/>
                <a:cs typeface="Times New Roman" pitchFamily="18" charset="0"/>
              </a:rPr>
              <a:t>GwoboaHorng</a:t>
            </a:r>
            <a:r>
              <a:rPr lang="en-US" sz="1600" dirty="0">
                <a:latin typeface="Times New Roman" pitchFamily="18" charset="0"/>
                <a:cs typeface="Times New Roman" pitchFamily="18" charset="0"/>
              </a:rPr>
              <a:t>, and Du-</a:t>
            </a:r>
            <a:r>
              <a:rPr lang="en-US" sz="1600" dirty="0" err="1">
                <a:latin typeface="Times New Roman" pitchFamily="18" charset="0"/>
                <a:cs typeface="Times New Roman" pitchFamily="18" charset="0"/>
              </a:rPr>
              <a:t>Shiau</a:t>
            </a:r>
            <a:r>
              <a:rPr lang="en-US" sz="1600" dirty="0">
                <a:latin typeface="Times New Roman" pitchFamily="18" charset="0"/>
                <a:cs typeface="Times New Roman" pitchFamily="18" charset="0"/>
              </a:rPr>
              <a:t> Tsai, (2012), ‘Cheating Prevention in Visual Cryptography’, IEEE TRANSACTIONS ON IMAGE PROCESSING, ISSN: 1941- 0042, </a:t>
            </a:r>
            <a:r>
              <a:rPr lang="en-US" sz="1600" dirty="0" err="1">
                <a:latin typeface="Times New Roman" pitchFamily="18" charset="0"/>
                <a:cs typeface="Times New Roman" pitchFamily="18" charset="0"/>
              </a:rPr>
              <a:t>Vol</a:t>
            </a:r>
            <a:r>
              <a:rPr lang="en-US" sz="1600" dirty="0">
                <a:latin typeface="Times New Roman" pitchFamily="18" charset="0"/>
                <a:cs typeface="Times New Roman" pitchFamily="18" charset="0"/>
              </a:rPr>
              <a:t>: 21, Issue: 7, Pg. 3319-3323, 6 March </a:t>
            </a:r>
            <a:endParaRPr lang="en-IN" sz="1600" dirty="0">
              <a:latin typeface="Times New Roman" pitchFamily="18" charset="0"/>
              <a:cs typeface="Times New Roman" pitchFamily="18" charset="0"/>
            </a:endParaRPr>
          </a:p>
          <a:p>
            <a:pPr algn="just">
              <a:lnSpc>
                <a:spcPct val="150000"/>
              </a:lnSpc>
              <a:buNone/>
            </a:pPr>
            <a:endParaRPr lang="en-US" sz="1600" dirty="0">
              <a:latin typeface="Times New Roman" pitchFamily="18" charset="0"/>
              <a:cs typeface="Times New Roman"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US" sz="1500" dirty="0">
                <a:latin typeface="Times New Roman" pitchFamily="18" charset="0"/>
                <a:cs typeface="Times New Roman" pitchFamily="18" charset="0"/>
              </a:rPr>
              <a:t>[6] Deepak Kumar, </a:t>
            </a:r>
            <a:r>
              <a:rPr lang="en-US" sz="1500" dirty="0" err="1">
                <a:latin typeface="Times New Roman" pitchFamily="18" charset="0"/>
                <a:cs typeface="Times New Roman" pitchFamily="18" charset="0"/>
              </a:rPr>
              <a:t>Shailendra</a:t>
            </a:r>
            <a:r>
              <a:rPr lang="en-US" sz="1500" dirty="0">
                <a:latin typeface="Times New Roman" pitchFamily="18" charset="0"/>
                <a:cs typeface="Times New Roman" pitchFamily="18" charset="0"/>
              </a:rPr>
              <a:t> Singh, (2011), ‘Secret Data Writing Using DNA Sequences’, International Conference On Emerging Trends In Networks And Computer Communications(ETNCC), ISSN : 978-1-4577-0240-2, 22 April, Udaipur, India </a:t>
            </a:r>
            <a:endParaRPr lang="en-IN" sz="1500" dirty="0">
              <a:latin typeface="Times New Roman" pitchFamily="18" charset="0"/>
              <a:cs typeface="Times New Roman" pitchFamily="18" charset="0"/>
            </a:endParaRPr>
          </a:p>
          <a:p>
            <a:pPr algn="just">
              <a:lnSpc>
                <a:spcPct val="170000"/>
              </a:lnSpc>
            </a:pPr>
            <a:r>
              <a:rPr lang="en-US" sz="1500" dirty="0">
                <a:latin typeface="Times New Roman" pitchFamily="18" charset="0"/>
                <a:cs typeface="Times New Roman" pitchFamily="18" charset="0"/>
              </a:rPr>
              <a:t>[7] </a:t>
            </a:r>
            <a:r>
              <a:rPr lang="en-US" sz="1500" dirty="0" err="1">
                <a:latin typeface="Times New Roman" pitchFamily="18" charset="0"/>
                <a:cs typeface="Times New Roman" pitchFamily="18" charset="0"/>
              </a:rPr>
              <a:t>Mrs.G.Prema</a:t>
            </a:r>
            <a:r>
              <a:rPr lang="en-US" sz="1500" dirty="0">
                <a:latin typeface="Times New Roman" pitchFamily="18" charset="0"/>
                <a:cs typeface="Times New Roman" pitchFamily="18" charset="0"/>
              </a:rPr>
              <a:t>, </a:t>
            </a:r>
            <a:r>
              <a:rPr lang="en-US" sz="1500" dirty="0" err="1">
                <a:latin typeface="Times New Roman" pitchFamily="18" charset="0"/>
                <a:cs typeface="Times New Roman" pitchFamily="18" charset="0"/>
              </a:rPr>
              <a:t>S.Natarajan</a:t>
            </a:r>
            <a:r>
              <a:rPr lang="en-US" sz="1500" dirty="0">
                <a:latin typeface="Times New Roman" pitchFamily="18" charset="0"/>
                <a:cs typeface="Times New Roman" pitchFamily="18" charset="0"/>
              </a:rPr>
              <a:t>, ‘</a:t>
            </a:r>
            <a:r>
              <a:rPr lang="en-US" sz="1500" dirty="0" err="1">
                <a:latin typeface="Times New Roman" pitchFamily="18" charset="0"/>
                <a:cs typeface="Times New Roman" pitchFamily="18" charset="0"/>
              </a:rPr>
              <a:t>Steganography</a:t>
            </a:r>
            <a:r>
              <a:rPr lang="en-US" sz="1500" dirty="0">
                <a:latin typeface="Times New Roman" pitchFamily="18" charset="0"/>
                <a:cs typeface="Times New Roman" pitchFamily="18" charset="0"/>
              </a:rPr>
              <a:t> using Genetic Algorithm along with Visual Cryptography for Wireless Network Application’, International Conference On Information Communication And Embedded Systems(ICICES), 21-23 Feb, Chennai, India </a:t>
            </a:r>
            <a:endParaRPr lang="en-IN" sz="1500" dirty="0">
              <a:latin typeface="Times New Roman" pitchFamily="18" charset="0"/>
              <a:cs typeface="Times New Roman" pitchFamily="18" charset="0"/>
            </a:endParaRPr>
          </a:p>
          <a:p>
            <a:pPr algn="just">
              <a:lnSpc>
                <a:spcPct val="170000"/>
              </a:lnSpc>
            </a:pPr>
            <a:r>
              <a:rPr lang="en-US" sz="1500" dirty="0">
                <a:latin typeface="Times New Roman" pitchFamily="18" charset="0"/>
                <a:cs typeface="Times New Roman" pitchFamily="18" charset="0"/>
              </a:rPr>
              <a:t>[8] </a:t>
            </a:r>
            <a:r>
              <a:rPr lang="en-US" sz="1500" dirty="0" err="1">
                <a:latin typeface="Times New Roman" pitchFamily="18" charset="0"/>
                <a:cs typeface="Times New Roman" pitchFamily="18" charset="0"/>
              </a:rPr>
              <a:t>SoodehAhani</a:t>
            </a:r>
            <a:r>
              <a:rPr lang="en-US" sz="1500" dirty="0">
                <a:latin typeface="Times New Roman" pitchFamily="18" charset="0"/>
                <a:cs typeface="Times New Roman" pitchFamily="18" charset="0"/>
              </a:rPr>
              <a:t>, </a:t>
            </a:r>
            <a:r>
              <a:rPr lang="en-US" sz="1500" dirty="0" err="1">
                <a:latin typeface="Times New Roman" pitchFamily="18" charset="0"/>
                <a:cs typeface="Times New Roman" pitchFamily="18" charset="0"/>
              </a:rPr>
              <a:t>ShahrokhGhaemmaghami</a:t>
            </a:r>
            <a:r>
              <a:rPr lang="en-US" sz="1500" dirty="0">
                <a:latin typeface="Times New Roman" pitchFamily="18" charset="0"/>
                <a:cs typeface="Times New Roman" pitchFamily="18" charset="0"/>
              </a:rPr>
              <a:t>, (2015), ‘</a:t>
            </a:r>
            <a:r>
              <a:rPr lang="en-US" sz="1500" dirty="0" err="1">
                <a:latin typeface="Times New Roman" pitchFamily="18" charset="0"/>
                <a:cs typeface="Times New Roman" pitchFamily="18" charset="0"/>
              </a:rPr>
              <a:t>Colour</a:t>
            </a:r>
            <a:r>
              <a:rPr lang="en-US" sz="1500" dirty="0">
                <a:latin typeface="Times New Roman" pitchFamily="18" charset="0"/>
                <a:cs typeface="Times New Roman" pitchFamily="18" charset="0"/>
              </a:rPr>
              <a:t> image </a:t>
            </a:r>
            <a:r>
              <a:rPr lang="en-US" sz="1500" dirty="0" err="1">
                <a:latin typeface="Times New Roman" pitchFamily="18" charset="0"/>
                <a:cs typeface="Times New Roman" pitchFamily="18" charset="0"/>
              </a:rPr>
              <a:t>steganography</a:t>
            </a:r>
            <a:r>
              <a:rPr lang="en-US" sz="1500" dirty="0">
                <a:latin typeface="Times New Roman" pitchFamily="18" charset="0"/>
                <a:cs typeface="Times New Roman" pitchFamily="18" charset="0"/>
              </a:rPr>
              <a:t> method based on sparse representation’, IET Image Processing, ISSN: 1751-9659, </a:t>
            </a:r>
            <a:r>
              <a:rPr lang="en-US" sz="1500" dirty="0" err="1">
                <a:latin typeface="Times New Roman" pitchFamily="18" charset="0"/>
                <a:cs typeface="Times New Roman" pitchFamily="18" charset="0"/>
              </a:rPr>
              <a:t>Vol</a:t>
            </a:r>
            <a:r>
              <a:rPr lang="en-US" sz="1500" dirty="0">
                <a:latin typeface="Times New Roman" pitchFamily="18" charset="0"/>
                <a:cs typeface="Times New Roman" pitchFamily="18" charset="0"/>
              </a:rPr>
              <a:t>: 9, Issue: 6, pg. 596-505, 1 June </a:t>
            </a:r>
            <a:endParaRPr lang="en-IN" sz="1500" dirty="0">
              <a:latin typeface="Times New Roman" pitchFamily="18" charset="0"/>
              <a:cs typeface="Times New Roman" pitchFamily="18" charset="0"/>
            </a:endParaRPr>
          </a:p>
          <a:p>
            <a:pPr algn="just">
              <a:lnSpc>
                <a:spcPct val="170000"/>
              </a:lnSpc>
            </a:pPr>
            <a:r>
              <a:rPr lang="en-US" sz="1500" dirty="0">
                <a:latin typeface="Times New Roman" pitchFamily="18" charset="0"/>
                <a:cs typeface="Times New Roman" pitchFamily="18" charset="0"/>
              </a:rPr>
              <a:t>[9] </a:t>
            </a:r>
            <a:r>
              <a:rPr lang="en-US" sz="1500" dirty="0" err="1">
                <a:latin typeface="Times New Roman" pitchFamily="18" charset="0"/>
                <a:cs typeface="Times New Roman" pitchFamily="18" charset="0"/>
              </a:rPr>
              <a:t>Feng</a:t>
            </a:r>
            <a:r>
              <a:rPr lang="en-US" sz="1500" dirty="0">
                <a:latin typeface="Times New Roman" pitchFamily="18" charset="0"/>
                <a:cs typeface="Times New Roman" pitchFamily="18" charset="0"/>
              </a:rPr>
              <a:t> Wang , Wan-Li </a:t>
            </a:r>
            <a:r>
              <a:rPr lang="en-US" sz="1500" dirty="0" err="1">
                <a:latin typeface="Times New Roman" pitchFamily="18" charset="0"/>
                <a:cs typeface="Times New Roman" pitchFamily="18" charset="0"/>
              </a:rPr>
              <a:t>Lyu</a:t>
            </a:r>
            <a:r>
              <a:rPr lang="en-US" sz="1500" dirty="0">
                <a:latin typeface="Times New Roman" pitchFamily="18" charset="0"/>
                <a:cs typeface="Times New Roman" pitchFamily="18" charset="0"/>
              </a:rPr>
              <a:t>, </a:t>
            </a:r>
            <a:r>
              <a:rPr lang="en-US" sz="1500" dirty="0" err="1">
                <a:latin typeface="Times New Roman" pitchFamily="18" charset="0"/>
                <a:cs typeface="Times New Roman" pitchFamily="18" charset="0"/>
              </a:rPr>
              <a:t>Jeng-Shyang</a:t>
            </a:r>
            <a:r>
              <a:rPr lang="en-US" sz="1500" dirty="0">
                <a:latin typeface="Times New Roman" pitchFamily="18" charset="0"/>
                <a:cs typeface="Times New Roman" pitchFamily="18" charset="0"/>
              </a:rPr>
              <a:t> Pan, (2016), ‘Robust image authentication scheme with self-repair capability for </a:t>
            </a:r>
            <a:r>
              <a:rPr lang="en-US" sz="1500" dirty="0" err="1">
                <a:latin typeface="Times New Roman" pitchFamily="18" charset="0"/>
                <a:cs typeface="Times New Roman" pitchFamily="18" charset="0"/>
              </a:rPr>
              <a:t>greyscale</a:t>
            </a:r>
            <a:r>
              <a:rPr lang="en-US" sz="1500" dirty="0">
                <a:latin typeface="Times New Roman" pitchFamily="18" charset="0"/>
                <a:cs typeface="Times New Roman" pitchFamily="18" charset="0"/>
              </a:rPr>
              <a:t> source document images via PNG format’, IET Image Processing, ISSN 1751-9659, </a:t>
            </a:r>
            <a:r>
              <a:rPr lang="en-US" sz="1500" dirty="0" err="1">
                <a:latin typeface="Times New Roman" pitchFamily="18" charset="0"/>
                <a:cs typeface="Times New Roman" pitchFamily="18" charset="0"/>
              </a:rPr>
              <a:t>Vol</a:t>
            </a:r>
            <a:r>
              <a:rPr lang="en-US" sz="1500" dirty="0">
                <a:latin typeface="Times New Roman" pitchFamily="18" charset="0"/>
                <a:cs typeface="Times New Roman" pitchFamily="18" charset="0"/>
              </a:rPr>
              <a:t>: 10, Issue: 12, pg. 971-978, December </a:t>
            </a:r>
            <a:endParaRPr lang="en-IN" sz="1500" dirty="0">
              <a:latin typeface="Times New Roman" pitchFamily="18" charset="0"/>
              <a:cs typeface="Times New Roman" pitchFamily="18" charset="0"/>
            </a:endParaRPr>
          </a:p>
          <a:p>
            <a:pPr algn="just">
              <a:lnSpc>
                <a:spcPct val="170000"/>
              </a:lnSpc>
            </a:pPr>
            <a:r>
              <a:rPr lang="en-US" sz="1500" dirty="0">
                <a:latin typeface="Times New Roman" pitchFamily="18" charset="0"/>
                <a:cs typeface="Times New Roman" pitchFamily="18" charset="0"/>
              </a:rPr>
              <a:t>[10] </a:t>
            </a:r>
            <a:r>
              <a:rPr lang="en-US" sz="1500" dirty="0" err="1">
                <a:latin typeface="Times New Roman" pitchFamily="18" charset="0"/>
                <a:cs typeface="Times New Roman" pitchFamily="18" charset="0"/>
              </a:rPr>
              <a:t>AlsharifAbuadbba</a:t>
            </a:r>
            <a:r>
              <a:rPr lang="en-US" sz="1500" dirty="0">
                <a:latin typeface="Times New Roman" pitchFamily="18" charset="0"/>
                <a:cs typeface="Times New Roman" pitchFamily="18" charset="0"/>
              </a:rPr>
              <a:t>, Ibrahim </a:t>
            </a:r>
            <a:r>
              <a:rPr lang="en-US" sz="1500" dirty="0" err="1">
                <a:latin typeface="Times New Roman" pitchFamily="18" charset="0"/>
                <a:cs typeface="Times New Roman" pitchFamily="18" charset="0"/>
              </a:rPr>
              <a:t>Khalil</a:t>
            </a:r>
            <a:r>
              <a:rPr lang="en-US" sz="1500" dirty="0">
                <a:latin typeface="Times New Roman" pitchFamily="18" charset="0"/>
                <a:cs typeface="Times New Roman" pitchFamily="18" charset="0"/>
              </a:rPr>
              <a:t>, (2017). ‘Walsh–</a:t>
            </a:r>
            <a:r>
              <a:rPr lang="en-US" sz="1500" dirty="0" err="1">
                <a:latin typeface="Times New Roman" pitchFamily="18" charset="0"/>
                <a:cs typeface="Times New Roman" pitchFamily="18" charset="0"/>
              </a:rPr>
              <a:t>HadamardBased</a:t>
            </a:r>
            <a:r>
              <a:rPr lang="en-US" sz="1500" dirty="0">
                <a:latin typeface="Times New Roman" pitchFamily="18" charset="0"/>
                <a:cs typeface="Times New Roman" pitchFamily="18" charset="0"/>
              </a:rPr>
              <a:t> 3-D </a:t>
            </a:r>
            <a:r>
              <a:rPr lang="en-US" sz="1500" dirty="0" err="1">
                <a:latin typeface="Times New Roman" pitchFamily="18" charset="0"/>
                <a:cs typeface="Times New Roman" pitchFamily="18" charset="0"/>
              </a:rPr>
              <a:t>Steganography</a:t>
            </a:r>
            <a:r>
              <a:rPr lang="en-US" sz="1500" dirty="0">
                <a:latin typeface="Times New Roman" pitchFamily="18" charset="0"/>
                <a:cs typeface="Times New Roman" pitchFamily="18" charset="0"/>
              </a:rPr>
              <a:t> for Protecting Sensitive Information in Point-of-Care’, IEEE TRANSACTIONS ON BIOMEDICAL ENGINEERING, ISSN: 0018-9294, VOL. 64, NO. 9, pg. 2186- 2195, 29 November</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1340</TotalTime>
  <Words>1677</Words>
  <Application>Microsoft Office PowerPoint</Application>
  <PresentationFormat>On-screen Show (4:3)</PresentationFormat>
  <Paragraphs>127</Paragraphs>
  <Slides>19</Slides>
  <Notes>2</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Solstice</vt:lpstr>
      <vt:lpstr>Enhancing Remembrance of Password as an Image</vt:lpstr>
      <vt:lpstr>Abstract</vt:lpstr>
      <vt:lpstr>Slide 3</vt:lpstr>
      <vt:lpstr>Existing System</vt:lpstr>
      <vt:lpstr>Disadvantage of Existing System</vt:lpstr>
      <vt:lpstr>PROPOSED SYSTEM :</vt:lpstr>
      <vt:lpstr>ADVANTAGE</vt:lpstr>
      <vt:lpstr>Block chain</vt:lpstr>
      <vt:lpstr>SHA 256 Encryption</vt:lpstr>
      <vt:lpstr>Slide 10</vt:lpstr>
      <vt:lpstr>Slide 11</vt:lpstr>
      <vt:lpstr>Slide 12</vt:lpstr>
      <vt:lpstr>Slide 13</vt:lpstr>
      <vt:lpstr>Block Diagram</vt:lpstr>
      <vt:lpstr>SOFTWARE REQUIREMENTS:</vt:lpstr>
      <vt:lpstr>HARDWARE REQUIREMENTS:</vt:lpstr>
      <vt:lpstr>CONCLUSION</vt:lpstr>
      <vt:lpstr>REFERENCE</vt:lpstr>
      <vt:lpstr>Slide 19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KING</cp:lastModifiedBy>
  <cp:revision>577</cp:revision>
  <dcterms:created xsi:type="dcterms:W3CDTF">2006-08-16T00:00:00Z</dcterms:created>
  <dcterms:modified xsi:type="dcterms:W3CDTF">2023-03-04T12:47:15Z</dcterms:modified>
</cp:coreProperties>
</file>