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701" r:id="rId1"/>
  </p:sldMasterIdLst>
  <p:notesMasterIdLst>
    <p:notesMasterId r:id="rId28"/>
  </p:notesMasterIdLst>
  <p:handoutMasterIdLst>
    <p:handoutMasterId r:id="rId29"/>
  </p:handoutMasterIdLst>
  <p:sldIdLst>
    <p:sldId id="258" r:id="rId2"/>
    <p:sldId id="474" r:id="rId3"/>
    <p:sldId id="477" r:id="rId4"/>
    <p:sldId id="471" r:id="rId5"/>
    <p:sldId id="348" r:id="rId6"/>
    <p:sldId id="460" r:id="rId7"/>
    <p:sldId id="462" r:id="rId8"/>
    <p:sldId id="461" r:id="rId9"/>
    <p:sldId id="472" r:id="rId10"/>
    <p:sldId id="473" r:id="rId11"/>
    <p:sldId id="463" r:id="rId12"/>
    <p:sldId id="464" r:id="rId13"/>
    <p:sldId id="465" r:id="rId14"/>
    <p:sldId id="466" r:id="rId15"/>
    <p:sldId id="457" r:id="rId16"/>
    <p:sldId id="475" r:id="rId17"/>
    <p:sldId id="476" r:id="rId18"/>
    <p:sldId id="478" r:id="rId19"/>
    <p:sldId id="482" r:id="rId20"/>
    <p:sldId id="483" r:id="rId21"/>
    <p:sldId id="484" r:id="rId22"/>
    <p:sldId id="479" r:id="rId23"/>
    <p:sldId id="480" r:id="rId24"/>
    <p:sldId id="481" r:id="rId25"/>
    <p:sldId id="469" r:id="rId26"/>
    <p:sldId id="467" r:id="rId27"/>
  </p:sldIdLst>
  <p:sldSz cx="9144000" cy="5143500" type="screen16x9"/>
  <p:notesSz cx="7010400" cy="92964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A50021"/>
    <a:srgbClr val="0000CC"/>
    <a:srgbClr val="663300"/>
    <a:srgbClr val="00006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130" autoAdjust="0"/>
    <p:restoredTop sz="87621" autoAdjust="0"/>
  </p:normalViewPr>
  <p:slideViewPr>
    <p:cSldViewPr>
      <p:cViewPr varScale="1">
        <p:scale>
          <a:sx n="85" d="100"/>
          <a:sy n="85" d="100"/>
        </p:scale>
        <p:origin x="-828" y="-84"/>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7FF6FBDB-5CE7-085B-B511-1213E8FA91DC}"/>
              </a:ext>
            </a:extLst>
          </p:cNvPr>
          <p:cNvSpPr>
            <a:spLocks noGrp="1"/>
          </p:cNvSpPr>
          <p:nvPr>
            <p:ph type="hdr" sz="quarter"/>
          </p:nvPr>
        </p:nvSpPr>
        <p:spPr>
          <a:xfrm>
            <a:off x="0" y="0"/>
            <a:ext cx="3038475" cy="463550"/>
          </a:xfrm>
          <a:prstGeom prst="rect">
            <a:avLst/>
          </a:prstGeom>
        </p:spPr>
        <p:txBody>
          <a:bodyPr vert="horz" lIns="95571" tIns="47786" rIns="95571" bIns="47786" rtlCol="0"/>
          <a:lstStyle>
            <a:lvl1pPr algn="l" eaLnBrk="1" fontAlgn="auto" hangingPunct="1">
              <a:spcBef>
                <a:spcPts val="0"/>
              </a:spcBef>
              <a:spcAft>
                <a:spcPts val="0"/>
              </a:spcAft>
              <a:defRPr sz="1300">
                <a:latin typeface="+mn-lt"/>
                <a:cs typeface="+mn-cs"/>
              </a:defRPr>
            </a:lvl1pPr>
          </a:lstStyle>
          <a:p>
            <a:pPr>
              <a:defRPr/>
            </a:pPr>
            <a:endParaRPr lang="en-US"/>
          </a:p>
        </p:txBody>
      </p:sp>
      <p:sp>
        <p:nvSpPr>
          <p:cNvPr id="3" name="Date Placeholder 2">
            <a:extLst>
              <a:ext uri="{FF2B5EF4-FFF2-40B4-BE49-F238E27FC236}">
                <a16:creationId xmlns="" xmlns:a16="http://schemas.microsoft.com/office/drawing/2014/main" id="{80450CA8-5648-5810-3863-973074683CA5}"/>
              </a:ext>
            </a:extLst>
          </p:cNvPr>
          <p:cNvSpPr>
            <a:spLocks noGrp="1"/>
          </p:cNvSpPr>
          <p:nvPr>
            <p:ph type="dt" sz="quarter" idx="1"/>
          </p:nvPr>
        </p:nvSpPr>
        <p:spPr>
          <a:xfrm>
            <a:off x="3970338" y="0"/>
            <a:ext cx="3038475" cy="463550"/>
          </a:xfrm>
          <a:prstGeom prst="rect">
            <a:avLst/>
          </a:prstGeom>
        </p:spPr>
        <p:txBody>
          <a:bodyPr vert="horz" lIns="95571" tIns="47786" rIns="95571" bIns="47786" rtlCol="0"/>
          <a:lstStyle>
            <a:lvl1pPr algn="r" eaLnBrk="1" fontAlgn="auto" hangingPunct="1">
              <a:spcBef>
                <a:spcPts val="0"/>
              </a:spcBef>
              <a:spcAft>
                <a:spcPts val="0"/>
              </a:spcAft>
              <a:defRPr sz="1300">
                <a:latin typeface="+mn-lt"/>
                <a:cs typeface="+mn-cs"/>
              </a:defRPr>
            </a:lvl1pPr>
          </a:lstStyle>
          <a:p>
            <a:pPr>
              <a:defRPr/>
            </a:pPr>
            <a:fld id="{76F2197A-705D-4C0F-B2ED-4AF89D481E7E}" type="datetimeFigureOut">
              <a:rPr lang="en-US"/>
              <a:pPr>
                <a:defRPr/>
              </a:pPr>
              <a:t>3/1/2023</a:t>
            </a:fld>
            <a:endParaRPr lang="en-US" dirty="0"/>
          </a:p>
        </p:txBody>
      </p:sp>
      <p:sp>
        <p:nvSpPr>
          <p:cNvPr id="4" name="Footer Placeholder 3">
            <a:extLst>
              <a:ext uri="{FF2B5EF4-FFF2-40B4-BE49-F238E27FC236}">
                <a16:creationId xmlns="" xmlns:a16="http://schemas.microsoft.com/office/drawing/2014/main" id="{D4E59241-537C-29A8-7C05-604B40BAE1EF}"/>
              </a:ext>
            </a:extLst>
          </p:cNvPr>
          <p:cNvSpPr>
            <a:spLocks noGrp="1"/>
          </p:cNvSpPr>
          <p:nvPr>
            <p:ph type="ftr" sz="quarter" idx="2"/>
          </p:nvPr>
        </p:nvSpPr>
        <p:spPr>
          <a:xfrm>
            <a:off x="0" y="8831263"/>
            <a:ext cx="3038475" cy="463550"/>
          </a:xfrm>
          <a:prstGeom prst="rect">
            <a:avLst/>
          </a:prstGeom>
        </p:spPr>
        <p:txBody>
          <a:bodyPr vert="horz" lIns="95571" tIns="47786" rIns="95571" bIns="47786" rtlCol="0" anchor="b"/>
          <a:lstStyle>
            <a:lvl1pPr algn="l" eaLnBrk="1" fontAlgn="auto" hangingPunct="1">
              <a:spcBef>
                <a:spcPts val="0"/>
              </a:spcBef>
              <a:spcAft>
                <a:spcPts val="0"/>
              </a:spcAft>
              <a:defRPr sz="1300">
                <a:latin typeface="+mn-lt"/>
                <a:cs typeface="+mn-cs"/>
              </a:defRPr>
            </a:lvl1pPr>
          </a:lstStyle>
          <a:p>
            <a:pPr>
              <a:defRPr/>
            </a:pPr>
            <a:endParaRPr lang="en-US"/>
          </a:p>
        </p:txBody>
      </p:sp>
      <p:sp>
        <p:nvSpPr>
          <p:cNvPr id="5" name="Slide Number Placeholder 4">
            <a:extLst>
              <a:ext uri="{FF2B5EF4-FFF2-40B4-BE49-F238E27FC236}">
                <a16:creationId xmlns="" xmlns:a16="http://schemas.microsoft.com/office/drawing/2014/main" id="{24F54D1E-06EA-A636-3693-E359B58386A2}"/>
              </a:ext>
            </a:extLst>
          </p:cNvPr>
          <p:cNvSpPr>
            <a:spLocks noGrp="1"/>
          </p:cNvSpPr>
          <p:nvPr>
            <p:ph type="sldNum" sz="quarter" idx="3"/>
          </p:nvPr>
        </p:nvSpPr>
        <p:spPr>
          <a:xfrm>
            <a:off x="3970338" y="8831263"/>
            <a:ext cx="3038475" cy="463550"/>
          </a:xfrm>
          <a:prstGeom prst="rect">
            <a:avLst/>
          </a:prstGeom>
        </p:spPr>
        <p:txBody>
          <a:bodyPr vert="horz" wrap="square" lIns="95571" tIns="47786" rIns="95571" bIns="47786" numCol="1" anchor="b" anchorCtr="0" compatLnSpc="1">
            <a:prstTxWarp prst="textNoShape">
              <a:avLst/>
            </a:prstTxWarp>
          </a:bodyPr>
          <a:lstStyle>
            <a:lvl1pPr algn="r" eaLnBrk="1" hangingPunct="1">
              <a:defRPr sz="1300">
                <a:latin typeface="Calibri" panose="020F0502020204030204" pitchFamily="34" charset="0"/>
              </a:defRPr>
            </a:lvl1pPr>
          </a:lstStyle>
          <a:p>
            <a:fld id="{97904E4E-EFF0-4ECF-A251-069E76104185}" type="slidenum">
              <a:rPr lang="en-US" altLang="en-US"/>
              <a:pPr/>
              <a:t>‹#›</a:t>
            </a:fld>
            <a:endParaRPr lang="en-US" altLang="en-US"/>
          </a:p>
        </p:txBody>
      </p:sp>
    </p:spTree>
    <p:extLst>
      <p:ext uri="{BB962C8B-B14F-4D97-AF65-F5344CB8AC3E}">
        <p14:creationId xmlns=""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84B46A27-6050-8A17-4F77-5A182669EDD6}"/>
              </a:ext>
            </a:extLst>
          </p:cNvPr>
          <p:cNvSpPr>
            <a:spLocks noGrp="1"/>
          </p:cNvSpPr>
          <p:nvPr>
            <p:ph type="hdr" sz="quarter"/>
          </p:nvPr>
        </p:nvSpPr>
        <p:spPr>
          <a:xfrm>
            <a:off x="0" y="0"/>
            <a:ext cx="3038475" cy="463550"/>
          </a:xfrm>
          <a:prstGeom prst="rect">
            <a:avLst/>
          </a:prstGeom>
        </p:spPr>
        <p:txBody>
          <a:bodyPr vert="horz" lIns="95571" tIns="47786" rIns="95571" bIns="47786" rtlCol="0"/>
          <a:lstStyle>
            <a:lvl1pPr algn="l" eaLnBrk="1" fontAlgn="auto" hangingPunct="1">
              <a:spcBef>
                <a:spcPts val="0"/>
              </a:spcBef>
              <a:spcAft>
                <a:spcPts val="0"/>
              </a:spcAft>
              <a:defRPr sz="1300">
                <a:latin typeface="+mn-lt"/>
                <a:cs typeface="+mn-cs"/>
              </a:defRPr>
            </a:lvl1pPr>
            <a:extLst/>
          </a:lstStyle>
          <a:p>
            <a:pPr>
              <a:defRPr/>
            </a:pPr>
            <a:endParaRPr lang="en-US"/>
          </a:p>
        </p:txBody>
      </p:sp>
      <p:sp>
        <p:nvSpPr>
          <p:cNvPr id="3" name="Date Placeholder 2">
            <a:extLst>
              <a:ext uri="{FF2B5EF4-FFF2-40B4-BE49-F238E27FC236}">
                <a16:creationId xmlns="" xmlns:a16="http://schemas.microsoft.com/office/drawing/2014/main" id="{AF37F1D8-3726-C633-1A65-CAB5F9ED8C0C}"/>
              </a:ext>
            </a:extLst>
          </p:cNvPr>
          <p:cNvSpPr>
            <a:spLocks noGrp="1"/>
          </p:cNvSpPr>
          <p:nvPr>
            <p:ph type="dt" idx="1"/>
          </p:nvPr>
        </p:nvSpPr>
        <p:spPr>
          <a:xfrm>
            <a:off x="3970338" y="0"/>
            <a:ext cx="3038475" cy="463550"/>
          </a:xfrm>
          <a:prstGeom prst="rect">
            <a:avLst/>
          </a:prstGeom>
        </p:spPr>
        <p:txBody>
          <a:bodyPr vert="horz" lIns="95571" tIns="47786" rIns="95571" bIns="47786" rtlCol="0"/>
          <a:lstStyle>
            <a:lvl1pPr algn="r" eaLnBrk="1" fontAlgn="auto" hangingPunct="1">
              <a:spcBef>
                <a:spcPts val="0"/>
              </a:spcBef>
              <a:spcAft>
                <a:spcPts val="0"/>
              </a:spcAft>
              <a:defRPr sz="1300">
                <a:latin typeface="+mn-lt"/>
                <a:cs typeface="+mn-cs"/>
              </a:defRPr>
            </a:lvl1pPr>
            <a:extLst/>
          </a:lstStyle>
          <a:p>
            <a:pPr>
              <a:defRPr/>
            </a:pPr>
            <a:fld id="{71C30E66-80F5-421A-8838-396BD21C21CE}" type="datetimeFigureOut">
              <a:rPr lang="en-US"/>
              <a:pPr>
                <a:defRPr/>
              </a:pPr>
              <a:t>3/1/2023</a:t>
            </a:fld>
            <a:endParaRPr lang="en-US" dirty="0"/>
          </a:p>
        </p:txBody>
      </p:sp>
      <p:sp>
        <p:nvSpPr>
          <p:cNvPr id="4" name="Slide Image Placeholder 3">
            <a:extLst>
              <a:ext uri="{FF2B5EF4-FFF2-40B4-BE49-F238E27FC236}">
                <a16:creationId xmlns="" xmlns:a16="http://schemas.microsoft.com/office/drawing/2014/main" id="{BF247A96-66DF-49FB-45B4-46C698084FFD}"/>
              </a:ext>
            </a:extLst>
          </p:cNvPr>
          <p:cNvSpPr>
            <a:spLocks noGrp="1" noRot="1" noChangeAspect="1"/>
          </p:cNvSpPr>
          <p:nvPr>
            <p:ph type="sldImg" idx="2"/>
          </p:nvPr>
        </p:nvSpPr>
        <p:spPr>
          <a:xfrm>
            <a:off x="407988" y="698500"/>
            <a:ext cx="6194425" cy="3484563"/>
          </a:xfrm>
          <a:prstGeom prst="rect">
            <a:avLst/>
          </a:prstGeom>
          <a:noFill/>
          <a:ln w="12700">
            <a:solidFill>
              <a:prstClr val="black"/>
            </a:solidFill>
          </a:ln>
        </p:spPr>
        <p:txBody>
          <a:bodyPr vert="horz" lIns="95571" tIns="47786" rIns="95571" bIns="47786" rtlCol="0" anchor="ctr"/>
          <a:lstStyle/>
          <a:p>
            <a:pPr lvl="0"/>
            <a:endParaRPr lang="en-US" noProof="0" dirty="0"/>
          </a:p>
        </p:txBody>
      </p:sp>
      <p:sp>
        <p:nvSpPr>
          <p:cNvPr id="5" name="Notes Placeholder 4">
            <a:extLst>
              <a:ext uri="{FF2B5EF4-FFF2-40B4-BE49-F238E27FC236}">
                <a16:creationId xmlns="" xmlns:a16="http://schemas.microsoft.com/office/drawing/2014/main" id="{5FDBF3DA-741A-B538-F389-BF5326B4A3FC}"/>
              </a:ext>
            </a:extLst>
          </p:cNvPr>
          <p:cNvSpPr>
            <a:spLocks noGrp="1"/>
          </p:cNvSpPr>
          <p:nvPr>
            <p:ph type="body" sz="quarter" idx="3"/>
          </p:nvPr>
        </p:nvSpPr>
        <p:spPr>
          <a:xfrm>
            <a:off x="700088" y="4414838"/>
            <a:ext cx="5610225" cy="4183062"/>
          </a:xfrm>
          <a:prstGeom prst="rect">
            <a:avLst/>
          </a:prstGeom>
        </p:spPr>
        <p:txBody>
          <a:bodyPr vert="horz" lIns="95571" tIns="47786" rIns="95571" bIns="47786"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 xmlns:a16="http://schemas.microsoft.com/office/drawing/2014/main" id="{E78350CC-52F8-4CAE-40EA-FC289044A8D5}"/>
              </a:ext>
            </a:extLst>
          </p:cNvPr>
          <p:cNvSpPr>
            <a:spLocks noGrp="1"/>
          </p:cNvSpPr>
          <p:nvPr>
            <p:ph type="ftr" sz="quarter" idx="4"/>
          </p:nvPr>
        </p:nvSpPr>
        <p:spPr>
          <a:xfrm>
            <a:off x="0" y="8831263"/>
            <a:ext cx="3038475" cy="463550"/>
          </a:xfrm>
          <a:prstGeom prst="rect">
            <a:avLst/>
          </a:prstGeom>
        </p:spPr>
        <p:txBody>
          <a:bodyPr vert="horz" lIns="95571" tIns="47786" rIns="95571" bIns="47786" rtlCol="0" anchor="b"/>
          <a:lstStyle>
            <a:lvl1pPr algn="l" eaLnBrk="1" fontAlgn="auto" hangingPunct="1">
              <a:spcBef>
                <a:spcPts val="0"/>
              </a:spcBef>
              <a:spcAft>
                <a:spcPts val="0"/>
              </a:spcAft>
              <a:defRPr sz="1300">
                <a:latin typeface="+mn-lt"/>
                <a:cs typeface="+mn-cs"/>
              </a:defRPr>
            </a:lvl1pPr>
            <a:extLst/>
          </a:lstStyle>
          <a:p>
            <a:pPr>
              <a:defRPr/>
            </a:pPr>
            <a:endParaRPr lang="en-US"/>
          </a:p>
        </p:txBody>
      </p:sp>
      <p:sp>
        <p:nvSpPr>
          <p:cNvPr id="7" name="Slide Number Placeholder 6">
            <a:extLst>
              <a:ext uri="{FF2B5EF4-FFF2-40B4-BE49-F238E27FC236}">
                <a16:creationId xmlns="" xmlns:a16="http://schemas.microsoft.com/office/drawing/2014/main" id="{EA770976-350F-156B-5424-1E0B90F05221}"/>
              </a:ext>
            </a:extLst>
          </p:cNvPr>
          <p:cNvSpPr>
            <a:spLocks noGrp="1"/>
          </p:cNvSpPr>
          <p:nvPr>
            <p:ph type="sldNum" sz="quarter" idx="5"/>
          </p:nvPr>
        </p:nvSpPr>
        <p:spPr>
          <a:xfrm>
            <a:off x="3970338" y="8831263"/>
            <a:ext cx="3038475" cy="463550"/>
          </a:xfrm>
          <a:prstGeom prst="rect">
            <a:avLst/>
          </a:prstGeom>
        </p:spPr>
        <p:txBody>
          <a:bodyPr vert="horz" wrap="square" lIns="95571" tIns="47786" rIns="95571" bIns="47786" numCol="1" anchor="b" anchorCtr="0" compatLnSpc="1">
            <a:prstTxWarp prst="textNoShape">
              <a:avLst/>
            </a:prstTxWarp>
          </a:bodyPr>
          <a:lstStyle>
            <a:lvl1pPr algn="r" eaLnBrk="1" hangingPunct="1">
              <a:defRPr sz="1300">
                <a:latin typeface="Calibri" panose="020F0502020204030204" pitchFamily="34" charset="0"/>
              </a:defRPr>
            </a:lvl1pPr>
          </a:lstStyle>
          <a:p>
            <a:fld id="{D5AA90DE-A892-4697-B397-C43482CC9EAD}" type="slidenum">
              <a:rPr lang="en-US" altLang="en-US"/>
              <a:pPr/>
              <a:t>‹#›</a:t>
            </a:fld>
            <a:endParaRPr lang="en-US" altLang="en-US"/>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
            <a:extLst>
              <a:ext uri="{FF2B5EF4-FFF2-40B4-BE49-F238E27FC236}">
                <a16:creationId xmlns="" xmlns:a16="http://schemas.microsoft.com/office/drawing/2014/main" id="{29263367-28E0-4F9B-3F81-6A6A522228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5603" name="Rectangle 2">
            <a:extLst>
              <a:ext uri="{FF2B5EF4-FFF2-40B4-BE49-F238E27FC236}">
                <a16:creationId xmlns="" xmlns:a16="http://schemas.microsoft.com/office/drawing/2014/main" id="{FF65917E-F837-93EF-3042-685C5BFDD937}"/>
              </a:ext>
            </a:extLst>
          </p:cNvPr>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5604" name="Rectangle 3">
            <a:extLst>
              <a:ext uri="{FF2B5EF4-FFF2-40B4-BE49-F238E27FC236}">
                <a16:creationId xmlns="" xmlns:a16="http://schemas.microsoft.com/office/drawing/2014/main" id="{9600D915-3577-76B9-88CB-D22C4BC99F2A}"/>
              </a:ext>
            </a:extLst>
          </p:cNvPr>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5392B4F-BB7B-402B-ABD7-24EAF9910640}" type="slidenum">
              <a:rPr lang="en-US" altLang="en-US">
                <a:latin typeface="Calibri" panose="020F0502020204030204" pitchFamily="34" charset="0"/>
              </a:rPr>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D5AA90DE-A892-4697-B397-C43482CC9EAD}" type="slidenum">
              <a:rPr lang="en-US" altLang="en-US" smtClean="0"/>
              <a:pPr/>
              <a:t>6</a:t>
            </a:fld>
            <a:endParaRPr lang="en-US" altLang="en-US"/>
          </a:p>
        </p:txBody>
      </p:sp>
    </p:spTree>
    <p:extLst>
      <p:ext uri="{BB962C8B-B14F-4D97-AF65-F5344CB8AC3E}">
        <p14:creationId xmlns="" xmlns:p14="http://schemas.microsoft.com/office/powerpoint/2010/main" val="18559913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0F714A17-788F-FC24-21E6-CDA554B03F30}"/>
              </a:ext>
            </a:extLst>
          </p:cNvPr>
          <p:cNvSpPr/>
          <p:nvPr/>
        </p:nvSpPr>
        <p:spPr bwMode="ltGray">
          <a:xfrm>
            <a:off x="0" y="0"/>
            <a:ext cx="9144000" cy="3851275"/>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a:extLst>
              <a:ext uri="{FF2B5EF4-FFF2-40B4-BE49-F238E27FC236}">
                <a16:creationId xmlns="" xmlns:a16="http://schemas.microsoft.com/office/drawing/2014/main" id="{AB5400E7-3D93-36DF-C1D6-338FA4484D47}"/>
              </a:ext>
            </a:extLst>
          </p:cNvPr>
          <p:cNvSpPr/>
          <p:nvPr/>
        </p:nvSpPr>
        <p:spPr bwMode="invGray">
          <a:xfrm>
            <a:off x="0" y="3846513"/>
            <a:ext cx="9144000" cy="333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ctrTitle"/>
          </p:nvPr>
        </p:nvSpPr>
        <p:spPr>
          <a:xfrm>
            <a:off x="685800" y="2516886"/>
            <a:ext cx="8077200" cy="1255014"/>
          </a:xfrm>
        </p:spPr>
        <p:txBody>
          <a:bodyPr tIns="0" bIns="0" anchor="t"/>
          <a:lstStyle>
            <a:lvl1pPr algn="l">
              <a:defRPr sz="4700" b="1"/>
            </a:lvl1pPr>
            <a:extLst/>
          </a:lstStyle>
          <a:p>
            <a:r>
              <a:rPr lang="en-US"/>
              <a:t>Click to edit Master title style</a:t>
            </a:r>
          </a:p>
        </p:txBody>
      </p:sp>
      <p:sp>
        <p:nvSpPr>
          <p:cNvPr id="3" name="Subtitle 2"/>
          <p:cNvSpPr>
            <a:spLocks noGrp="1"/>
          </p:cNvSpPr>
          <p:nvPr>
            <p:ph type="subTitle" idx="1"/>
          </p:nvPr>
        </p:nvSpPr>
        <p:spPr>
          <a:xfrm>
            <a:off x="685800" y="1371600"/>
            <a:ext cx="8077200" cy="1124712"/>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a:t>Click to edit Master subtitle style</a:t>
            </a:r>
          </a:p>
        </p:txBody>
      </p:sp>
      <p:sp>
        <p:nvSpPr>
          <p:cNvPr id="6" name="Date Placeholder 3">
            <a:extLst>
              <a:ext uri="{FF2B5EF4-FFF2-40B4-BE49-F238E27FC236}">
                <a16:creationId xmlns="" xmlns:a16="http://schemas.microsoft.com/office/drawing/2014/main" id="{74CC1ED2-BAFA-30AB-FD22-356C68A9CCBA}"/>
              </a:ext>
            </a:extLst>
          </p:cNvPr>
          <p:cNvSpPr>
            <a:spLocks noGrp="1"/>
          </p:cNvSpPr>
          <p:nvPr>
            <p:ph type="dt" sz="half" idx="10"/>
          </p:nvPr>
        </p:nvSpPr>
        <p:spPr/>
        <p:txBody>
          <a:bodyPr/>
          <a:lstStyle>
            <a:lvl1pPr>
              <a:defRPr/>
            </a:lvl1pPr>
          </a:lstStyle>
          <a:p>
            <a:pPr>
              <a:defRPr/>
            </a:pPr>
            <a:fld id="{4C192B09-BB41-46CA-8760-CCD22DC6EA5B}" type="datetime3">
              <a:rPr lang="en-US"/>
              <a:pPr>
                <a:defRPr/>
              </a:pPr>
              <a:t>1 March 2023</a:t>
            </a:fld>
            <a:endParaRPr lang="en-US" dirty="0"/>
          </a:p>
        </p:txBody>
      </p:sp>
      <p:sp>
        <p:nvSpPr>
          <p:cNvPr id="7" name="Footer Placeholder 4">
            <a:extLst>
              <a:ext uri="{FF2B5EF4-FFF2-40B4-BE49-F238E27FC236}">
                <a16:creationId xmlns="" xmlns:a16="http://schemas.microsoft.com/office/drawing/2014/main" id="{575B5561-7BE2-8DA0-8CC4-CDCA424103C6}"/>
              </a:ext>
            </a:extLst>
          </p:cNvPr>
          <p:cNvSpPr>
            <a:spLocks noGrp="1"/>
          </p:cNvSpPr>
          <p:nvPr>
            <p:ph type="ftr" sz="quarter" idx="11"/>
          </p:nvPr>
        </p:nvSpPr>
        <p:spPr/>
        <p:txBody>
          <a:bodyPr/>
          <a:lstStyle>
            <a:lvl1pPr>
              <a:defRPr/>
            </a:lvl1pPr>
          </a:lstStyle>
          <a:p>
            <a:pPr>
              <a:defRPr/>
            </a:pPr>
            <a:r>
              <a:rPr lang="en-US"/>
              <a:t>INTERVIEW FOR Ph.D. ADMISSION FOR JANUARY 2022 SESSION</a:t>
            </a:r>
            <a:endParaRPr lang="en-US" dirty="0"/>
          </a:p>
        </p:txBody>
      </p:sp>
      <p:sp>
        <p:nvSpPr>
          <p:cNvPr id="8" name="Slide Number Placeholder 5">
            <a:extLst>
              <a:ext uri="{FF2B5EF4-FFF2-40B4-BE49-F238E27FC236}">
                <a16:creationId xmlns="" xmlns:a16="http://schemas.microsoft.com/office/drawing/2014/main" id="{7783B7DE-C709-59B5-AE77-F397E95167B4}"/>
              </a:ext>
            </a:extLst>
          </p:cNvPr>
          <p:cNvSpPr>
            <a:spLocks noGrp="1"/>
          </p:cNvSpPr>
          <p:nvPr>
            <p:ph type="sldNum" sz="quarter" idx="12"/>
          </p:nvPr>
        </p:nvSpPr>
        <p:spPr/>
        <p:txBody>
          <a:bodyPr/>
          <a:lstStyle>
            <a:lvl1pPr>
              <a:defRPr>
                <a:solidFill>
                  <a:srgbClr val="FFFFFF"/>
                </a:solidFill>
              </a:defRPr>
            </a:lvl1pPr>
          </a:lstStyle>
          <a:p>
            <a:fld id="{956B2C7B-3851-47F3-9B48-F8E2ED662B01}" type="slidenum">
              <a:rPr lang="en-US" altLang="en-US"/>
              <a:pPr/>
              <a:t>‹#›</a:t>
            </a:fld>
            <a:endParaRPr lang="en-US" altLang="en-US"/>
          </a:p>
        </p:txBody>
      </p:sp>
    </p:spTree>
    <p:extLst>
      <p:ext uri="{BB962C8B-B14F-4D97-AF65-F5344CB8AC3E}">
        <p14:creationId xmlns="" xmlns:p14="http://schemas.microsoft.com/office/powerpoint/2010/main" val="1923657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16586"/>
            <a:ext cx="8229600" cy="939546"/>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9FA34CE-BC6D-BB1C-C465-1F5669193FFE}"/>
              </a:ext>
            </a:extLst>
          </p:cNvPr>
          <p:cNvSpPr>
            <a:spLocks noGrp="1"/>
          </p:cNvSpPr>
          <p:nvPr>
            <p:ph type="dt" sz="half" idx="10"/>
          </p:nvPr>
        </p:nvSpPr>
        <p:spPr/>
        <p:txBody>
          <a:bodyPr/>
          <a:lstStyle>
            <a:lvl1pPr>
              <a:defRPr/>
            </a:lvl1pPr>
          </a:lstStyle>
          <a:p>
            <a:pPr>
              <a:defRPr/>
            </a:pPr>
            <a:fld id="{F604D5B3-8DFB-445A-89E9-E2FC3A7F7A9E}" type="datetime3">
              <a:rPr lang="en-US"/>
              <a:pPr>
                <a:defRPr/>
              </a:pPr>
              <a:t>1 March 2023</a:t>
            </a:fld>
            <a:endParaRPr lang="en-US" dirty="0"/>
          </a:p>
        </p:txBody>
      </p:sp>
      <p:sp>
        <p:nvSpPr>
          <p:cNvPr id="5" name="Footer Placeholder 4">
            <a:extLst>
              <a:ext uri="{FF2B5EF4-FFF2-40B4-BE49-F238E27FC236}">
                <a16:creationId xmlns="" xmlns:a16="http://schemas.microsoft.com/office/drawing/2014/main" id="{A0C41801-5915-C411-CC10-6DFC19ECDF10}"/>
              </a:ext>
            </a:extLst>
          </p:cNvPr>
          <p:cNvSpPr>
            <a:spLocks noGrp="1"/>
          </p:cNvSpPr>
          <p:nvPr>
            <p:ph type="ftr" sz="quarter" idx="11"/>
          </p:nvPr>
        </p:nvSpPr>
        <p:spPr/>
        <p:txBody>
          <a:bodyPr/>
          <a:lstStyle>
            <a:lvl1pPr>
              <a:defRPr/>
            </a:lvl1pPr>
          </a:lstStyle>
          <a:p>
            <a:pPr>
              <a:defRPr/>
            </a:pPr>
            <a:r>
              <a:rPr lang="en-US"/>
              <a:t>INTERVIEW FOR Ph.D. ADMISSION FOR JANUARY 2022 SESSION</a:t>
            </a:r>
            <a:endParaRPr lang="en-US" dirty="0"/>
          </a:p>
        </p:txBody>
      </p:sp>
      <p:sp>
        <p:nvSpPr>
          <p:cNvPr id="6" name="Slide Number Placeholder 5">
            <a:extLst>
              <a:ext uri="{FF2B5EF4-FFF2-40B4-BE49-F238E27FC236}">
                <a16:creationId xmlns="" xmlns:a16="http://schemas.microsoft.com/office/drawing/2014/main" id="{6B473FE8-3922-53CE-472F-3711AABE7BA7}"/>
              </a:ext>
            </a:extLst>
          </p:cNvPr>
          <p:cNvSpPr>
            <a:spLocks noGrp="1"/>
          </p:cNvSpPr>
          <p:nvPr>
            <p:ph type="sldNum" sz="quarter" idx="12"/>
          </p:nvPr>
        </p:nvSpPr>
        <p:spPr/>
        <p:txBody>
          <a:bodyPr/>
          <a:lstStyle>
            <a:lvl1pPr>
              <a:defRPr/>
            </a:lvl1pPr>
          </a:lstStyle>
          <a:p>
            <a:fld id="{E45BA84E-8581-4527-AEBD-DEE76D50FA57}" type="slidenum">
              <a:rPr lang="en-US" altLang="en-US"/>
              <a:pPr/>
              <a:t>‹#›</a:t>
            </a:fld>
            <a:endParaRPr lang="en-US" altLang="en-US"/>
          </a:p>
        </p:txBody>
      </p:sp>
    </p:spTree>
    <p:extLst>
      <p:ext uri="{BB962C8B-B14F-4D97-AF65-F5344CB8AC3E}">
        <p14:creationId xmlns="" xmlns:p14="http://schemas.microsoft.com/office/powerpoint/2010/main" val="11973968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2B785CF5-3392-0F73-AFC0-CDCD5B4D338F}"/>
              </a:ext>
            </a:extLst>
          </p:cNvPr>
          <p:cNvSpPr/>
          <p:nvPr/>
        </p:nvSpPr>
        <p:spPr bwMode="ltGray">
          <a:xfrm>
            <a:off x="0" y="0"/>
            <a:ext cx="9144000" cy="1952625"/>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a:extLst>
              <a:ext uri="{FF2B5EF4-FFF2-40B4-BE49-F238E27FC236}">
                <a16:creationId xmlns="" xmlns:a16="http://schemas.microsoft.com/office/drawing/2014/main" id="{3AE697A0-B380-B32F-D54E-9427DE27DDD5}"/>
              </a:ext>
            </a:extLst>
          </p:cNvPr>
          <p:cNvSpPr/>
          <p:nvPr/>
        </p:nvSpPr>
        <p:spPr bwMode="invGray">
          <a:xfrm>
            <a:off x="0" y="1952625"/>
            <a:ext cx="9144000" cy="333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49808" y="89154"/>
            <a:ext cx="8013192" cy="1227582"/>
          </a:xfrm>
        </p:spPr>
        <p:txBody>
          <a:bodyPr tIns="0" rIns="91440" bIns="0" anchor="b"/>
          <a:lstStyle>
            <a:lvl1pPr algn="l">
              <a:defRPr sz="4700" b="1" cap="none" baseline="0"/>
            </a:lvl1pPr>
            <a:extLst/>
          </a:lstStyle>
          <a:p>
            <a:r>
              <a:rPr lang="en-US"/>
              <a:t>Click to edit Master title style</a:t>
            </a:r>
          </a:p>
        </p:txBody>
      </p:sp>
      <p:sp>
        <p:nvSpPr>
          <p:cNvPr id="3" name="Text Placeholder 2"/>
          <p:cNvSpPr>
            <a:spLocks noGrp="1"/>
          </p:cNvSpPr>
          <p:nvPr>
            <p:ph type="body" idx="1"/>
          </p:nvPr>
        </p:nvSpPr>
        <p:spPr>
          <a:xfrm>
            <a:off x="740664" y="1371600"/>
            <a:ext cx="8022336" cy="51435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a:t>Click to edit Master text styles</a:t>
            </a:r>
          </a:p>
        </p:txBody>
      </p:sp>
      <p:sp>
        <p:nvSpPr>
          <p:cNvPr id="6" name="Date Placeholder 3">
            <a:extLst>
              <a:ext uri="{FF2B5EF4-FFF2-40B4-BE49-F238E27FC236}">
                <a16:creationId xmlns="" xmlns:a16="http://schemas.microsoft.com/office/drawing/2014/main" id="{A4E83811-8304-9C2E-F86D-A5DAD7AEEB5A}"/>
              </a:ext>
            </a:extLst>
          </p:cNvPr>
          <p:cNvSpPr>
            <a:spLocks noGrp="1"/>
          </p:cNvSpPr>
          <p:nvPr>
            <p:ph type="dt" sz="half" idx="10"/>
          </p:nvPr>
        </p:nvSpPr>
        <p:spPr/>
        <p:txBody>
          <a:bodyPr/>
          <a:lstStyle>
            <a:lvl1pPr>
              <a:defRPr/>
            </a:lvl1pPr>
          </a:lstStyle>
          <a:p>
            <a:pPr>
              <a:defRPr/>
            </a:pPr>
            <a:fld id="{E3044B14-7D60-4226-A967-D866D25C524D}" type="datetime3">
              <a:rPr lang="en-US"/>
              <a:pPr>
                <a:defRPr/>
              </a:pPr>
              <a:t>1 March 2023</a:t>
            </a:fld>
            <a:endParaRPr lang="en-US" dirty="0"/>
          </a:p>
        </p:txBody>
      </p:sp>
      <p:sp>
        <p:nvSpPr>
          <p:cNvPr id="7" name="Footer Placeholder 4">
            <a:extLst>
              <a:ext uri="{FF2B5EF4-FFF2-40B4-BE49-F238E27FC236}">
                <a16:creationId xmlns="" xmlns:a16="http://schemas.microsoft.com/office/drawing/2014/main" id="{7AC50889-B145-382B-EE30-0CF564EC445D}"/>
              </a:ext>
            </a:extLst>
          </p:cNvPr>
          <p:cNvSpPr>
            <a:spLocks noGrp="1"/>
          </p:cNvSpPr>
          <p:nvPr>
            <p:ph type="ftr" sz="quarter" idx="11"/>
          </p:nvPr>
        </p:nvSpPr>
        <p:spPr/>
        <p:txBody>
          <a:bodyPr/>
          <a:lstStyle>
            <a:lvl1pPr>
              <a:defRPr/>
            </a:lvl1pPr>
          </a:lstStyle>
          <a:p>
            <a:pPr>
              <a:defRPr/>
            </a:pPr>
            <a:r>
              <a:rPr lang="en-US"/>
              <a:t>INTERVIEW FOR Ph.D. ADMISSION FOR JANUARY 2022 SESSION</a:t>
            </a:r>
            <a:endParaRPr lang="en-US" dirty="0"/>
          </a:p>
        </p:txBody>
      </p:sp>
      <p:sp>
        <p:nvSpPr>
          <p:cNvPr id="8" name="Slide Number Placeholder 5">
            <a:extLst>
              <a:ext uri="{FF2B5EF4-FFF2-40B4-BE49-F238E27FC236}">
                <a16:creationId xmlns="" xmlns:a16="http://schemas.microsoft.com/office/drawing/2014/main" id="{1359C8D7-7A85-3E97-3E3C-EC3FF55F966D}"/>
              </a:ext>
            </a:extLst>
          </p:cNvPr>
          <p:cNvSpPr>
            <a:spLocks noGrp="1"/>
          </p:cNvSpPr>
          <p:nvPr>
            <p:ph type="sldNum" sz="quarter" idx="12"/>
          </p:nvPr>
        </p:nvSpPr>
        <p:spPr/>
        <p:txBody>
          <a:bodyPr/>
          <a:lstStyle>
            <a:lvl1pPr>
              <a:defRPr>
                <a:solidFill>
                  <a:srgbClr val="FFFFFF"/>
                </a:solidFill>
              </a:defRPr>
            </a:lvl1pPr>
          </a:lstStyle>
          <a:p>
            <a:fld id="{11C052FD-8746-46E7-9358-063BFD23D8E6}" type="slidenum">
              <a:rPr lang="en-US" altLang="en-US"/>
              <a:pPr/>
              <a:t>‹#›</a:t>
            </a:fld>
            <a:endParaRPr lang="en-US" altLang="en-US"/>
          </a:p>
        </p:txBody>
      </p:sp>
    </p:spTree>
    <p:extLst>
      <p:ext uri="{BB962C8B-B14F-4D97-AF65-F5344CB8AC3E}">
        <p14:creationId xmlns="" xmlns:p14="http://schemas.microsoft.com/office/powerpoint/2010/main" val="1718691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330452"/>
            <a:ext cx="4038600" cy="3467862"/>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330452"/>
            <a:ext cx="4038600" cy="34678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 xmlns:a16="http://schemas.microsoft.com/office/drawing/2014/main" id="{64CE7CC4-7789-7FA4-7684-9BAB21A8E41F}"/>
              </a:ext>
            </a:extLst>
          </p:cNvPr>
          <p:cNvSpPr>
            <a:spLocks noGrp="1"/>
          </p:cNvSpPr>
          <p:nvPr>
            <p:ph type="dt" sz="half" idx="10"/>
          </p:nvPr>
        </p:nvSpPr>
        <p:spPr/>
        <p:txBody>
          <a:bodyPr/>
          <a:lstStyle>
            <a:lvl1pPr>
              <a:defRPr/>
            </a:lvl1pPr>
          </a:lstStyle>
          <a:p>
            <a:pPr>
              <a:defRPr/>
            </a:pPr>
            <a:fld id="{C8DB0CC9-9696-47B9-A622-EE151531C597}" type="datetime3">
              <a:rPr lang="en-US"/>
              <a:pPr>
                <a:defRPr/>
              </a:pPr>
              <a:t>1 March 2023</a:t>
            </a:fld>
            <a:endParaRPr lang="en-US" dirty="0"/>
          </a:p>
        </p:txBody>
      </p:sp>
      <p:sp>
        <p:nvSpPr>
          <p:cNvPr id="6" name="Footer Placeholder 4">
            <a:extLst>
              <a:ext uri="{FF2B5EF4-FFF2-40B4-BE49-F238E27FC236}">
                <a16:creationId xmlns="" xmlns:a16="http://schemas.microsoft.com/office/drawing/2014/main" id="{69840045-3412-9AA9-50C4-6176D63BF236}"/>
              </a:ext>
            </a:extLst>
          </p:cNvPr>
          <p:cNvSpPr>
            <a:spLocks noGrp="1"/>
          </p:cNvSpPr>
          <p:nvPr>
            <p:ph type="ftr" sz="quarter" idx="11"/>
          </p:nvPr>
        </p:nvSpPr>
        <p:spPr/>
        <p:txBody>
          <a:bodyPr/>
          <a:lstStyle>
            <a:lvl1pPr>
              <a:defRPr/>
            </a:lvl1pPr>
          </a:lstStyle>
          <a:p>
            <a:pPr>
              <a:defRPr/>
            </a:pPr>
            <a:r>
              <a:rPr lang="en-US"/>
              <a:t>INTERVIEW FOR Ph.D. ADMISSION FOR JANUARY 2022 SESSION</a:t>
            </a:r>
            <a:endParaRPr lang="en-US" dirty="0"/>
          </a:p>
        </p:txBody>
      </p:sp>
      <p:sp>
        <p:nvSpPr>
          <p:cNvPr id="7" name="Slide Number Placeholder 5">
            <a:extLst>
              <a:ext uri="{FF2B5EF4-FFF2-40B4-BE49-F238E27FC236}">
                <a16:creationId xmlns="" xmlns:a16="http://schemas.microsoft.com/office/drawing/2014/main" id="{9BAE6211-7DB6-6B40-13A5-FF9A4AF0CAFD}"/>
              </a:ext>
            </a:extLst>
          </p:cNvPr>
          <p:cNvSpPr>
            <a:spLocks noGrp="1"/>
          </p:cNvSpPr>
          <p:nvPr>
            <p:ph type="sldNum" sz="quarter" idx="12"/>
          </p:nvPr>
        </p:nvSpPr>
        <p:spPr/>
        <p:txBody>
          <a:bodyPr/>
          <a:lstStyle>
            <a:lvl1pPr>
              <a:defRPr/>
            </a:lvl1pPr>
          </a:lstStyle>
          <a:p>
            <a:fld id="{58D6CD0F-0BF9-42B3-8DF9-903D5C15DE81}" type="slidenum">
              <a:rPr lang="en-US" altLang="en-US"/>
              <a:pPr/>
              <a:t>‹#›</a:t>
            </a:fld>
            <a:endParaRPr lang="en-US" altLang="en-US"/>
          </a:p>
        </p:txBody>
      </p:sp>
    </p:spTree>
    <p:extLst>
      <p:ext uri="{BB962C8B-B14F-4D97-AF65-F5344CB8AC3E}">
        <p14:creationId xmlns="" xmlns:p14="http://schemas.microsoft.com/office/powerpoint/2010/main" val="635709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1274241"/>
            <a:ext cx="4040188" cy="536516"/>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4" name="Content Placeholder 3"/>
          <p:cNvSpPr>
            <a:spLocks noGrp="1"/>
          </p:cNvSpPr>
          <p:nvPr>
            <p:ph sz="half" idx="2"/>
          </p:nvPr>
        </p:nvSpPr>
        <p:spPr>
          <a:xfrm>
            <a:off x="457200" y="1837134"/>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274241"/>
            <a:ext cx="4041775" cy="536516"/>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6" name="Content Placeholder 5"/>
          <p:cNvSpPr>
            <a:spLocks noGrp="1"/>
          </p:cNvSpPr>
          <p:nvPr>
            <p:ph sz="quarter" idx="4"/>
          </p:nvPr>
        </p:nvSpPr>
        <p:spPr>
          <a:xfrm>
            <a:off x="4645026" y="1837134"/>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 xmlns:a16="http://schemas.microsoft.com/office/drawing/2014/main" id="{7E736490-C825-8E44-45F3-EC8F653C6E80}"/>
              </a:ext>
            </a:extLst>
          </p:cNvPr>
          <p:cNvSpPr>
            <a:spLocks noGrp="1"/>
          </p:cNvSpPr>
          <p:nvPr>
            <p:ph type="dt" sz="half" idx="10"/>
          </p:nvPr>
        </p:nvSpPr>
        <p:spPr/>
        <p:txBody>
          <a:bodyPr/>
          <a:lstStyle>
            <a:lvl1pPr>
              <a:defRPr/>
            </a:lvl1pPr>
          </a:lstStyle>
          <a:p>
            <a:pPr>
              <a:defRPr/>
            </a:pPr>
            <a:fld id="{484618CD-5997-4175-B941-02CB0173199C}" type="datetime3">
              <a:rPr lang="en-US"/>
              <a:pPr>
                <a:defRPr/>
              </a:pPr>
              <a:t>1 March 2023</a:t>
            </a:fld>
            <a:endParaRPr lang="en-US" dirty="0"/>
          </a:p>
        </p:txBody>
      </p:sp>
      <p:sp>
        <p:nvSpPr>
          <p:cNvPr id="8" name="Footer Placeholder 4">
            <a:extLst>
              <a:ext uri="{FF2B5EF4-FFF2-40B4-BE49-F238E27FC236}">
                <a16:creationId xmlns="" xmlns:a16="http://schemas.microsoft.com/office/drawing/2014/main" id="{5AF13CDB-FBB7-FE31-D369-84A8D5AA9D17}"/>
              </a:ext>
            </a:extLst>
          </p:cNvPr>
          <p:cNvSpPr>
            <a:spLocks noGrp="1"/>
          </p:cNvSpPr>
          <p:nvPr>
            <p:ph type="ftr" sz="quarter" idx="11"/>
          </p:nvPr>
        </p:nvSpPr>
        <p:spPr/>
        <p:txBody>
          <a:bodyPr/>
          <a:lstStyle>
            <a:lvl1pPr>
              <a:defRPr/>
            </a:lvl1pPr>
          </a:lstStyle>
          <a:p>
            <a:pPr>
              <a:defRPr/>
            </a:pPr>
            <a:r>
              <a:rPr lang="en-US"/>
              <a:t>INTERVIEW FOR Ph.D. ADMISSION FOR JANUARY 2022 SESSION</a:t>
            </a:r>
            <a:endParaRPr lang="en-US" dirty="0"/>
          </a:p>
        </p:txBody>
      </p:sp>
      <p:sp>
        <p:nvSpPr>
          <p:cNvPr id="9" name="Slide Number Placeholder 5">
            <a:extLst>
              <a:ext uri="{FF2B5EF4-FFF2-40B4-BE49-F238E27FC236}">
                <a16:creationId xmlns="" xmlns:a16="http://schemas.microsoft.com/office/drawing/2014/main" id="{E40015E0-1612-14F3-18C2-7C23BA7A8F72}"/>
              </a:ext>
            </a:extLst>
          </p:cNvPr>
          <p:cNvSpPr>
            <a:spLocks noGrp="1"/>
          </p:cNvSpPr>
          <p:nvPr>
            <p:ph type="sldNum" sz="quarter" idx="12"/>
          </p:nvPr>
        </p:nvSpPr>
        <p:spPr/>
        <p:txBody>
          <a:bodyPr/>
          <a:lstStyle>
            <a:lvl1pPr>
              <a:defRPr/>
            </a:lvl1pPr>
          </a:lstStyle>
          <a:p>
            <a:fld id="{E2A630AA-5128-4F6D-845B-3C4900E9BF23}" type="slidenum">
              <a:rPr lang="en-US" altLang="en-US"/>
              <a:pPr/>
              <a:t>‹#›</a:t>
            </a:fld>
            <a:endParaRPr lang="en-US" altLang="en-US"/>
          </a:p>
        </p:txBody>
      </p:sp>
    </p:spTree>
    <p:extLst>
      <p:ext uri="{BB962C8B-B14F-4D97-AF65-F5344CB8AC3E}">
        <p14:creationId xmlns="" xmlns:p14="http://schemas.microsoft.com/office/powerpoint/2010/main" val="10104438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 xmlns:a16="http://schemas.microsoft.com/office/drawing/2014/main" id="{C161A581-47D5-7887-D6F2-DBBD7B5D0CE1}"/>
              </a:ext>
            </a:extLst>
          </p:cNvPr>
          <p:cNvSpPr>
            <a:spLocks noGrp="1"/>
          </p:cNvSpPr>
          <p:nvPr>
            <p:ph type="dt" sz="half" idx="10"/>
          </p:nvPr>
        </p:nvSpPr>
        <p:spPr/>
        <p:txBody>
          <a:bodyPr/>
          <a:lstStyle>
            <a:lvl1pPr>
              <a:defRPr/>
            </a:lvl1pPr>
          </a:lstStyle>
          <a:p>
            <a:pPr>
              <a:defRPr/>
            </a:pPr>
            <a:fld id="{6313A97D-1530-4DDC-9E35-ACE507A2666A}" type="datetime3">
              <a:rPr lang="en-US"/>
              <a:pPr>
                <a:defRPr/>
              </a:pPr>
              <a:t>1 March 2023</a:t>
            </a:fld>
            <a:endParaRPr lang="en-US" dirty="0"/>
          </a:p>
        </p:txBody>
      </p:sp>
      <p:sp>
        <p:nvSpPr>
          <p:cNvPr id="4" name="Footer Placeholder 4">
            <a:extLst>
              <a:ext uri="{FF2B5EF4-FFF2-40B4-BE49-F238E27FC236}">
                <a16:creationId xmlns="" xmlns:a16="http://schemas.microsoft.com/office/drawing/2014/main" id="{6EFECA4A-8877-F50C-FA37-4C96FE75B854}"/>
              </a:ext>
            </a:extLst>
          </p:cNvPr>
          <p:cNvSpPr>
            <a:spLocks noGrp="1"/>
          </p:cNvSpPr>
          <p:nvPr>
            <p:ph type="ftr" sz="quarter" idx="11"/>
          </p:nvPr>
        </p:nvSpPr>
        <p:spPr/>
        <p:txBody>
          <a:bodyPr/>
          <a:lstStyle>
            <a:lvl1pPr>
              <a:defRPr/>
            </a:lvl1pPr>
          </a:lstStyle>
          <a:p>
            <a:pPr>
              <a:defRPr/>
            </a:pPr>
            <a:r>
              <a:rPr lang="en-US"/>
              <a:t>INTERVIEW FOR Ph.D. ADMISSION FOR JANUARY 2022 SESSION</a:t>
            </a:r>
            <a:endParaRPr lang="en-US" dirty="0"/>
          </a:p>
        </p:txBody>
      </p:sp>
      <p:sp>
        <p:nvSpPr>
          <p:cNvPr id="5" name="Slide Number Placeholder 5">
            <a:extLst>
              <a:ext uri="{FF2B5EF4-FFF2-40B4-BE49-F238E27FC236}">
                <a16:creationId xmlns="" xmlns:a16="http://schemas.microsoft.com/office/drawing/2014/main" id="{08E57108-9535-A178-40BE-863AEC115C65}"/>
              </a:ext>
            </a:extLst>
          </p:cNvPr>
          <p:cNvSpPr>
            <a:spLocks noGrp="1"/>
          </p:cNvSpPr>
          <p:nvPr>
            <p:ph type="sldNum" sz="quarter" idx="12"/>
          </p:nvPr>
        </p:nvSpPr>
        <p:spPr/>
        <p:txBody>
          <a:bodyPr/>
          <a:lstStyle>
            <a:lvl1pPr>
              <a:defRPr/>
            </a:lvl1pPr>
          </a:lstStyle>
          <a:p>
            <a:fld id="{0F5E85DF-82F4-48B7-A86C-0B5B37D72243}" type="slidenum">
              <a:rPr lang="en-US" altLang="en-US"/>
              <a:pPr/>
              <a:t>‹#›</a:t>
            </a:fld>
            <a:endParaRPr lang="en-US" altLang="en-US"/>
          </a:p>
        </p:txBody>
      </p:sp>
    </p:spTree>
    <p:extLst>
      <p:ext uri="{BB962C8B-B14F-4D97-AF65-F5344CB8AC3E}">
        <p14:creationId xmlns="" xmlns:p14="http://schemas.microsoft.com/office/powerpoint/2010/main" val="689703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CF912110-BEB6-435B-DE31-406A8E434C49}"/>
              </a:ext>
            </a:extLst>
          </p:cNvPr>
          <p:cNvSpPr>
            <a:spLocks noGrp="1"/>
          </p:cNvSpPr>
          <p:nvPr>
            <p:ph type="dt" sz="half" idx="10"/>
          </p:nvPr>
        </p:nvSpPr>
        <p:spPr/>
        <p:txBody>
          <a:bodyPr/>
          <a:lstStyle>
            <a:lvl1pPr>
              <a:defRPr/>
            </a:lvl1pPr>
          </a:lstStyle>
          <a:p>
            <a:pPr>
              <a:defRPr/>
            </a:pPr>
            <a:fld id="{033839F7-1619-4E81-BBDF-74A78A529C0E}" type="datetime3">
              <a:rPr lang="en-US"/>
              <a:pPr>
                <a:defRPr/>
              </a:pPr>
              <a:t>1 March 2023</a:t>
            </a:fld>
            <a:endParaRPr lang="en-US" dirty="0"/>
          </a:p>
        </p:txBody>
      </p:sp>
      <p:sp>
        <p:nvSpPr>
          <p:cNvPr id="3" name="Footer Placeholder 2">
            <a:extLst>
              <a:ext uri="{FF2B5EF4-FFF2-40B4-BE49-F238E27FC236}">
                <a16:creationId xmlns="" xmlns:a16="http://schemas.microsoft.com/office/drawing/2014/main" id="{2F6BF8AC-6EE4-90E5-FD2D-4ED07E7803EB}"/>
              </a:ext>
            </a:extLst>
          </p:cNvPr>
          <p:cNvSpPr>
            <a:spLocks noGrp="1"/>
          </p:cNvSpPr>
          <p:nvPr>
            <p:ph type="ftr" sz="quarter" idx="11"/>
          </p:nvPr>
        </p:nvSpPr>
        <p:spPr/>
        <p:txBody>
          <a:bodyPr/>
          <a:lstStyle>
            <a:lvl1pPr>
              <a:defRPr/>
            </a:lvl1pPr>
          </a:lstStyle>
          <a:p>
            <a:pPr>
              <a:defRPr/>
            </a:pPr>
            <a:r>
              <a:rPr lang="en-US"/>
              <a:t>INTERVIEW FOR Ph.D. ADMISSION FOR JANUARY 2022 SESSION</a:t>
            </a:r>
            <a:endParaRPr lang="en-US" dirty="0"/>
          </a:p>
        </p:txBody>
      </p:sp>
      <p:sp>
        <p:nvSpPr>
          <p:cNvPr id="4" name="Slide Number Placeholder 3">
            <a:extLst>
              <a:ext uri="{FF2B5EF4-FFF2-40B4-BE49-F238E27FC236}">
                <a16:creationId xmlns="" xmlns:a16="http://schemas.microsoft.com/office/drawing/2014/main" id="{C8516743-BC92-D4E7-12CB-E81B48161C1A}"/>
              </a:ext>
            </a:extLst>
          </p:cNvPr>
          <p:cNvSpPr>
            <a:spLocks noGrp="1"/>
          </p:cNvSpPr>
          <p:nvPr>
            <p:ph type="sldNum" sz="quarter" idx="12"/>
          </p:nvPr>
        </p:nvSpPr>
        <p:spPr/>
        <p:txBody>
          <a:bodyPr/>
          <a:lstStyle>
            <a:lvl1pPr>
              <a:defRPr/>
            </a:lvl1pPr>
          </a:lstStyle>
          <a:p>
            <a:fld id="{33A2427E-B453-4197-805C-6070C52334CA}" type="slidenum">
              <a:rPr lang="en-US" altLang="en-US"/>
              <a:pPr/>
              <a:t>‹#›</a:t>
            </a:fld>
            <a:endParaRPr lang="en-US" altLang="en-US"/>
          </a:p>
        </p:txBody>
      </p:sp>
    </p:spTree>
    <p:extLst>
      <p:ext uri="{BB962C8B-B14F-4D97-AF65-F5344CB8AC3E}">
        <p14:creationId xmlns="" xmlns:p14="http://schemas.microsoft.com/office/powerpoint/2010/main" val="2019337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39A0A5F7-A973-9509-5F5B-F0ADBFE135E5}"/>
              </a:ext>
            </a:extLst>
          </p:cNvPr>
          <p:cNvSpPr/>
          <p:nvPr/>
        </p:nvSpPr>
        <p:spPr bwMode="invGray">
          <a:xfrm>
            <a:off x="2855913" y="0"/>
            <a:ext cx="46037" cy="1090613"/>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a:extLst>
              <a:ext uri="{FF2B5EF4-FFF2-40B4-BE49-F238E27FC236}">
                <a16:creationId xmlns="" xmlns:a16="http://schemas.microsoft.com/office/drawing/2014/main" id="{D36FBB87-B4BE-A156-96B2-BBC21629BECC}"/>
              </a:ext>
            </a:extLst>
          </p:cNvPr>
          <p:cNvSpPr/>
          <p:nvPr/>
        </p:nvSpPr>
        <p:spPr bwMode="invGray">
          <a:xfrm>
            <a:off x="2855913" y="0"/>
            <a:ext cx="46037" cy="1090613"/>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7838" y="114300"/>
            <a:ext cx="2523744" cy="733806"/>
          </a:xfrm>
        </p:spPr>
        <p:txBody>
          <a:bodyPr lIns="73152" bIns="0" anchor="b">
            <a:sp3d prstMaterial="matte"/>
          </a:bodyPr>
          <a:lstStyle>
            <a:lvl1pPr algn="l">
              <a:defRPr sz="2000" b="0"/>
            </a:lvl1pPr>
            <a:extLst/>
          </a:lstStyle>
          <a:p>
            <a:r>
              <a:rPr lang="en-US"/>
              <a:t>Click to edit Master title style</a:t>
            </a:r>
          </a:p>
        </p:txBody>
      </p:sp>
      <p:sp>
        <p:nvSpPr>
          <p:cNvPr id="3" name="Content Placeholder 2"/>
          <p:cNvSpPr>
            <a:spLocks noGrp="1"/>
          </p:cNvSpPr>
          <p:nvPr>
            <p:ph idx="1"/>
          </p:nvPr>
        </p:nvSpPr>
        <p:spPr>
          <a:xfrm>
            <a:off x="3019378" y="1307350"/>
            <a:ext cx="5920641" cy="341916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7838" y="1297514"/>
            <a:ext cx="2468880" cy="3429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a:extLst>
              <a:ext uri="{FF2B5EF4-FFF2-40B4-BE49-F238E27FC236}">
                <a16:creationId xmlns="" xmlns:a16="http://schemas.microsoft.com/office/drawing/2014/main" id="{86CBBA3F-CC69-DB52-14B3-A29F07FCF549}"/>
              </a:ext>
            </a:extLst>
          </p:cNvPr>
          <p:cNvSpPr>
            <a:spLocks noGrp="1"/>
          </p:cNvSpPr>
          <p:nvPr>
            <p:ph type="dt" sz="half" idx="10"/>
          </p:nvPr>
        </p:nvSpPr>
        <p:spPr/>
        <p:txBody>
          <a:bodyPr/>
          <a:lstStyle>
            <a:lvl1pPr>
              <a:defRPr/>
            </a:lvl1pPr>
          </a:lstStyle>
          <a:p>
            <a:pPr>
              <a:defRPr/>
            </a:pPr>
            <a:fld id="{337481D1-BC4C-4009-9184-D8ABE60BD140}" type="datetime3">
              <a:rPr lang="en-US"/>
              <a:pPr>
                <a:defRPr/>
              </a:pPr>
              <a:t>1 March 2023</a:t>
            </a:fld>
            <a:endParaRPr lang="en-US" dirty="0"/>
          </a:p>
        </p:txBody>
      </p:sp>
      <p:sp>
        <p:nvSpPr>
          <p:cNvPr id="8" name="Footer Placeholder 5">
            <a:extLst>
              <a:ext uri="{FF2B5EF4-FFF2-40B4-BE49-F238E27FC236}">
                <a16:creationId xmlns="" xmlns:a16="http://schemas.microsoft.com/office/drawing/2014/main" id="{9789F587-56B8-B265-8220-2A1C4D127587}"/>
              </a:ext>
            </a:extLst>
          </p:cNvPr>
          <p:cNvSpPr>
            <a:spLocks noGrp="1"/>
          </p:cNvSpPr>
          <p:nvPr>
            <p:ph type="ftr" sz="quarter" idx="11"/>
          </p:nvPr>
        </p:nvSpPr>
        <p:spPr/>
        <p:txBody>
          <a:bodyPr/>
          <a:lstStyle>
            <a:lvl1pPr>
              <a:defRPr/>
            </a:lvl1pPr>
          </a:lstStyle>
          <a:p>
            <a:pPr>
              <a:defRPr/>
            </a:pPr>
            <a:r>
              <a:rPr lang="en-US"/>
              <a:t>INTERVIEW FOR Ph.D. ADMISSION FOR JANUARY 2022 SESSION</a:t>
            </a:r>
            <a:endParaRPr lang="en-US" dirty="0"/>
          </a:p>
        </p:txBody>
      </p:sp>
      <p:sp>
        <p:nvSpPr>
          <p:cNvPr id="9" name="Slide Number Placeholder 6">
            <a:extLst>
              <a:ext uri="{FF2B5EF4-FFF2-40B4-BE49-F238E27FC236}">
                <a16:creationId xmlns="" xmlns:a16="http://schemas.microsoft.com/office/drawing/2014/main" id="{C1BEDB08-8C44-F42E-0DC8-5A0F47471F3C}"/>
              </a:ext>
            </a:extLst>
          </p:cNvPr>
          <p:cNvSpPr>
            <a:spLocks noGrp="1"/>
          </p:cNvSpPr>
          <p:nvPr>
            <p:ph type="sldNum" sz="quarter" idx="12"/>
          </p:nvPr>
        </p:nvSpPr>
        <p:spPr/>
        <p:txBody>
          <a:bodyPr/>
          <a:lstStyle>
            <a:lvl1pPr>
              <a:defRPr/>
            </a:lvl1pPr>
          </a:lstStyle>
          <a:p>
            <a:fld id="{8B6AC0A8-1A82-43E4-9416-63081765E9A8}" type="slidenum">
              <a:rPr lang="en-US" altLang="en-US"/>
              <a:pPr/>
              <a:t>‹#›</a:t>
            </a:fld>
            <a:endParaRPr lang="en-US" altLang="en-US"/>
          </a:p>
        </p:txBody>
      </p:sp>
    </p:spTree>
    <p:extLst>
      <p:ext uri="{BB962C8B-B14F-4D97-AF65-F5344CB8AC3E}">
        <p14:creationId xmlns="" xmlns:p14="http://schemas.microsoft.com/office/powerpoint/2010/main" val="192261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CD1263A0-CBE9-37BC-AB6E-79AF74DC7E0B}"/>
              </a:ext>
            </a:extLst>
          </p:cNvPr>
          <p:cNvSpPr/>
          <p:nvPr/>
        </p:nvSpPr>
        <p:spPr>
          <a:xfrm>
            <a:off x="2855913" y="0"/>
            <a:ext cx="46037" cy="51435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a:extLst>
              <a:ext uri="{FF2B5EF4-FFF2-40B4-BE49-F238E27FC236}">
                <a16:creationId xmlns="" xmlns:a16="http://schemas.microsoft.com/office/drawing/2014/main" id="{8EC553C0-9E47-6BF3-C8B4-E284997FD3CD}"/>
              </a:ext>
            </a:extLst>
          </p:cNvPr>
          <p:cNvSpPr/>
          <p:nvPr/>
        </p:nvSpPr>
        <p:spPr bwMode="invGray">
          <a:xfrm>
            <a:off x="2855913" y="0"/>
            <a:ext cx="46037" cy="51435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4592" y="116586"/>
            <a:ext cx="2525150" cy="733806"/>
          </a:xfrm>
        </p:spPr>
        <p:txBody>
          <a:bodyPr lIns="73152" bIns="0" anchor="b">
            <a:sp3d prstMaterial="matte"/>
          </a:bodyPr>
          <a:lstStyle>
            <a:lvl1pPr algn="l">
              <a:defRPr sz="2000" b="0"/>
            </a:lvl1pPr>
            <a:extLst/>
          </a:lstStyle>
          <a:p>
            <a:r>
              <a:rPr lang="en-US"/>
              <a:t>Click to edit Master title style</a:t>
            </a:r>
          </a:p>
        </p:txBody>
      </p:sp>
      <p:sp>
        <p:nvSpPr>
          <p:cNvPr id="3" name="Picture Placeholder 2"/>
          <p:cNvSpPr>
            <a:spLocks noGrp="1"/>
          </p:cNvSpPr>
          <p:nvPr>
            <p:ph type="pic" idx="1"/>
          </p:nvPr>
        </p:nvSpPr>
        <p:spPr>
          <a:xfrm>
            <a:off x="2903806" y="1113606"/>
            <a:ext cx="6247397" cy="4029894"/>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a:t>Click icon to add picture</a:t>
            </a:r>
            <a:endParaRPr lang="en-US" noProof="0" dirty="0"/>
          </a:p>
        </p:txBody>
      </p:sp>
      <p:sp>
        <p:nvSpPr>
          <p:cNvPr id="4" name="Text Placeholder 3"/>
          <p:cNvSpPr>
            <a:spLocks noGrp="1"/>
          </p:cNvSpPr>
          <p:nvPr>
            <p:ph type="body" sz="half" idx="2"/>
          </p:nvPr>
        </p:nvSpPr>
        <p:spPr>
          <a:xfrm>
            <a:off x="164592" y="1296162"/>
            <a:ext cx="2468880" cy="3429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a:extLst>
              <a:ext uri="{FF2B5EF4-FFF2-40B4-BE49-F238E27FC236}">
                <a16:creationId xmlns="" xmlns:a16="http://schemas.microsoft.com/office/drawing/2014/main" id="{461DA60D-027F-0B73-ECAA-B7C1E807CDEE}"/>
              </a:ext>
            </a:extLst>
          </p:cNvPr>
          <p:cNvSpPr>
            <a:spLocks noGrp="1"/>
          </p:cNvSpPr>
          <p:nvPr>
            <p:ph type="dt" sz="half" idx="10"/>
          </p:nvPr>
        </p:nvSpPr>
        <p:spPr>
          <a:xfrm>
            <a:off x="165100" y="877888"/>
            <a:ext cx="2522538" cy="150812"/>
          </a:xfrm>
        </p:spPr>
        <p:txBody>
          <a:bodyPr/>
          <a:lstStyle>
            <a:lvl1pPr>
              <a:defRPr/>
            </a:lvl1pPr>
          </a:lstStyle>
          <a:p>
            <a:pPr>
              <a:defRPr/>
            </a:pPr>
            <a:fld id="{9E08CE2C-F0AB-4EC0-91CE-86B0A1C4C249}" type="datetime3">
              <a:rPr lang="en-US"/>
              <a:pPr>
                <a:defRPr/>
              </a:pPr>
              <a:t>1 March 2023</a:t>
            </a:fld>
            <a:endParaRPr lang="en-US" dirty="0"/>
          </a:p>
        </p:txBody>
      </p:sp>
      <p:sp>
        <p:nvSpPr>
          <p:cNvPr id="8" name="Footer Placeholder 5">
            <a:extLst>
              <a:ext uri="{FF2B5EF4-FFF2-40B4-BE49-F238E27FC236}">
                <a16:creationId xmlns="" xmlns:a16="http://schemas.microsoft.com/office/drawing/2014/main" id="{D5081B0D-1C91-6816-872B-D501B6ABAED0}"/>
              </a:ext>
            </a:extLst>
          </p:cNvPr>
          <p:cNvSpPr>
            <a:spLocks noGrp="1"/>
          </p:cNvSpPr>
          <p:nvPr>
            <p:ph type="ftr" sz="quarter" idx="11"/>
          </p:nvPr>
        </p:nvSpPr>
        <p:spPr>
          <a:xfrm>
            <a:off x="3035300" y="877888"/>
            <a:ext cx="5194300" cy="150812"/>
          </a:xfrm>
        </p:spPr>
        <p:txBody>
          <a:bodyPr/>
          <a:lstStyle>
            <a:lvl1pPr>
              <a:defRPr>
                <a:solidFill>
                  <a:schemeClr val="bg1">
                    <a:shade val="50000"/>
                  </a:schemeClr>
                </a:solidFill>
              </a:defRPr>
            </a:lvl1pPr>
          </a:lstStyle>
          <a:p>
            <a:pPr>
              <a:defRPr/>
            </a:pPr>
            <a:r>
              <a:rPr lang="en-US"/>
              <a:t>INTERVIEW FOR Ph.D. ADMISSION FOR JANUARY 2022 SESSION</a:t>
            </a:r>
            <a:endParaRPr lang="en-US" dirty="0"/>
          </a:p>
        </p:txBody>
      </p:sp>
      <p:sp>
        <p:nvSpPr>
          <p:cNvPr id="9" name="Slide Number Placeholder 6">
            <a:extLst>
              <a:ext uri="{FF2B5EF4-FFF2-40B4-BE49-F238E27FC236}">
                <a16:creationId xmlns="" xmlns:a16="http://schemas.microsoft.com/office/drawing/2014/main" id="{0AA1FF17-7C35-7202-7CE7-F6985700C40E}"/>
              </a:ext>
            </a:extLst>
          </p:cNvPr>
          <p:cNvSpPr>
            <a:spLocks noGrp="1"/>
          </p:cNvSpPr>
          <p:nvPr>
            <p:ph type="sldNum" sz="quarter" idx="12"/>
          </p:nvPr>
        </p:nvSpPr>
        <p:spPr>
          <a:xfrm>
            <a:off x="8339138" y="877888"/>
            <a:ext cx="733425" cy="150812"/>
          </a:xfrm>
        </p:spPr>
        <p:txBody>
          <a:bodyPr/>
          <a:lstStyle>
            <a:lvl1pPr>
              <a:defRPr/>
            </a:lvl1pPr>
          </a:lstStyle>
          <a:p>
            <a:fld id="{75C1A56E-8BAF-47D5-B67A-0A5137E3E2CA}" type="slidenum">
              <a:rPr lang="en-US" altLang="en-US"/>
              <a:pPr/>
              <a:t>‹#›</a:t>
            </a:fld>
            <a:endParaRPr lang="en-US" altLang="en-US"/>
          </a:p>
        </p:txBody>
      </p:sp>
    </p:spTree>
    <p:extLst>
      <p:ext uri="{BB962C8B-B14F-4D97-AF65-F5344CB8AC3E}">
        <p14:creationId xmlns="" xmlns:p14="http://schemas.microsoft.com/office/powerpoint/2010/main" val="1044353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34D75DF0-5FE3-5ACC-4D53-DD50699ECA45}"/>
              </a:ext>
            </a:extLst>
          </p:cNvPr>
          <p:cNvSpPr>
            <a:spLocks noGrp="1"/>
          </p:cNvSpPr>
          <p:nvPr>
            <p:ph type="dt" sz="half" idx="10"/>
          </p:nvPr>
        </p:nvSpPr>
        <p:spPr/>
        <p:txBody>
          <a:bodyPr/>
          <a:lstStyle>
            <a:lvl1pPr>
              <a:defRPr/>
            </a:lvl1pPr>
          </a:lstStyle>
          <a:p>
            <a:pPr>
              <a:defRPr/>
            </a:pPr>
            <a:fld id="{F507FBB3-FF9D-4E26-B413-0D9FADE08DC5}" type="datetime3">
              <a:rPr lang="en-US"/>
              <a:pPr>
                <a:defRPr/>
              </a:pPr>
              <a:t>1 March 2023</a:t>
            </a:fld>
            <a:endParaRPr lang="en-US" dirty="0"/>
          </a:p>
        </p:txBody>
      </p:sp>
      <p:sp>
        <p:nvSpPr>
          <p:cNvPr id="5" name="Footer Placeholder 4">
            <a:extLst>
              <a:ext uri="{FF2B5EF4-FFF2-40B4-BE49-F238E27FC236}">
                <a16:creationId xmlns="" xmlns:a16="http://schemas.microsoft.com/office/drawing/2014/main" id="{92BBC73E-47EA-A45D-24A1-0BF6354ADDF1}"/>
              </a:ext>
            </a:extLst>
          </p:cNvPr>
          <p:cNvSpPr>
            <a:spLocks noGrp="1"/>
          </p:cNvSpPr>
          <p:nvPr>
            <p:ph type="ftr" sz="quarter" idx="11"/>
          </p:nvPr>
        </p:nvSpPr>
        <p:spPr/>
        <p:txBody>
          <a:bodyPr/>
          <a:lstStyle>
            <a:lvl1pPr>
              <a:defRPr/>
            </a:lvl1pPr>
          </a:lstStyle>
          <a:p>
            <a:pPr>
              <a:defRPr/>
            </a:pPr>
            <a:r>
              <a:rPr lang="en-US"/>
              <a:t>INTERVIEW FOR Ph.D. ADMISSION FOR JANUARY 2022 SESSION</a:t>
            </a:r>
            <a:endParaRPr lang="en-US" dirty="0"/>
          </a:p>
        </p:txBody>
      </p:sp>
      <p:sp>
        <p:nvSpPr>
          <p:cNvPr id="6" name="Slide Number Placeholder 5">
            <a:extLst>
              <a:ext uri="{FF2B5EF4-FFF2-40B4-BE49-F238E27FC236}">
                <a16:creationId xmlns="" xmlns:a16="http://schemas.microsoft.com/office/drawing/2014/main" id="{FE50F776-4F25-8E21-D7CB-6F52A6A7DF76}"/>
              </a:ext>
            </a:extLst>
          </p:cNvPr>
          <p:cNvSpPr>
            <a:spLocks noGrp="1"/>
          </p:cNvSpPr>
          <p:nvPr>
            <p:ph type="sldNum" sz="quarter" idx="12"/>
          </p:nvPr>
        </p:nvSpPr>
        <p:spPr/>
        <p:txBody>
          <a:bodyPr/>
          <a:lstStyle>
            <a:lvl1pPr>
              <a:defRPr/>
            </a:lvl1pPr>
          </a:lstStyle>
          <a:p>
            <a:fld id="{80CC76B7-CE9A-4DB0-AB58-DB5C6A1C1069}" type="slidenum">
              <a:rPr lang="en-US" altLang="en-US"/>
              <a:pPr/>
              <a:t>‹#›</a:t>
            </a:fld>
            <a:endParaRPr lang="en-US" altLang="en-US"/>
          </a:p>
        </p:txBody>
      </p:sp>
    </p:spTree>
    <p:extLst>
      <p:ext uri="{BB962C8B-B14F-4D97-AF65-F5344CB8AC3E}">
        <p14:creationId xmlns="" xmlns:p14="http://schemas.microsoft.com/office/powerpoint/2010/main" val="15377364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1E72D708-15C0-64ED-562C-AEA0B16CF918}"/>
              </a:ext>
            </a:extLst>
          </p:cNvPr>
          <p:cNvSpPr/>
          <p:nvPr/>
        </p:nvSpPr>
        <p:spPr bwMode="invGray">
          <a:xfrm>
            <a:off x="6599238" y="0"/>
            <a:ext cx="46037" cy="51435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a:extLst>
              <a:ext uri="{FF2B5EF4-FFF2-40B4-BE49-F238E27FC236}">
                <a16:creationId xmlns="" xmlns:a16="http://schemas.microsoft.com/office/drawing/2014/main" id="{9CFE3A7B-B570-FBCD-7E06-B1AF355A4B90}"/>
              </a:ext>
            </a:extLst>
          </p:cNvPr>
          <p:cNvSpPr/>
          <p:nvPr/>
        </p:nvSpPr>
        <p:spPr bwMode="ltGray">
          <a:xfrm>
            <a:off x="6648450" y="0"/>
            <a:ext cx="2514600" cy="51435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Vertical Title 1"/>
          <p:cNvSpPr>
            <a:spLocks noGrp="1"/>
          </p:cNvSpPr>
          <p:nvPr>
            <p:ph type="title" orient="vert"/>
          </p:nvPr>
        </p:nvSpPr>
        <p:spPr>
          <a:xfrm>
            <a:off x="6781800" y="205980"/>
            <a:ext cx="19050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28600"/>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 xmlns:a16="http://schemas.microsoft.com/office/drawing/2014/main" id="{9819EC42-D63C-6D61-F21A-17C8A685A2CC}"/>
              </a:ext>
            </a:extLst>
          </p:cNvPr>
          <p:cNvSpPr>
            <a:spLocks noGrp="1"/>
          </p:cNvSpPr>
          <p:nvPr>
            <p:ph type="dt" sz="half" idx="10"/>
          </p:nvPr>
        </p:nvSpPr>
        <p:spPr/>
        <p:txBody>
          <a:bodyPr/>
          <a:lstStyle>
            <a:lvl1pPr>
              <a:defRPr/>
            </a:lvl1pPr>
          </a:lstStyle>
          <a:p>
            <a:pPr>
              <a:defRPr/>
            </a:pPr>
            <a:fld id="{A8BB3B6B-A243-4239-A7A3-EB26C036C080}" type="datetime3">
              <a:rPr lang="en-US"/>
              <a:pPr>
                <a:defRPr/>
              </a:pPr>
              <a:t>1 March 2023</a:t>
            </a:fld>
            <a:endParaRPr lang="en-US" dirty="0"/>
          </a:p>
        </p:txBody>
      </p:sp>
      <p:sp>
        <p:nvSpPr>
          <p:cNvPr id="7" name="Footer Placeholder 4">
            <a:extLst>
              <a:ext uri="{FF2B5EF4-FFF2-40B4-BE49-F238E27FC236}">
                <a16:creationId xmlns="" xmlns:a16="http://schemas.microsoft.com/office/drawing/2014/main" id="{96A96B40-6FB0-9ADD-6F31-87353939CCEF}"/>
              </a:ext>
            </a:extLst>
          </p:cNvPr>
          <p:cNvSpPr>
            <a:spLocks noGrp="1"/>
          </p:cNvSpPr>
          <p:nvPr>
            <p:ph type="ftr" sz="quarter" idx="11"/>
          </p:nvPr>
        </p:nvSpPr>
        <p:spPr>
          <a:xfrm>
            <a:off x="2640013" y="4783138"/>
            <a:ext cx="3836987" cy="273050"/>
          </a:xfrm>
        </p:spPr>
        <p:txBody>
          <a:bodyPr/>
          <a:lstStyle>
            <a:lvl1pPr>
              <a:defRPr/>
            </a:lvl1pPr>
          </a:lstStyle>
          <a:p>
            <a:pPr>
              <a:defRPr/>
            </a:pPr>
            <a:r>
              <a:rPr lang="en-US"/>
              <a:t>INTERVIEW FOR Ph.D. ADMISSION FOR JANUARY 2022 SESSION</a:t>
            </a:r>
            <a:endParaRPr lang="en-US" dirty="0"/>
          </a:p>
        </p:txBody>
      </p:sp>
      <p:sp>
        <p:nvSpPr>
          <p:cNvPr id="8" name="Slide Number Placeholder 5">
            <a:extLst>
              <a:ext uri="{FF2B5EF4-FFF2-40B4-BE49-F238E27FC236}">
                <a16:creationId xmlns="" xmlns:a16="http://schemas.microsoft.com/office/drawing/2014/main" id="{6A5FB1D8-1B27-D9D4-7A13-CF4EF82DE8B0}"/>
              </a:ext>
            </a:extLst>
          </p:cNvPr>
          <p:cNvSpPr>
            <a:spLocks noGrp="1"/>
          </p:cNvSpPr>
          <p:nvPr>
            <p:ph type="sldNum" sz="quarter" idx="12"/>
          </p:nvPr>
        </p:nvSpPr>
        <p:spPr/>
        <p:txBody>
          <a:bodyPr/>
          <a:lstStyle>
            <a:lvl1pPr>
              <a:defRPr/>
            </a:lvl1pPr>
          </a:lstStyle>
          <a:p>
            <a:fld id="{EF125EA8-0BBF-4476-9811-5F9E92BE5F73}" type="slidenum">
              <a:rPr lang="en-US" altLang="en-US"/>
              <a:pPr/>
              <a:t>‹#›</a:t>
            </a:fld>
            <a:endParaRPr lang="en-US" altLang="en-US"/>
          </a:p>
        </p:txBody>
      </p:sp>
    </p:spTree>
    <p:extLst>
      <p:ext uri="{BB962C8B-B14F-4D97-AF65-F5344CB8AC3E}">
        <p14:creationId xmlns="" xmlns:p14="http://schemas.microsoft.com/office/powerpoint/2010/main" val="2698788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4CF7D58C-F9AB-7C5A-64A4-D8C1654CA82C}"/>
              </a:ext>
            </a:extLst>
          </p:cNvPr>
          <p:cNvSpPr/>
          <p:nvPr/>
        </p:nvSpPr>
        <p:spPr bwMode="invGray">
          <a:xfrm>
            <a:off x="0" y="1076325"/>
            <a:ext cx="9144000" cy="34925"/>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Rectangle 6">
            <a:extLst>
              <a:ext uri="{FF2B5EF4-FFF2-40B4-BE49-F238E27FC236}">
                <a16:creationId xmlns="" xmlns:a16="http://schemas.microsoft.com/office/drawing/2014/main" id="{EEFB3442-7C9E-51EF-BBBA-ADA2E5EE7B13}"/>
              </a:ext>
            </a:extLst>
          </p:cNvPr>
          <p:cNvSpPr/>
          <p:nvPr/>
        </p:nvSpPr>
        <p:spPr bwMode="ltGray">
          <a:xfrm>
            <a:off x="0" y="0"/>
            <a:ext cx="9144000" cy="1074738"/>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Placeholder 1">
            <a:extLst>
              <a:ext uri="{FF2B5EF4-FFF2-40B4-BE49-F238E27FC236}">
                <a16:creationId xmlns="" xmlns:a16="http://schemas.microsoft.com/office/drawing/2014/main" id="{186CD3A1-BD44-5E65-91AB-53308343A943}"/>
              </a:ext>
            </a:extLst>
          </p:cNvPr>
          <p:cNvSpPr>
            <a:spLocks noGrp="1"/>
          </p:cNvSpPr>
          <p:nvPr>
            <p:ph type="title"/>
          </p:nvPr>
        </p:nvSpPr>
        <p:spPr>
          <a:xfrm>
            <a:off x="457200" y="114300"/>
            <a:ext cx="8229600" cy="938213"/>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lang="en-US"/>
              <a:t>Click to edit Master title style</a:t>
            </a:r>
          </a:p>
        </p:txBody>
      </p:sp>
      <p:sp>
        <p:nvSpPr>
          <p:cNvPr id="1029" name="Text Placeholder 2">
            <a:extLst>
              <a:ext uri="{FF2B5EF4-FFF2-40B4-BE49-F238E27FC236}">
                <a16:creationId xmlns="" xmlns:a16="http://schemas.microsoft.com/office/drawing/2014/main" id="{0151BE60-26F3-EDED-4F04-61D7267FBF87}"/>
              </a:ext>
            </a:extLst>
          </p:cNvPr>
          <p:cNvSpPr>
            <a:spLocks noGrp="1"/>
          </p:cNvSpPr>
          <p:nvPr>
            <p:ph type="body" idx="1"/>
          </p:nvPr>
        </p:nvSpPr>
        <p:spPr bwMode="auto">
          <a:xfrm>
            <a:off x="457200" y="1331913"/>
            <a:ext cx="8229600" cy="34686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 xmlns:a16="http://schemas.microsoft.com/office/drawing/2014/main" id="{937498E0-5347-D00C-9EC2-F1E366F83B7F}"/>
              </a:ext>
            </a:extLst>
          </p:cNvPr>
          <p:cNvSpPr>
            <a:spLocks noGrp="1"/>
          </p:cNvSpPr>
          <p:nvPr>
            <p:ph type="dt" sz="half" idx="2"/>
          </p:nvPr>
        </p:nvSpPr>
        <p:spPr>
          <a:xfrm>
            <a:off x="457200" y="4857750"/>
            <a:ext cx="2133600" cy="206375"/>
          </a:xfrm>
          <a:prstGeom prst="rect">
            <a:avLst/>
          </a:prstGeom>
        </p:spPr>
        <p:txBody>
          <a:bodyPr vert="horz" lIns="109728" rIns="45720" bIns="0" rtlCol="0" anchor="b"/>
          <a:lstStyle>
            <a:lvl1pPr algn="l" eaLnBrk="1" latinLnBrk="0" hangingPunct="1">
              <a:defRPr kumimoji="0" sz="1200">
                <a:solidFill>
                  <a:schemeClr val="tx1">
                    <a:tint val="95000"/>
                  </a:schemeClr>
                </a:solidFill>
                <a:latin typeface="Arial" charset="0"/>
                <a:cs typeface="Arial" charset="0"/>
              </a:defRPr>
            </a:lvl1pPr>
            <a:extLst/>
          </a:lstStyle>
          <a:p>
            <a:pPr>
              <a:defRPr/>
            </a:pPr>
            <a:fld id="{FBCD4D2C-3D3A-4AC0-AAEC-58EAB005D0A2}" type="datetime3">
              <a:rPr lang="en-US"/>
              <a:pPr>
                <a:defRPr/>
              </a:pPr>
              <a:t>1 March 2023</a:t>
            </a:fld>
            <a:endParaRPr lang="en-US" dirty="0"/>
          </a:p>
        </p:txBody>
      </p:sp>
      <p:sp>
        <p:nvSpPr>
          <p:cNvPr id="5" name="Footer Placeholder 4">
            <a:extLst>
              <a:ext uri="{FF2B5EF4-FFF2-40B4-BE49-F238E27FC236}">
                <a16:creationId xmlns="" xmlns:a16="http://schemas.microsoft.com/office/drawing/2014/main" id="{0A3F355D-5FCA-0F1B-0C67-AE8206475221}"/>
              </a:ext>
            </a:extLst>
          </p:cNvPr>
          <p:cNvSpPr>
            <a:spLocks noGrp="1"/>
          </p:cNvSpPr>
          <p:nvPr>
            <p:ph type="ftr" sz="quarter" idx="3"/>
          </p:nvPr>
        </p:nvSpPr>
        <p:spPr>
          <a:xfrm>
            <a:off x="2640013" y="4857750"/>
            <a:ext cx="5508625" cy="206375"/>
          </a:xfrm>
          <a:prstGeom prst="rect">
            <a:avLst/>
          </a:prstGeom>
        </p:spPr>
        <p:txBody>
          <a:bodyPr vert="horz" lIns="45720" rIns="45720" bIns="0" rtlCol="0" anchor="b"/>
          <a:lstStyle>
            <a:lvl1pPr algn="l" eaLnBrk="1" latinLnBrk="0" hangingPunct="1">
              <a:defRPr kumimoji="0" sz="1200">
                <a:solidFill>
                  <a:schemeClr val="tx1">
                    <a:tint val="95000"/>
                  </a:schemeClr>
                </a:solidFill>
                <a:latin typeface="Arial" charset="0"/>
                <a:cs typeface="Arial" charset="0"/>
              </a:defRPr>
            </a:lvl1pPr>
            <a:extLst/>
          </a:lstStyle>
          <a:p>
            <a:pPr>
              <a:defRPr/>
            </a:pPr>
            <a:r>
              <a:rPr lang="en-US"/>
              <a:t>INTERVIEW FOR Ph.D. ADMISSION FOR JANUARY 2022 SESSION</a:t>
            </a:r>
            <a:endParaRPr lang="en-US" dirty="0"/>
          </a:p>
        </p:txBody>
      </p:sp>
      <p:sp>
        <p:nvSpPr>
          <p:cNvPr id="6" name="Slide Number Placeholder 5">
            <a:extLst>
              <a:ext uri="{FF2B5EF4-FFF2-40B4-BE49-F238E27FC236}">
                <a16:creationId xmlns="" xmlns:a16="http://schemas.microsoft.com/office/drawing/2014/main" id="{6D42AA3B-AD6D-9E42-ADC2-8BF4D4C105E9}"/>
              </a:ext>
            </a:extLst>
          </p:cNvPr>
          <p:cNvSpPr>
            <a:spLocks noGrp="1"/>
          </p:cNvSpPr>
          <p:nvPr>
            <p:ph type="sldNum" sz="quarter" idx="4"/>
          </p:nvPr>
        </p:nvSpPr>
        <p:spPr>
          <a:xfrm>
            <a:off x="8204200" y="4857750"/>
            <a:ext cx="733425" cy="206375"/>
          </a:xfrm>
          <a:prstGeom prst="rect">
            <a:avLst/>
          </a:prstGeom>
        </p:spPr>
        <p:txBody>
          <a:bodyPr vert="horz" wrap="square" lIns="91440" tIns="45720" rIns="91440" bIns="0" numCol="1" anchor="b" anchorCtr="0" compatLnSpc="1">
            <a:prstTxWarp prst="textNoShape">
              <a:avLst/>
            </a:prstTxWarp>
          </a:bodyPr>
          <a:lstStyle>
            <a:lvl1pPr algn="r" eaLnBrk="1" hangingPunct="1">
              <a:defRPr sz="1200">
                <a:solidFill>
                  <a:srgbClr val="3F3F3F"/>
                </a:solidFill>
              </a:defRPr>
            </a:lvl1pPr>
          </a:lstStyle>
          <a:p>
            <a:fld id="{9D8C2C58-BB22-472B-BDE3-3BEF2A6A31B6}"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4169" r:id="rId1"/>
    <p:sldLayoutId id="2147484164" r:id="rId2"/>
    <p:sldLayoutId id="2147484170" r:id="rId3"/>
    <p:sldLayoutId id="2147484165" r:id="rId4"/>
    <p:sldLayoutId id="2147484166" r:id="rId5"/>
    <p:sldLayoutId id="2147484167" r:id="rId6"/>
    <p:sldLayoutId id="2147484171" r:id="rId7"/>
    <p:sldLayoutId id="2147484172" r:id="rId8"/>
    <p:sldLayoutId id="2147484173" r:id="rId9"/>
    <p:sldLayoutId id="2147484168" r:id="rId10"/>
    <p:sldLayoutId id="2147484174" r:id="rId11"/>
  </p:sldLayoutIdLst>
  <p:hf hdr="0" dt="0"/>
  <p:txStyles>
    <p:titleStyle>
      <a:lvl1pPr algn="l" rtl="0" eaLnBrk="0" fontAlgn="base" hangingPunct="0">
        <a:spcBef>
          <a:spcPct val="0"/>
        </a:spcBef>
        <a:spcAft>
          <a:spcPct val="0"/>
        </a:spcAft>
        <a:defRPr sz="4500" b="1" kern="1200">
          <a:solidFill>
            <a:srgbClr val="FFC800"/>
          </a:solidFill>
          <a:latin typeface="+mj-lt"/>
          <a:ea typeface="+mj-ea"/>
          <a:cs typeface="+mj-cs"/>
        </a:defRPr>
      </a:lvl1pPr>
      <a:lvl2pPr algn="l" rtl="0" eaLnBrk="0" fontAlgn="base" hangingPunct="0">
        <a:spcBef>
          <a:spcPct val="0"/>
        </a:spcBef>
        <a:spcAft>
          <a:spcPct val="0"/>
        </a:spcAft>
        <a:defRPr sz="4500" b="1">
          <a:solidFill>
            <a:srgbClr val="FFC800"/>
          </a:solidFill>
          <a:latin typeface="Corbel" pitchFamily="34" charset="0"/>
        </a:defRPr>
      </a:lvl2pPr>
      <a:lvl3pPr algn="l" rtl="0" eaLnBrk="0" fontAlgn="base" hangingPunct="0">
        <a:spcBef>
          <a:spcPct val="0"/>
        </a:spcBef>
        <a:spcAft>
          <a:spcPct val="0"/>
        </a:spcAft>
        <a:defRPr sz="4500" b="1">
          <a:solidFill>
            <a:srgbClr val="FFC800"/>
          </a:solidFill>
          <a:latin typeface="Corbel" pitchFamily="34" charset="0"/>
        </a:defRPr>
      </a:lvl3pPr>
      <a:lvl4pPr algn="l" rtl="0" eaLnBrk="0" fontAlgn="base" hangingPunct="0">
        <a:spcBef>
          <a:spcPct val="0"/>
        </a:spcBef>
        <a:spcAft>
          <a:spcPct val="0"/>
        </a:spcAft>
        <a:defRPr sz="4500" b="1">
          <a:solidFill>
            <a:srgbClr val="FFC800"/>
          </a:solidFill>
          <a:latin typeface="Corbel" pitchFamily="34" charset="0"/>
        </a:defRPr>
      </a:lvl4pPr>
      <a:lvl5pPr algn="l" rtl="0" eaLnBrk="0" fontAlgn="base" hangingPunct="0">
        <a:spcBef>
          <a:spcPct val="0"/>
        </a:spcBef>
        <a:spcAft>
          <a:spcPct val="0"/>
        </a:spcAft>
        <a:defRPr sz="4500" b="1">
          <a:solidFill>
            <a:srgbClr val="FFC800"/>
          </a:solidFill>
          <a:latin typeface="Corbel" pitchFamily="34" charset="0"/>
        </a:defRPr>
      </a:lvl5pPr>
      <a:lvl6pPr marL="457200" algn="l" rtl="0" fontAlgn="base">
        <a:spcBef>
          <a:spcPct val="0"/>
        </a:spcBef>
        <a:spcAft>
          <a:spcPct val="0"/>
        </a:spcAft>
        <a:defRPr sz="4500" b="1">
          <a:solidFill>
            <a:srgbClr val="FFC800"/>
          </a:solidFill>
          <a:latin typeface="Corbel" pitchFamily="34" charset="0"/>
        </a:defRPr>
      </a:lvl6pPr>
      <a:lvl7pPr marL="914400" algn="l" rtl="0" fontAlgn="base">
        <a:spcBef>
          <a:spcPct val="0"/>
        </a:spcBef>
        <a:spcAft>
          <a:spcPct val="0"/>
        </a:spcAft>
        <a:defRPr sz="4500" b="1">
          <a:solidFill>
            <a:srgbClr val="FFC800"/>
          </a:solidFill>
          <a:latin typeface="Corbel" pitchFamily="34" charset="0"/>
        </a:defRPr>
      </a:lvl7pPr>
      <a:lvl8pPr marL="1371600" algn="l" rtl="0" fontAlgn="base">
        <a:spcBef>
          <a:spcPct val="0"/>
        </a:spcBef>
        <a:spcAft>
          <a:spcPct val="0"/>
        </a:spcAft>
        <a:defRPr sz="4500" b="1">
          <a:solidFill>
            <a:srgbClr val="FFC800"/>
          </a:solidFill>
          <a:latin typeface="Corbel" pitchFamily="34" charset="0"/>
        </a:defRPr>
      </a:lvl8pPr>
      <a:lvl9pPr marL="1828800" algn="l" rtl="0" fontAlgn="base">
        <a:spcBef>
          <a:spcPct val="0"/>
        </a:spcBef>
        <a:spcAft>
          <a:spcPct val="0"/>
        </a:spcAft>
        <a:defRPr sz="4500" b="1">
          <a:solidFill>
            <a:srgbClr val="FFC800"/>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anose="05020102010507070707" pitchFamily="18" charset="2"/>
        <a:buChar char=""/>
        <a:defRPr sz="32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anose="05000000000000000000" pitchFamily="2" charset="2"/>
        <a:buChar char=""/>
        <a:defRPr sz="28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E66C7D"/>
        </a:buClr>
        <a:buFont typeface="Arial" panose="020B0604020202020204" pitchFamily="34"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6BB76D"/>
        </a:buClr>
        <a:buFont typeface="Arial" panose="020B0604020202020204" pitchFamily="34"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E88651"/>
        </a:buClr>
        <a:buFont typeface="Wingdings 3" panose="05040102010807070707"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1">
            <a:extLst>
              <a:ext uri="{FF2B5EF4-FFF2-40B4-BE49-F238E27FC236}">
                <a16:creationId xmlns="" xmlns:a16="http://schemas.microsoft.com/office/drawing/2014/main" id="{23A87864-9675-6C2C-64C9-037E19CF3227}"/>
              </a:ext>
            </a:extLst>
          </p:cNvPr>
          <p:cNvSpPr>
            <a:spLocks noGrp="1"/>
          </p:cNvSpPr>
          <p:nvPr>
            <p:ph type="title"/>
          </p:nvPr>
        </p:nvSpPr>
        <p:spPr>
          <a:xfrm>
            <a:off x="0" y="114302"/>
            <a:ext cx="8991600" cy="938297"/>
          </a:xfrm>
        </p:spPr>
        <p:txBody>
          <a:bodyPr>
            <a:noAutofit/>
          </a:bodyPr>
          <a:lstStyle/>
          <a:p>
            <a:pPr algn="ctr" eaLnBrk="1" fontAlgn="auto" hangingPunct="1">
              <a:spcAft>
                <a:spcPts val="0"/>
              </a:spcAft>
              <a:defRPr/>
            </a:pPr>
            <a:endParaRPr lang="en-US" sz="3800" dirty="0">
              <a:solidFill>
                <a:schemeClr val="accent1">
                  <a:satMod val="150000"/>
                </a:schemeClr>
              </a:solidFill>
            </a:endParaRPr>
          </a:p>
        </p:txBody>
      </p:sp>
      <p:sp>
        <p:nvSpPr>
          <p:cNvPr id="2" name="Footer Placeholder 1">
            <a:extLst>
              <a:ext uri="{FF2B5EF4-FFF2-40B4-BE49-F238E27FC236}">
                <a16:creationId xmlns="" xmlns:a16="http://schemas.microsoft.com/office/drawing/2014/main" id="{8FF9B3EF-D972-7AEC-EF07-5A16B2EDD39E}"/>
              </a:ext>
            </a:extLst>
          </p:cNvPr>
          <p:cNvSpPr>
            <a:spLocks noGrp="1"/>
          </p:cNvSpPr>
          <p:nvPr>
            <p:ph type="ftr" sz="quarter" idx="11"/>
          </p:nvPr>
        </p:nvSpPr>
        <p:spPr/>
        <p:txBody>
          <a:bodyPr/>
          <a:lstStyle/>
          <a:p>
            <a:pPr>
              <a:defRPr/>
            </a:pPr>
            <a:r>
              <a:rPr lang="en-US" dirty="0"/>
              <a:t>Zeroth Review</a:t>
            </a:r>
          </a:p>
        </p:txBody>
      </p:sp>
      <p:sp>
        <p:nvSpPr>
          <p:cNvPr id="9220" name="Slide Number Placeholder 6">
            <a:extLst>
              <a:ext uri="{FF2B5EF4-FFF2-40B4-BE49-F238E27FC236}">
                <a16:creationId xmlns="" xmlns:a16="http://schemas.microsoft.com/office/drawing/2014/main" id="{C1DE6BFE-D3CD-055C-A9A1-764FD966BCC9}"/>
              </a:ext>
            </a:extLst>
          </p:cNvPr>
          <p:cNvSpPr>
            <a:spLocks noGrp="1" noChangeArrowheads="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nSpc>
                <a:spcPct val="90000"/>
              </a:lnSpc>
            </a:pPr>
            <a:fld id="{6E5F55CC-60E7-46CB-A32A-A12578A17650}" type="slidenum">
              <a:rPr lang="en-US" altLang="en-US" sz="1100">
                <a:solidFill>
                  <a:srgbClr val="3F3F3F"/>
                </a:solidFill>
              </a:rPr>
              <a:pPr>
                <a:lnSpc>
                  <a:spcPct val="90000"/>
                </a:lnSpc>
              </a:pPr>
              <a:t>1</a:t>
            </a:fld>
            <a:endParaRPr lang="en-US" altLang="en-US" sz="1100">
              <a:solidFill>
                <a:srgbClr val="3F3F3F"/>
              </a:solidFill>
            </a:endParaRPr>
          </a:p>
        </p:txBody>
      </p:sp>
      <p:sp>
        <p:nvSpPr>
          <p:cNvPr id="9222" name="TextBox 5">
            <a:extLst>
              <a:ext uri="{FF2B5EF4-FFF2-40B4-BE49-F238E27FC236}">
                <a16:creationId xmlns="" xmlns:a16="http://schemas.microsoft.com/office/drawing/2014/main" id="{8DADA8E7-F2C3-F2D9-8238-9B1119BAFC7F}"/>
              </a:ext>
            </a:extLst>
          </p:cNvPr>
          <p:cNvSpPr txBox="1">
            <a:spLocks noChangeArrowheads="1"/>
          </p:cNvSpPr>
          <p:nvPr/>
        </p:nvSpPr>
        <p:spPr bwMode="auto">
          <a:xfrm>
            <a:off x="857225" y="2428874"/>
            <a:ext cx="8072494" cy="12003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sz="2400" b="1" dirty="0" smtClean="0"/>
              <a:t>EMOJI TEXT BASED CHATBOT  MUSIC RECOMMENDATION SYSTEM USING MACHINE LEARNING</a:t>
            </a:r>
            <a:endParaRPr lang="en-IN" altLang="en-US" sz="24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Abstract</a:t>
            </a:r>
            <a:endParaRPr lang="en-US" dirty="0"/>
          </a:p>
        </p:txBody>
      </p:sp>
      <p:sp>
        <p:nvSpPr>
          <p:cNvPr id="3" name="Content Placeholder 2"/>
          <p:cNvSpPr>
            <a:spLocks noGrp="1"/>
          </p:cNvSpPr>
          <p:nvPr>
            <p:ph sz="half" idx="1"/>
          </p:nvPr>
        </p:nvSpPr>
        <p:spPr>
          <a:xfrm>
            <a:off x="457200" y="1330452"/>
            <a:ext cx="8472518" cy="3467862"/>
          </a:xfrm>
        </p:spPr>
        <p:txBody>
          <a:bodyPr/>
          <a:lstStyle/>
          <a:p>
            <a:r>
              <a:rPr lang="en-US" sz="2000" dirty="0" smtClean="0"/>
              <a:t>- Music is an integral part of our lives. However, since the social media platforms like </a:t>
            </a:r>
            <a:r>
              <a:rPr lang="en-US" sz="2000" dirty="0" err="1" smtClean="0"/>
              <a:t>TikTok</a:t>
            </a:r>
            <a:r>
              <a:rPr lang="en-US" sz="2000" dirty="0" smtClean="0"/>
              <a:t> and </a:t>
            </a:r>
            <a:r>
              <a:rPr lang="en-US" sz="2000" dirty="0" err="1" smtClean="0"/>
              <a:t>Instagram</a:t>
            </a:r>
            <a:r>
              <a:rPr lang="en-US" sz="2000" dirty="0" smtClean="0"/>
              <a:t> have a huge influence on the music charts worldwide, users are exposed solely to mainstream music, therefore the recommendations on music streaming platforms are not very personalized. </a:t>
            </a:r>
          </a:p>
          <a:p>
            <a:endParaRPr lang="en-US" sz="2000" dirty="0" smtClean="0"/>
          </a:p>
          <a:p>
            <a:r>
              <a:rPr lang="en-US" sz="2000" dirty="0" smtClean="0"/>
              <a:t>An song and emotion-based recommendation system permits the users to listen to music based on their emotions. Existing systems use audio signals using the CNN approach and collaborative filtering to recommend songs based on the user's history. </a:t>
            </a:r>
            <a:endParaRPr lang="en-US" sz="2000"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58D6CD0F-0BF9-42B3-8DF9-903D5C15DE81}" type="slidenum">
              <a:rPr lang="en-US" altLang="en-US" smtClean="0"/>
              <a:pPr/>
              <a:t>2</a:t>
            </a:fld>
            <a:endParaRPr lang="en-US"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CONT..</a:t>
            </a:r>
            <a:endParaRPr lang="en-US" dirty="0"/>
          </a:p>
        </p:txBody>
      </p:sp>
      <p:sp>
        <p:nvSpPr>
          <p:cNvPr id="3" name="Content Placeholder 2"/>
          <p:cNvSpPr>
            <a:spLocks noGrp="1"/>
          </p:cNvSpPr>
          <p:nvPr>
            <p:ph sz="half" idx="1"/>
          </p:nvPr>
        </p:nvSpPr>
        <p:spPr>
          <a:xfrm>
            <a:off x="457200" y="1330452"/>
            <a:ext cx="8258204" cy="3467862"/>
          </a:xfrm>
        </p:spPr>
        <p:txBody>
          <a:bodyPr/>
          <a:lstStyle/>
          <a:p>
            <a:r>
              <a:rPr lang="en-US" sz="2000" dirty="0" smtClean="0"/>
              <a:t>The proposed research work develops a personalized system, where the user's current emotion is analyzed with the help of the </a:t>
            </a:r>
            <a:r>
              <a:rPr lang="en-US" sz="2000" dirty="0" err="1" smtClean="0"/>
              <a:t>chatbot</a:t>
            </a:r>
            <a:r>
              <a:rPr lang="en-US" sz="2000" dirty="0" smtClean="0"/>
              <a:t>. The </a:t>
            </a:r>
            <a:r>
              <a:rPr lang="en-US" sz="2000" dirty="0" err="1" smtClean="0"/>
              <a:t>chatbot</a:t>
            </a:r>
            <a:r>
              <a:rPr lang="en-US" sz="2000" dirty="0" smtClean="0"/>
              <a:t> identifies the user's sentiment by asking some general questions. </a:t>
            </a:r>
          </a:p>
          <a:p>
            <a:endParaRPr lang="en-US" sz="2000" dirty="0" smtClean="0"/>
          </a:p>
          <a:p>
            <a:r>
              <a:rPr lang="en-US" sz="2000" dirty="0" smtClean="0"/>
              <a:t>Based on the input provided by the user, current emotion or mood is analyzed by the </a:t>
            </a:r>
            <a:r>
              <a:rPr lang="en-US" sz="2000" dirty="0" err="1" smtClean="0"/>
              <a:t>chatbot</a:t>
            </a:r>
            <a:r>
              <a:rPr lang="en-US" sz="2000" dirty="0" smtClean="0"/>
              <a:t> and it will generate the playlist. The proposed recommendation system utilizes the APIs for the playlist generation and recommendation. </a:t>
            </a:r>
          </a:p>
          <a:p>
            <a:endParaRPr lang="en-US" sz="2000" dirty="0"/>
          </a:p>
        </p:txBody>
      </p:sp>
      <p:sp>
        <p:nvSpPr>
          <p:cNvPr id="5" name="Footer Placeholder 4"/>
          <p:cNvSpPr>
            <a:spLocks noGrp="1"/>
          </p:cNvSpPr>
          <p:nvPr>
            <p:ph type="ftr" sz="quarter" idx="11"/>
          </p:nvPr>
        </p:nvSpPr>
        <p:spPr/>
        <p:txBody>
          <a:bodyPr/>
          <a:lstStyle/>
          <a:p>
            <a:pPr>
              <a:defRPr/>
            </a:pPr>
            <a:r>
              <a:rPr lang="en-US" smtClean="0"/>
              <a:t>INTERVIEW FOR Ph.D. ADMISSION FOR JANUARY 2022 SESSION</a:t>
            </a:r>
            <a:endParaRPr lang="en-US" dirty="0"/>
          </a:p>
        </p:txBody>
      </p:sp>
      <p:sp>
        <p:nvSpPr>
          <p:cNvPr id="6" name="Slide Number Placeholder 5"/>
          <p:cNvSpPr>
            <a:spLocks noGrp="1"/>
          </p:cNvSpPr>
          <p:nvPr>
            <p:ph type="sldNum" sz="quarter" idx="12"/>
          </p:nvPr>
        </p:nvSpPr>
        <p:spPr/>
        <p:txBody>
          <a:bodyPr/>
          <a:lstStyle/>
          <a:p>
            <a:fld id="{58D6CD0F-0BF9-42B3-8DF9-903D5C15DE81}" type="slidenum">
              <a:rPr lang="en-US" altLang="en-US" smtClean="0"/>
              <a:pPr/>
              <a:t>3</a:t>
            </a:fld>
            <a:endParaRPr lang="en-US"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4A4BB90-F7F0-8E5B-EBED-17CCC48ECF27}"/>
              </a:ext>
            </a:extLst>
          </p:cNvPr>
          <p:cNvSpPr>
            <a:spLocks noGrp="1"/>
          </p:cNvSpPr>
          <p:nvPr>
            <p:ph type="title"/>
          </p:nvPr>
        </p:nvSpPr>
        <p:spPr/>
        <p:txBody>
          <a:bodyPr/>
          <a:lstStyle/>
          <a:p>
            <a:pPr>
              <a:defRPr/>
            </a:pPr>
            <a:r>
              <a:rPr lang="en-US" dirty="0"/>
              <a:t>Introduction</a:t>
            </a:r>
          </a:p>
        </p:txBody>
      </p:sp>
      <p:sp>
        <p:nvSpPr>
          <p:cNvPr id="10243" name="Content Placeholder 3">
            <a:extLst>
              <a:ext uri="{FF2B5EF4-FFF2-40B4-BE49-F238E27FC236}">
                <a16:creationId xmlns="" xmlns:a16="http://schemas.microsoft.com/office/drawing/2014/main" id="{0A9A1FEC-CD76-EBBE-A80A-355834ACFAA2}"/>
              </a:ext>
            </a:extLst>
          </p:cNvPr>
          <p:cNvSpPr>
            <a:spLocks noGrp="1"/>
          </p:cNvSpPr>
          <p:nvPr>
            <p:ph sz="half" idx="2"/>
          </p:nvPr>
        </p:nvSpPr>
        <p:spPr>
          <a:xfrm>
            <a:off x="152400" y="1352549"/>
            <a:ext cx="8915400" cy="3711575"/>
          </a:xfrm>
        </p:spPr>
        <p:txBody>
          <a:bodyPr/>
          <a:lstStyle/>
          <a:p>
            <a:r>
              <a:rPr lang="en-US" altLang="en-US" sz="2400" dirty="0"/>
              <a:t>Everyday, each and every person undergoes lot of troubles and the reliever of all the stress that are encountered is Music.</a:t>
            </a:r>
          </a:p>
          <a:p>
            <a:pPr marL="119062" indent="0">
              <a:buNone/>
            </a:pPr>
            <a:endParaRPr lang="en-US" altLang="en-US" sz="2400" dirty="0"/>
          </a:p>
          <a:p>
            <a:r>
              <a:rPr lang="en-US" altLang="en-US" sz="2400" dirty="0"/>
              <a:t>Recognizing the human emotions is considered to be a global consistency.</a:t>
            </a:r>
          </a:p>
          <a:p>
            <a:pPr marL="119062" indent="0">
              <a:buNone/>
            </a:pPr>
            <a:endParaRPr lang="en-US" altLang="en-US" sz="2400" dirty="0"/>
          </a:p>
          <a:p>
            <a:r>
              <a:rPr lang="en-US" altLang="en-US" sz="2400" dirty="0"/>
              <a:t>The proposed works develops the personalized system were the user’s current emotions are analyzed with the help of chatbot </a:t>
            </a:r>
            <a:r>
              <a:rPr lang="en-US" altLang="en-US" dirty="0"/>
              <a:t>.</a:t>
            </a:r>
          </a:p>
        </p:txBody>
      </p:sp>
      <p:sp>
        <p:nvSpPr>
          <p:cNvPr id="5" name="Footer Placeholder 4">
            <a:extLst>
              <a:ext uri="{FF2B5EF4-FFF2-40B4-BE49-F238E27FC236}">
                <a16:creationId xmlns="" xmlns:a16="http://schemas.microsoft.com/office/drawing/2014/main" id="{F9EF2AF2-F267-D89C-8B4D-D0FCAA4A72E4}"/>
              </a:ext>
            </a:extLst>
          </p:cNvPr>
          <p:cNvSpPr>
            <a:spLocks noGrp="1"/>
          </p:cNvSpPr>
          <p:nvPr>
            <p:ph type="ftr" sz="quarter" idx="11"/>
          </p:nvPr>
        </p:nvSpPr>
        <p:spPr/>
        <p:txBody>
          <a:bodyPr/>
          <a:lstStyle/>
          <a:p>
            <a:pPr>
              <a:defRPr/>
            </a:pPr>
            <a:r>
              <a:rPr lang="en-US" dirty="0"/>
              <a:t>Zeroth Review</a:t>
            </a:r>
          </a:p>
        </p:txBody>
      </p:sp>
      <p:sp>
        <p:nvSpPr>
          <p:cNvPr id="10245" name="Slide Number Placeholder 5">
            <a:extLst>
              <a:ext uri="{FF2B5EF4-FFF2-40B4-BE49-F238E27FC236}">
                <a16:creationId xmlns="" xmlns:a16="http://schemas.microsoft.com/office/drawing/2014/main" id="{7B6B6AE9-F3F7-6E1B-FC19-C37445B5F401}"/>
              </a:ext>
            </a:extLst>
          </p:cNvPr>
          <p:cNvSpPr>
            <a:spLocks noGrp="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82C83DC-C8F6-4CBC-8EA9-55B343F268FC}" type="slidenum">
              <a:rPr lang="en-US" altLang="en-US">
                <a:solidFill>
                  <a:srgbClr val="3F3F3F"/>
                </a:solidFill>
              </a:rPr>
              <a:pPr/>
              <a:t>4</a:t>
            </a:fld>
            <a:endParaRPr lang="en-US" altLang="en-US">
              <a:solidFill>
                <a:srgbClr val="3F3F3F"/>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 xmlns:a16="http://schemas.microsoft.com/office/drawing/2014/main" id="{5DFF4555-1D47-BC5E-B282-D1B00A74D6A9}"/>
              </a:ext>
            </a:extLst>
          </p:cNvPr>
          <p:cNvSpPr>
            <a:spLocks noGrp="1" noChangeArrowheads="1"/>
          </p:cNvSpPr>
          <p:nvPr>
            <p:ph type="title"/>
          </p:nvPr>
        </p:nvSpPr>
        <p:spPr/>
        <p:txBody>
          <a:bodyPr/>
          <a:lstStyle/>
          <a:p>
            <a:pPr>
              <a:defRPr/>
            </a:pPr>
            <a:r>
              <a:rPr lang="en-US" altLang="en-US" dirty="0">
                <a:solidFill>
                  <a:srgbClr val="FFC000"/>
                </a:solidFill>
              </a:rPr>
              <a:t>Objective</a:t>
            </a:r>
          </a:p>
        </p:txBody>
      </p:sp>
      <p:sp>
        <p:nvSpPr>
          <p:cNvPr id="11267" name="Rectangle 3">
            <a:extLst>
              <a:ext uri="{FF2B5EF4-FFF2-40B4-BE49-F238E27FC236}">
                <a16:creationId xmlns="" xmlns:a16="http://schemas.microsoft.com/office/drawing/2014/main" id="{4A942B92-6E27-E757-7696-B00B04CE6A83}"/>
              </a:ext>
            </a:extLst>
          </p:cNvPr>
          <p:cNvSpPr>
            <a:spLocks noGrp="1"/>
          </p:cNvSpPr>
          <p:nvPr>
            <p:ph idx="1"/>
          </p:nvPr>
        </p:nvSpPr>
        <p:spPr>
          <a:xfrm>
            <a:off x="152399" y="1276351"/>
            <a:ext cx="8785225" cy="3524250"/>
          </a:xfrm>
        </p:spPr>
        <p:txBody>
          <a:bodyPr/>
          <a:lstStyle/>
          <a:p>
            <a:r>
              <a:rPr lang="en-US" sz="2400" dirty="0"/>
              <a:t>To build machine learning models able to predict the user’s current mood and generate the playlist with help of chatbot.</a:t>
            </a:r>
          </a:p>
          <a:p>
            <a:r>
              <a:rPr lang="en-US" sz="2400" dirty="0"/>
              <a:t>To reliably determine the user’s mood based on their text tone of the conversation which the user is having with the chatbot.</a:t>
            </a:r>
          </a:p>
          <a:p>
            <a:r>
              <a:rPr lang="en-US" sz="2400" dirty="0"/>
              <a:t>To detect the exact mood and classify based on features to obtain outstanding music recommendation system.</a:t>
            </a:r>
          </a:p>
          <a:p>
            <a:r>
              <a:rPr lang="en-US" sz="2400" dirty="0"/>
              <a:t>To provide high accuracy and recommend songs using the Natural Language Processing(NLP)</a:t>
            </a:r>
          </a:p>
          <a:p>
            <a:endParaRPr lang="en-US" sz="2400" dirty="0"/>
          </a:p>
          <a:p>
            <a:pPr marL="119062" indent="0">
              <a:buNone/>
            </a:pPr>
            <a:r>
              <a:rPr lang="en-US" sz="2400" dirty="0"/>
              <a:t> </a:t>
            </a:r>
          </a:p>
          <a:p>
            <a:endParaRPr lang="en-US" sz="2400" dirty="0"/>
          </a:p>
          <a:p>
            <a:pPr marL="119062" indent="0">
              <a:buNone/>
            </a:pPr>
            <a:endParaRPr lang="en-US" sz="2400" dirty="0"/>
          </a:p>
          <a:p>
            <a:pPr>
              <a:spcBef>
                <a:spcPct val="30000"/>
              </a:spcBef>
              <a:spcAft>
                <a:spcPct val="30000"/>
              </a:spcAft>
            </a:pPr>
            <a:endParaRPr lang="en-US" altLang="en-US" sz="2400" dirty="0">
              <a:solidFill>
                <a:srgbClr val="0000FF"/>
              </a:solidFill>
            </a:endParaRPr>
          </a:p>
        </p:txBody>
      </p:sp>
      <p:sp>
        <p:nvSpPr>
          <p:cNvPr id="3" name="Footer Placeholder 2">
            <a:extLst>
              <a:ext uri="{FF2B5EF4-FFF2-40B4-BE49-F238E27FC236}">
                <a16:creationId xmlns="" xmlns:a16="http://schemas.microsoft.com/office/drawing/2014/main" id="{0C923FBA-68CB-6685-7E1A-3A02D7BEAAF9}"/>
              </a:ext>
            </a:extLst>
          </p:cNvPr>
          <p:cNvSpPr>
            <a:spLocks noGrp="1"/>
          </p:cNvSpPr>
          <p:nvPr>
            <p:ph type="ftr" sz="quarter" idx="11"/>
          </p:nvPr>
        </p:nvSpPr>
        <p:spPr/>
        <p:txBody>
          <a:bodyPr/>
          <a:lstStyle/>
          <a:p>
            <a:pPr>
              <a:defRPr/>
            </a:pPr>
            <a:r>
              <a:rPr lang="en-IN" dirty="0"/>
              <a:t>Zeroth Review</a:t>
            </a:r>
            <a:endParaRPr lang="en-US" dirty="0"/>
          </a:p>
        </p:txBody>
      </p:sp>
      <p:sp>
        <p:nvSpPr>
          <p:cNvPr id="11269" name="Slide Number Placeholder 3">
            <a:extLst>
              <a:ext uri="{FF2B5EF4-FFF2-40B4-BE49-F238E27FC236}">
                <a16:creationId xmlns="" xmlns:a16="http://schemas.microsoft.com/office/drawing/2014/main" id="{50356ACB-D212-0011-1D30-CCFAD8998F6C}"/>
              </a:ext>
            </a:extLst>
          </p:cNvPr>
          <p:cNvSpPr>
            <a:spLocks noGrp="1" noChangeArrowheads="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688F581-7BD6-4DEB-87F6-6DDAFA016C06}" type="slidenum">
              <a:rPr lang="en-US" altLang="en-US">
                <a:solidFill>
                  <a:srgbClr val="3F3F3F"/>
                </a:solidFill>
              </a:rPr>
              <a:pPr/>
              <a:t>5</a:t>
            </a:fld>
            <a:endParaRPr lang="en-US" altLang="en-US">
              <a:solidFill>
                <a:srgbClr val="3F3F3F"/>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 xmlns:a16="http://schemas.microsoft.com/office/drawing/2014/main" id="{DF47F5F0-FC87-C8E1-11B3-9BC888B2CD15}"/>
              </a:ext>
            </a:extLst>
          </p:cNvPr>
          <p:cNvSpPr>
            <a:spLocks noGrp="1" noChangeArrowheads="1"/>
          </p:cNvSpPr>
          <p:nvPr>
            <p:ph type="title"/>
          </p:nvPr>
        </p:nvSpPr>
        <p:spPr/>
        <p:txBody>
          <a:bodyPr/>
          <a:lstStyle/>
          <a:p>
            <a:pPr>
              <a:defRPr/>
            </a:pPr>
            <a:r>
              <a:rPr lang="en-US" altLang="en-US" dirty="0">
                <a:solidFill>
                  <a:srgbClr val="FFC000"/>
                </a:solidFill>
              </a:rPr>
              <a:t>Scope</a:t>
            </a:r>
          </a:p>
        </p:txBody>
      </p:sp>
      <p:sp>
        <p:nvSpPr>
          <p:cNvPr id="12291" name="Rectangle 3">
            <a:extLst>
              <a:ext uri="{FF2B5EF4-FFF2-40B4-BE49-F238E27FC236}">
                <a16:creationId xmlns="" xmlns:a16="http://schemas.microsoft.com/office/drawing/2014/main" id="{FFC367F1-9466-1C22-128D-6384798BC4AD}"/>
              </a:ext>
            </a:extLst>
          </p:cNvPr>
          <p:cNvSpPr>
            <a:spLocks noGrp="1"/>
          </p:cNvSpPr>
          <p:nvPr>
            <p:ph idx="1"/>
          </p:nvPr>
        </p:nvSpPr>
        <p:spPr>
          <a:xfrm>
            <a:off x="457200" y="1193778"/>
            <a:ext cx="8229600" cy="3468687"/>
          </a:xfrm>
        </p:spPr>
        <p:txBody>
          <a:bodyPr/>
          <a:lstStyle/>
          <a:p>
            <a:pPr>
              <a:spcBef>
                <a:spcPct val="30000"/>
              </a:spcBef>
              <a:spcAft>
                <a:spcPct val="30000"/>
              </a:spcAft>
            </a:pPr>
            <a:r>
              <a:rPr lang="en-US" sz="2000" i="0" dirty="0">
                <a:effectLst/>
              </a:rPr>
              <a:t>To enable users to ask advanced, open-ended questions and offer the most natural responses. </a:t>
            </a:r>
          </a:p>
          <a:p>
            <a:pPr>
              <a:spcBef>
                <a:spcPct val="30000"/>
              </a:spcBef>
              <a:spcAft>
                <a:spcPct val="30000"/>
              </a:spcAft>
            </a:pPr>
            <a:r>
              <a:rPr lang="en-US" sz="2000" dirty="0"/>
              <a:t>Detect the mood by using Emoji and text.</a:t>
            </a:r>
            <a:endParaRPr lang="en-US" sz="2000" i="0" dirty="0">
              <a:effectLst/>
            </a:endParaRPr>
          </a:p>
          <a:p>
            <a:pPr>
              <a:spcBef>
                <a:spcPct val="30000"/>
              </a:spcBef>
              <a:spcAft>
                <a:spcPct val="30000"/>
              </a:spcAft>
            </a:pPr>
            <a:r>
              <a:rPr lang="en-US" sz="2000" i="0" dirty="0">
                <a:effectLst/>
              </a:rPr>
              <a:t> </a:t>
            </a:r>
            <a:r>
              <a:rPr lang="en-US" sz="2000" dirty="0"/>
              <a:t>T</a:t>
            </a:r>
            <a:r>
              <a:rPr lang="en-US" sz="2000" i="0" dirty="0">
                <a:effectLst/>
              </a:rPr>
              <a:t>he music provider can predict and then offer the appropriate songs to their users based on the characteristics of the music that has been heard previously.</a:t>
            </a:r>
          </a:p>
          <a:p>
            <a:pPr>
              <a:spcBef>
                <a:spcPct val="30000"/>
              </a:spcBef>
              <a:spcAft>
                <a:spcPct val="30000"/>
              </a:spcAft>
            </a:pPr>
            <a:r>
              <a:rPr lang="en-US" sz="2000" b="0" i="0" dirty="0">
                <a:solidFill>
                  <a:srgbClr val="000000"/>
                </a:solidFill>
                <a:effectLst/>
              </a:rPr>
              <a:t>The future enhancements for the application could be automatic detection of the user’s mood which could be initiated when the user opens the application thereby eliminating the need for the My Mood button.</a:t>
            </a:r>
            <a:endParaRPr lang="en-US" sz="2000" i="0" dirty="0">
              <a:effectLst/>
            </a:endParaRPr>
          </a:p>
          <a:p>
            <a:pPr>
              <a:spcBef>
                <a:spcPct val="30000"/>
              </a:spcBef>
              <a:spcAft>
                <a:spcPct val="30000"/>
              </a:spcAft>
            </a:pPr>
            <a:endParaRPr lang="en-US" sz="1800" i="0" dirty="0">
              <a:effectLst/>
              <a:latin typeface="arial" panose="020B0604020202020204" pitchFamily="34" charset="0"/>
            </a:endParaRPr>
          </a:p>
          <a:p>
            <a:pPr>
              <a:spcBef>
                <a:spcPct val="30000"/>
              </a:spcBef>
              <a:spcAft>
                <a:spcPct val="30000"/>
              </a:spcAft>
            </a:pPr>
            <a:endParaRPr lang="en-US" altLang="en-US" sz="1800" dirty="0"/>
          </a:p>
        </p:txBody>
      </p:sp>
      <p:sp>
        <p:nvSpPr>
          <p:cNvPr id="3" name="Footer Placeholder 2">
            <a:extLst>
              <a:ext uri="{FF2B5EF4-FFF2-40B4-BE49-F238E27FC236}">
                <a16:creationId xmlns="" xmlns:a16="http://schemas.microsoft.com/office/drawing/2014/main" id="{BA65216D-39F4-8ADE-572D-72586ED5E325}"/>
              </a:ext>
            </a:extLst>
          </p:cNvPr>
          <p:cNvSpPr>
            <a:spLocks noGrp="1"/>
          </p:cNvSpPr>
          <p:nvPr>
            <p:ph type="ftr" sz="quarter" idx="11"/>
          </p:nvPr>
        </p:nvSpPr>
        <p:spPr/>
        <p:txBody>
          <a:bodyPr/>
          <a:lstStyle/>
          <a:p>
            <a:pPr>
              <a:defRPr/>
            </a:pPr>
            <a:r>
              <a:rPr lang="en-IN" dirty="0"/>
              <a:t>ZEROTH REVIEW</a:t>
            </a:r>
            <a:endParaRPr lang="en-US" dirty="0"/>
          </a:p>
        </p:txBody>
      </p:sp>
      <p:sp>
        <p:nvSpPr>
          <p:cNvPr id="12293" name="Slide Number Placeholder 3">
            <a:extLst>
              <a:ext uri="{FF2B5EF4-FFF2-40B4-BE49-F238E27FC236}">
                <a16:creationId xmlns="" xmlns:a16="http://schemas.microsoft.com/office/drawing/2014/main" id="{92D1DB30-E741-6050-5C5A-44E297E37E19}"/>
              </a:ext>
            </a:extLst>
          </p:cNvPr>
          <p:cNvSpPr>
            <a:spLocks noGrp="1" noChangeArrowheads="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6A83787-37B9-472A-A87D-5D7A969909D2}" type="slidenum">
              <a:rPr lang="en-US" altLang="en-US">
                <a:solidFill>
                  <a:srgbClr val="3F3F3F"/>
                </a:solidFill>
              </a:rPr>
              <a:pPr/>
              <a:t>6</a:t>
            </a:fld>
            <a:endParaRPr lang="en-US" altLang="en-US">
              <a:solidFill>
                <a:srgbClr val="3F3F3F"/>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 xmlns:a16="http://schemas.microsoft.com/office/drawing/2014/main" id="{4348F7E4-6D14-FEBC-465E-0039533E75E8}"/>
              </a:ext>
            </a:extLst>
          </p:cNvPr>
          <p:cNvSpPr>
            <a:spLocks noGrp="1" noChangeArrowheads="1"/>
          </p:cNvSpPr>
          <p:nvPr>
            <p:ph type="title"/>
          </p:nvPr>
        </p:nvSpPr>
        <p:spPr/>
        <p:txBody>
          <a:bodyPr/>
          <a:lstStyle/>
          <a:p>
            <a:pPr>
              <a:defRPr/>
            </a:pPr>
            <a:r>
              <a:rPr lang="en-US" altLang="en-US" dirty="0">
                <a:solidFill>
                  <a:srgbClr val="FFC000"/>
                </a:solidFill>
              </a:rPr>
              <a:t>Literature Review</a:t>
            </a:r>
          </a:p>
        </p:txBody>
      </p:sp>
      <p:sp>
        <p:nvSpPr>
          <p:cNvPr id="13315" name="Rectangle 3">
            <a:extLst>
              <a:ext uri="{FF2B5EF4-FFF2-40B4-BE49-F238E27FC236}">
                <a16:creationId xmlns="" xmlns:a16="http://schemas.microsoft.com/office/drawing/2014/main" id="{06E7DB61-B3CB-00C7-D880-64EDD21FA1DF}"/>
              </a:ext>
            </a:extLst>
          </p:cNvPr>
          <p:cNvSpPr>
            <a:spLocks noGrp="1"/>
          </p:cNvSpPr>
          <p:nvPr>
            <p:ph idx="1"/>
          </p:nvPr>
        </p:nvSpPr>
        <p:spPr/>
        <p:txBody>
          <a:bodyPr/>
          <a:lstStyle/>
          <a:p>
            <a:pPr>
              <a:spcBef>
                <a:spcPct val="30000"/>
              </a:spcBef>
              <a:spcAft>
                <a:spcPct val="30000"/>
              </a:spcAft>
            </a:pPr>
            <a:r>
              <a:rPr lang="en-US" altLang="en-US" sz="2400" dirty="0">
                <a:solidFill>
                  <a:srgbClr val="0000FF"/>
                </a:solidFill>
              </a:rPr>
              <a:t>  </a:t>
            </a:r>
          </a:p>
        </p:txBody>
      </p:sp>
      <p:sp>
        <p:nvSpPr>
          <p:cNvPr id="3" name="Footer Placeholder 2">
            <a:extLst>
              <a:ext uri="{FF2B5EF4-FFF2-40B4-BE49-F238E27FC236}">
                <a16:creationId xmlns="" xmlns:a16="http://schemas.microsoft.com/office/drawing/2014/main" id="{2F714898-780A-B230-7707-2C08E124847D}"/>
              </a:ext>
            </a:extLst>
          </p:cNvPr>
          <p:cNvSpPr>
            <a:spLocks noGrp="1"/>
          </p:cNvSpPr>
          <p:nvPr>
            <p:ph type="ftr" sz="quarter" idx="11"/>
          </p:nvPr>
        </p:nvSpPr>
        <p:spPr/>
        <p:txBody>
          <a:bodyPr/>
          <a:lstStyle/>
          <a:p>
            <a:pPr>
              <a:defRPr/>
            </a:pPr>
            <a:r>
              <a:rPr lang="en-IN" dirty="0"/>
              <a:t>ZEROTH REVIEW</a:t>
            </a:r>
            <a:endParaRPr lang="en-US" dirty="0"/>
          </a:p>
        </p:txBody>
      </p:sp>
      <p:sp>
        <p:nvSpPr>
          <p:cNvPr id="13317" name="Slide Number Placeholder 3">
            <a:extLst>
              <a:ext uri="{FF2B5EF4-FFF2-40B4-BE49-F238E27FC236}">
                <a16:creationId xmlns="" xmlns:a16="http://schemas.microsoft.com/office/drawing/2014/main" id="{6D72F1B8-20C4-4C93-E6B7-8B4DA87DAE8C}"/>
              </a:ext>
            </a:extLst>
          </p:cNvPr>
          <p:cNvSpPr>
            <a:spLocks noGrp="1" noChangeArrowheads="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924645D-28A8-4C4B-8DF0-BF593FB5E698}" type="slidenum">
              <a:rPr lang="en-US" altLang="en-US">
                <a:solidFill>
                  <a:srgbClr val="3F3F3F"/>
                </a:solidFill>
              </a:rPr>
              <a:pPr/>
              <a:t>7</a:t>
            </a:fld>
            <a:endParaRPr lang="en-US" altLang="en-US">
              <a:solidFill>
                <a:srgbClr val="3F3F3F"/>
              </a:solidFill>
            </a:endParaRPr>
          </a:p>
        </p:txBody>
      </p:sp>
      <p:graphicFrame>
        <p:nvGraphicFramePr>
          <p:cNvPr id="2" name="Table 1">
            <a:extLst>
              <a:ext uri="{FF2B5EF4-FFF2-40B4-BE49-F238E27FC236}">
                <a16:creationId xmlns="" xmlns:a16="http://schemas.microsoft.com/office/drawing/2014/main" id="{32898667-A61F-BD87-8545-452F2FA3BCBC}"/>
              </a:ext>
            </a:extLst>
          </p:cNvPr>
          <p:cNvGraphicFramePr>
            <a:graphicFrameLocks noGrp="1"/>
          </p:cNvGraphicFramePr>
          <p:nvPr>
            <p:extLst>
              <p:ext uri="{D42A27DB-BD31-4B8C-83A1-F6EECF244321}">
                <p14:modId xmlns="" xmlns:p14="http://schemas.microsoft.com/office/powerpoint/2010/main" val="2674045728"/>
              </p:ext>
            </p:extLst>
          </p:nvPr>
        </p:nvGraphicFramePr>
        <p:xfrm>
          <a:off x="381000" y="1274763"/>
          <a:ext cx="8305798" cy="3592890"/>
        </p:xfrm>
        <a:graphic>
          <a:graphicData uri="http://schemas.openxmlformats.org/drawingml/2006/table">
            <a:tbl>
              <a:tblPr firstRow="1" bandRow="1">
                <a:tableStyleId>{7DF18680-E054-41AD-8BC1-D1AEF772440D}</a:tableStyleId>
              </a:tblPr>
              <a:tblGrid>
                <a:gridCol w="610777">
                  <a:extLst>
                    <a:ext uri="{9D8B030D-6E8A-4147-A177-3AD203B41FA5}">
                      <a16:colId xmlns="" xmlns:a16="http://schemas.microsoft.com/office/drawing/2014/main" val="20000"/>
                    </a:ext>
                  </a:extLst>
                </a:gridCol>
                <a:gridCol w="2818626">
                  <a:extLst>
                    <a:ext uri="{9D8B030D-6E8A-4147-A177-3AD203B41FA5}">
                      <a16:colId xmlns="" xmlns:a16="http://schemas.microsoft.com/office/drawing/2014/main" val="20001"/>
                    </a:ext>
                  </a:extLst>
                </a:gridCol>
                <a:gridCol w="1625465">
                  <a:extLst>
                    <a:ext uri="{9D8B030D-6E8A-4147-A177-3AD203B41FA5}">
                      <a16:colId xmlns="" xmlns:a16="http://schemas.microsoft.com/office/drawing/2014/main" val="20002"/>
                    </a:ext>
                  </a:extLst>
                </a:gridCol>
                <a:gridCol w="1625465">
                  <a:extLst>
                    <a:ext uri="{9D8B030D-6E8A-4147-A177-3AD203B41FA5}">
                      <a16:colId xmlns="" xmlns:a16="http://schemas.microsoft.com/office/drawing/2014/main" val="20003"/>
                    </a:ext>
                  </a:extLst>
                </a:gridCol>
                <a:gridCol w="1625465">
                  <a:extLst>
                    <a:ext uri="{9D8B030D-6E8A-4147-A177-3AD203B41FA5}">
                      <a16:colId xmlns="" xmlns:a16="http://schemas.microsoft.com/office/drawing/2014/main" val="20004"/>
                    </a:ext>
                  </a:extLst>
                </a:gridCol>
              </a:tblGrid>
              <a:tr h="664542">
                <a:tc>
                  <a:txBody>
                    <a:bodyPr/>
                    <a:lstStyle/>
                    <a:p>
                      <a:pPr marL="0" marR="0">
                        <a:lnSpc>
                          <a:spcPct val="115000"/>
                        </a:lnSpc>
                        <a:spcBef>
                          <a:spcPts val="0"/>
                        </a:spcBef>
                        <a:spcAft>
                          <a:spcPts val="0"/>
                        </a:spcAft>
                      </a:pPr>
                      <a:endParaRPr lang="en-US" sz="1000" dirty="0">
                        <a:solidFill>
                          <a:schemeClr val="tx1"/>
                        </a:solidFill>
                        <a:effectLst/>
                        <a:latin typeface="+mj-lt"/>
                        <a:ea typeface="Times New Roman"/>
                        <a:cs typeface="Arial" pitchFamily="34" charset="0"/>
                      </a:endParaRPr>
                    </a:p>
                  </a:txBody>
                  <a:tcPr marL="68580" marR="68580" marT="0" marB="0"/>
                </a:tc>
                <a:tc>
                  <a:txBody>
                    <a:bodyPr/>
                    <a:lstStyle/>
                    <a:p>
                      <a:pPr marL="0" marR="0">
                        <a:lnSpc>
                          <a:spcPct val="115000"/>
                        </a:lnSpc>
                        <a:spcBef>
                          <a:spcPts val="0"/>
                        </a:spcBef>
                        <a:spcAft>
                          <a:spcPts val="0"/>
                        </a:spcAft>
                      </a:pPr>
                      <a:r>
                        <a:rPr lang="en-US" sz="1200" dirty="0">
                          <a:effectLst/>
                        </a:rPr>
                        <a:t>Author, Paper Title &amp; Journal Name,</a:t>
                      </a:r>
                    </a:p>
                    <a:p>
                      <a:pPr marL="0" marR="0">
                        <a:lnSpc>
                          <a:spcPct val="115000"/>
                        </a:lnSpc>
                        <a:spcBef>
                          <a:spcPts val="0"/>
                        </a:spcBef>
                        <a:spcAft>
                          <a:spcPts val="0"/>
                        </a:spcAft>
                      </a:pPr>
                      <a:r>
                        <a:rPr lang="en-US" sz="1200" dirty="0">
                          <a:effectLst/>
                        </a:rPr>
                        <a:t>Year</a:t>
                      </a:r>
                      <a:endParaRPr lang="en-US" sz="1200" dirty="0">
                        <a:solidFill>
                          <a:schemeClr val="tx1"/>
                        </a:solidFill>
                        <a:effectLst/>
                        <a:latin typeface="+mj-lt"/>
                        <a:ea typeface="Times New Roman"/>
                        <a:cs typeface="Arial" pitchFamily="34" charset="0"/>
                      </a:endParaRPr>
                    </a:p>
                  </a:txBody>
                  <a:tcPr marL="68580" marR="68580" marT="0" marB="0"/>
                </a:tc>
                <a:tc>
                  <a:txBody>
                    <a:bodyPr/>
                    <a:lstStyle/>
                    <a:p>
                      <a:pPr marL="0" marR="0">
                        <a:lnSpc>
                          <a:spcPct val="115000"/>
                        </a:lnSpc>
                        <a:spcBef>
                          <a:spcPts val="0"/>
                        </a:spcBef>
                        <a:spcAft>
                          <a:spcPts val="0"/>
                        </a:spcAft>
                      </a:pPr>
                      <a:r>
                        <a:rPr lang="en-US" sz="1200" dirty="0">
                          <a:effectLst/>
                        </a:rPr>
                        <a:t>Methods/Technique/Algorithm</a:t>
                      </a:r>
                      <a:endParaRPr lang="en-US" sz="1200" dirty="0">
                        <a:solidFill>
                          <a:schemeClr val="tx1"/>
                        </a:solidFill>
                        <a:effectLst/>
                        <a:latin typeface="+mj-lt"/>
                        <a:ea typeface="Times New Roman"/>
                        <a:cs typeface="Arial" pitchFamily="34" charset="0"/>
                      </a:endParaRPr>
                    </a:p>
                  </a:txBody>
                  <a:tcPr marL="68580" marR="68580" marT="0" marB="0"/>
                </a:tc>
                <a:tc>
                  <a:txBody>
                    <a:bodyPr/>
                    <a:lstStyle/>
                    <a:p>
                      <a:pPr marL="0" marR="0">
                        <a:lnSpc>
                          <a:spcPct val="115000"/>
                        </a:lnSpc>
                        <a:spcBef>
                          <a:spcPts val="0"/>
                        </a:spcBef>
                        <a:spcAft>
                          <a:spcPts val="0"/>
                        </a:spcAft>
                      </a:pPr>
                      <a:r>
                        <a:rPr lang="en-US" sz="1200" dirty="0">
                          <a:effectLst/>
                        </a:rPr>
                        <a:t>Dataset, Advantages/</a:t>
                      </a:r>
                      <a:r>
                        <a:rPr lang="en-US" sz="1200" dirty="0" err="1">
                          <a:effectLst/>
                        </a:rPr>
                        <a:t>ApplicationsS.No</a:t>
                      </a:r>
                      <a:endParaRPr lang="en-US" sz="1200" dirty="0">
                        <a:solidFill>
                          <a:schemeClr val="tx1"/>
                        </a:solidFill>
                        <a:effectLst/>
                        <a:latin typeface="+mj-lt"/>
                        <a:ea typeface="Times New Roman"/>
                        <a:cs typeface="Arial" pitchFamily="34" charset="0"/>
                      </a:endParaRPr>
                    </a:p>
                  </a:txBody>
                  <a:tcPr marL="68580" marR="68580" marT="0" marB="0"/>
                </a:tc>
                <a:tc>
                  <a:txBody>
                    <a:bodyPr/>
                    <a:lstStyle/>
                    <a:p>
                      <a:pPr marL="0" marR="0">
                        <a:lnSpc>
                          <a:spcPct val="115000"/>
                        </a:lnSpc>
                        <a:spcBef>
                          <a:spcPts val="0"/>
                        </a:spcBef>
                        <a:spcAft>
                          <a:spcPts val="0"/>
                        </a:spcAft>
                      </a:pPr>
                      <a:r>
                        <a:rPr lang="en-US" sz="1200" dirty="0">
                          <a:effectLst/>
                        </a:rPr>
                        <a:t>Limitations</a:t>
                      </a:r>
                      <a:endParaRPr lang="en-US" sz="1200" dirty="0">
                        <a:solidFill>
                          <a:schemeClr val="tx1"/>
                        </a:solidFill>
                        <a:effectLst/>
                        <a:latin typeface="+mj-lt"/>
                        <a:ea typeface="Times New Roman"/>
                        <a:cs typeface="Arial" pitchFamily="34" charset="0"/>
                      </a:endParaRPr>
                    </a:p>
                  </a:txBody>
                  <a:tcPr marL="68580" marR="68580" marT="0" marB="0"/>
                </a:tc>
                <a:extLst>
                  <a:ext uri="{0D108BD9-81ED-4DB2-BD59-A6C34878D82A}">
                    <a16:rowId xmlns="" xmlns:a16="http://schemas.microsoft.com/office/drawing/2014/main" val="10000"/>
                  </a:ext>
                </a:extLst>
              </a:tr>
              <a:tr h="1278186">
                <a:tc>
                  <a:txBody>
                    <a:bodyPr/>
                    <a:lstStyle/>
                    <a:p>
                      <a:r>
                        <a:rPr lang="en-US" sz="1800" dirty="0"/>
                        <a:t>1</a:t>
                      </a:r>
                    </a:p>
                  </a:txBody>
                  <a:tcPr marT="46287" marB="46287"/>
                </a:tc>
                <a:tc>
                  <a:txBody>
                    <a:bodyPr/>
                    <a:lstStyle/>
                    <a:p>
                      <a:r>
                        <a:rPr lang="en-US" sz="2000" dirty="0"/>
                        <a:t>Amaan Shaikh, Machine Learning </a:t>
                      </a:r>
                      <a:r>
                        <a:rPr lang="en-US" sz="2000" dirty="0" err="1"/>
                        <a:t>BasedChatbot</a:t>
                      </a:r>
                      <a:r>
                        <a:rPr lang="en-US" sz="2000" dirty="0"/>
                        <a:t> Song Recommender System, JETIR, 2021</a:t>
                      </a:r>
                    </a:p>
                  </a:txBody>
                  <a:tcPr marT="46287" marB="46287"/>
                </a:tc>
                <a:tc>
                  <a:txBody>
                    <a:bodyPr/>
                    <a:lstStyle/>
                    <a:p>
                      <a:r>
                        <a:rPr lang="en-US" sz="2000" dirty="0"/>
                        <a:t>IBM API, Fm API, ML, SVM</a:t>
                      </a:r>
                      <a:r>
                        <a:rPr lang="en-US" sz="2000"/>
                        <a:t>, NLP,CNN</a:t>
                      </a:r>
                      <a:endParaRPr lang="en-US" sz="2000" dirty="0"/>
                    </a:p>
                  </a:txBody>
                  <a:tcPr marT="46287" marB="46287"/>
                </a:tc>
                <a:tc>
                  <a:txBody>
                    <a:bodyPr/>
                    <a:lstStyle/>
                    <a:p>
                      <a:r>
                        <a:rPr lang="en-US" sz="2000" dirty="0"/>
                        <a:t>Kaggle, Playing Music</a:t>
                      </a:r>
                    </a:p>
                  </a:txBody>
                  <a:tcPr marT="46287" marB="46287"/>
                </a:tc>
                <a:tc>
                  <a:txBody>
                    <a:bodyPr/>
                    <a:lstStyle/>
                    <a:p>
                      <a:r>
                        <a:rPr lang="en-US" sz="2000" dirty="0"/>
                        <a:t>Limited Accuracy</a:t>
                      </a:r>
                    </a:p>
                  </a:txBody>
                  <a:tcPr marT="46287" marB="46287"/>
                </a:tc>
                <a:extLst>
                  <a:ext uri="{0D108BD9-81ED-4DB2-BD59-A6C34878D82A}">
                    <a16:rowId xmlns="" xmlns:a16="http://schemas.microsoft.com/office/drawing/2014/main" val="10001"/>
                  </a:ext>
                </a:extLst>
              </a:tr>
              <a:tr h="1544912">
                <a:tc>
                  <a:txBody>
                    <a:bodyPr/>
                    <a:lstStyle/>
                    <a:p>
                      <a:r>
                        <a:rPr lang="en-US" sz="1800" dirty="0"/>
                        <a:t>2</a:t>
                      </a:r>
                    </a:p>
                  </a:txBody>
                  <a:tcPr marT="46287" marB="46287"/>
                </a:tc>
                <a:tc>
                  <a:txBody>
                    <a:bodyPr/>
                    <a:lstStyle/>
                    <a:p>
                      <a:r>
                        <a:rPr lang="en-US" sz="2000" dirty="0"/>
                        <a:t>Shivani </a:t>
                      </a:r>
                      <a:r>
                        <a:rPr lang="en-US" sz="2000" dirty="0" err="1"/>
                        <a:t>Shivanand</a:t>
                      </a:r>
                      <a:r>
                        <a:rPr lang="en-US" sz="2000" dirty="0"/>
                        <a:t>, Chatbot With Music and Movie Recommendation Based On Mood, IJERT, 2020</a:t>
                      </a:r>
                    </a:p>
                  </a:txBody>
                  <a:tcPr marT="46287" marB="46287"/>
                </a:tc>
                <a:tc>
                  <a:txBody>
                    <a:bodyPr/>
                    <a:lstStyle/>
                    <a:p>
                      <a:r>
                        <a:rPr lang="en-US" sz="2000" dirty="0"/>
                        <a:t>CNN, ML, LBP</a:t>
                      </a:r>
                    </a:p>
                  </a:txBody>
                  <a:tcPr marT="46287" marB="46287"/>
                </a:tc>
                <a:tc>
                  <a:txBody>
                    <a:bodyPr/>
                    <a:lstStyle/>
                    <a:p>
                      <a:r>
                        <a:rPr lang="en-US" sz="2000" dirty="0"/>
                        <a:t>Kaggle, Personalized Radio Experience</a:t>
                      </a:r>
                    </a:p>
                  </a:txBody>
                  <a:tcPr marT="46287" marB="46287"/>
                </a:tc>
                <a:tc>
                  <a:txBody>
                    <a:bodyPr/>
                    <a:lstStyle/>
                    <a:p>
                      <a:r>
                        <a:rPr lang="en-US" sz="2000" dirty="0"/>
                        <a:t>Limited Dataset</a:t>
                      </a:r>
                    </a:p>
                  </a:txBody>
                  <a:tcPr marT="46287" marB="46287"/>
                </a:tc>
                <a:extLst>
                  <a:ext uri="{0D108BD9-81ED-4DB2-BD59-A6C34878D82A}">
                    <a16:rowId xmlns="" xmlns:a16="http://schemas.microsoft.com/office/drawing/2014/main" val="3345860810"/>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 xmlns:a16="http://schemas.microsoft.com/office/drawing/2014/main" id="{E448176F-4A79-26D9-F701-7961BDE4DFF8}"/>
              </a:ext>
            </a:extLst>
          </p:cNvPr>
          <p:cNvSpPr>
            <a:spLocks noGrp="1" noChangeArrowheads="1"/>
          </p:cNvSpPr>
          <p:nvPr>
            <p:ph type="title"/>
          </p:nvPr>
        </p:nvSpPr>
        <p:spPr/>
        <p:txBody>
          <a:bodyPr/>
          <a:lstStyle/>
          <a:p>
            <a:pPr>
              <a:defRPr/>
            </a:pPr>
            <a:r>
              <a:rPr lang="en-US" altLang="en-US" dirty="0">
                <a:solidFill>
                  <a:srgbClr val="FFC000"/>
                </a:solidFill>
              </a:rPr>
              <a:t>Literature Review </a:t>
            </a:r>
            <a:r>
              <a:rPr lang="en-US" altLang="en-US" sz="3000" dirty="0">
                <a:solidFill>
                  <a:srgbClr val="FFC000"/>
                </a:solidFill>
              </a:rPr>
              <a:t>(Cont..)</a:t>
            </a:r>
          </a:p>
        </p:txBody>
      </p:sp>
      <p:sp>
        <p:nvSpPr>
          <p:cNvPr id="14339" name="Rectangle 3">
            <a:extLst>
              <a:ext uri="{FF2B5EF4-FFF2-40B4-BE49-F238E27FC236}">
                <a16:creationId xmlns="" xmlns:a16="http://schemas.microsoft.com/office/drawing/2014/main" id="{6CC736C7-BB2F-D560-5E96-9CE6EFA2C1B9}"/>
              </a:ext>
            </a:extLst>
          </p:cNvPr>
          <p:cNvSpPr>
            <a:spLocks noGrp="1"/>
          </p:cNvSpPr>
          <p:nvPr>
            <p:ph idx="1"/>
          </p:nvPr>
        </p:nvSpPr>
        <p:spPr/>
        <p:txBody>
          <a:bodyPr/>
          <a:lstStyle/>
          <a:p>
            <a:pPr marL="119062" indent="0">
              <a:spcBef>
                <a:spcPct val="30000"/>
              </a:spcBef>
              <a:spcAft>
                <a:spcPct val="30000"/>
              </a:spcAft>
              <a:buNone/>
            </a:pPr>
            <a:endParaRPr lang="en-US" altLang="en-US" sz="2400" dirty="0">
              <a:solidFill>
                <a:srgbClr val="0000FF"/>
              </a:solidFill>
            </a:endParaRPr>
          </a:p>
        </p:txBody>
      </p:sp>
      <p:sp>
        <p:nvSpPr>
          <p:cNvPr id="3" name="Footer Placeholder 2">
            <a:extLst>
              <a:ext uri="{FF2B5EF4-FFF2-40B4-BE49-F238E27FC236}">
                <a16:creationId xmlns="" xmlns:a16="http://schemas.microsoft.com/office/drawing/2014/main" id="{F7FE4038-18A5-D4FE-66A8-9B8F086B69E4}"/>
              </a:ext>
            </a:extLst>
          </p:cNvPr>
          <p:cNvSpPr>
            <a:spLocks noGrp="1"/>
          </p:cNvSpPr>
          <p:nvPr>
            <p:ph type="ftr" sz="quarter" idx="11"/>
          </p:nvPr>
        </p:nvSpPr>
        <p:spPr/>
        <p:txBody>
          <a:bodyPr/>
          <a:lstStyle/>
          <a:p>
            <a:pPr>
              <a:defRPr/>
            </a:pPr>
            <a:r>
              <a:rPr lang="en-IN" dirty="0"/>
              <a:t>ZEROTH REVIEW</a:t>
            </a:r>
            <a:endParaRPr lang="en-US" dirty="0"/>
          </a:p>
        </p:txBody>
      </p:sp>
      <p:sp>
        <p:nvSpPr>
          <p:cNvPr id="14341" name="Slide Number Placeholder 3">
            <a:extLst>
              <a:ext uri="{FF2B5EF4-FFF2-40B4-BE49-F238E27FC236}">
                <a16:creationId xmlns="" xmlns:a16="http://schemas.microsoft.com/office/drawing/2014/main" id="{F463730C-B7F3-9821-1BD2-6595CCBAD669}"/>
              </a:ext>
            </a:extLst>
          </p:cNvPr>
          <p:cNvSpPr>
            <a:spLocks noGrp="1" noChangeArrowheads="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DE71438-2214-4BEC-9015-433539C1BEEA}" type="slidenum">
              <a:rPr lang="en-US" altLang="en-US">
                <a:solidFill>
                  <a:srgbClr val="3F3F3F"/>
                </a:solidFill>
              </a:rPr>
              <a:pPr/>
              <a:t>8</a:t>
            </a:fld>
            <a:endParaRPr lang="en-US" altLang="en-US">
              <a:solidFill>
                <a:srgbClr val="3F3F3F"/>
              </a:solidFill>
            </a:endParaRPr>
          </a:p>
        </p:txBody>
      </p:sp>
      <p:sp>
        <p:nvSpPr>
          <p:cNvPr id="4" name="TextBox 3">
            <a:extLst>
              <a:ext uri="{FF2B5EF4-FFF2-40B4-BE49-F238E27FC236}">
                <a16:creationId xmlns="" xmlns:a16="http://schemas.microsoft.com/office/drawing/2014/main" id="{6F9CB9B7-475A-E904-4CC3-071305C232E7}"/>
              </a:ext>
            </a:extLst>
          </p:cNvPr>
          <p:cNvSpPr txBox="1"/>
          <p:nvPr/>
        </p:nvSpPr>
        <p:spPr>
          <a:xfrm>
            <a:off x="2269958" y="2394102"/>
            <a:ext cx="4604084" cy="369332"/>
          </a:xfrm>
          <a:prstGeom prst="rect">
            <a:avLst/>
          </a:prstGeom>
          <a:noFill/>
        </p:spPr>
        <p:txBody>
          <a:bodyPr wrap="square">
            <a:spAutoFit/>
          </a:bodyPr>
          <a:lstStyle/>
          <a:p>
            <a:r>
              <a:rPr lang="en-US" altLang="en-US" sz="1800" dirty="0">
                <a:solidFill>
                  <a:srgbClr val="0000FF"/>
                </a:solidFill>
              </a:rPr>
              <a:t> </a:t>
            </a:r>
            <a:endParaRPr lang="en-IN" dirty="0"/>
          </a:p>
        </p:txBody>
      </p:sp>
      <p:graphicFrame>
        <p:nvGraphicFramePr>
          <p:cNvPr id="5" name="Table 4">
            <a:extLst>
              <a:ext uri="{FF2B5EF4-FFF2-40B4-BE49-F238E27FC236}">
                <a16:creationId xmlns="" xmlns:a16="http://schemas.microsoft.com/office/drawing/2014/main" id="{FB49741E-62A2-1242-2DF3-3E0338ACC295}"/>
              </a:ext>
            </a:extLst>
          </p:cNvPr>
          <p:cNvGraphicFramePr>
            <a:graphicFrameLocks noGrp="1"/>
          </p:cNvGraphicFramePr>
          <p:nvPr>
            <p:extLst>
              <p:ext uri="{D42A27DB-BD31-4B8C-83A1-F6EECF244321}">
                <p14:modId xmlns="" xmlns:p14="http://schemas.microsoft.com/office/powerpoint/2010/main" val="2557313968"/>
              </p:ext>
            </p:extLst>
          </p:nvPr>
        </p:nvGraphicFramePr>
        <p:xfrm>
          <a:off x="457200" y="1331914"/>
          <a:ext cx="8229600" cy="3297236"/>
        </p:xfrm>
        <a:graphic>
          <a:graphicData uri="http://schemas.openxmlformats.org/drawingml/2006/table">
            <a:tbl>
              <a:tblPr firstRow="1" bandRow="1">
                <a:tableStyleId>{7DF18680-E054-41AD-8BC1-D1AEF772440D}</a:tableStyleId>
              </a:tblPr>
              <a:tblGrid>
                <a:gridCol w="382675">
                  <a:extLst>
                    <a:ext uri="{9D8B030D-6E8A-4147-A177-3AD203B41FA5}">
                      <a16:colId xmlns="" xmlns:a16="http://schemas.microsoft.com/office/drawing/2014/main" val="20000"/>
                    </a:ext>
                  </a:extLst>
                </a:gridCol>
                <a:gridCol w="2429822">
                  <a:extLst>
                    <a:ext uri="{9D8B030D-6E8A-4147-A177-3AD203B41FA5}">
                      <a16:colId xmlns="" xmlns:a16="http://schemas.microsoft.com/office/drawing/2014/main" val="20001"/>
                    </a:ext>
                  </a:extLst>
                </a:gridCol>
                <a:gridCol w="2057990">
                  <a:extLst>
                    <a:ext uri="{9D8B030D-6E8A-4147-A177-3AD203B41FA5}">
                      <a16:colId xmlns="" xmlns:a16="http://schemas.microsoft.com/office/drawing/2014/main" val="20002"/>
                    </a:ext>
                  </a:extLst>
                </a:gridCol>
                <a:gridCol w="2032914">
                  <a:extLst>
                    <a:ext uri="{9D8B030D-6E8A-4147-A177-3AD203B41FA5}">
                      <a16:colId xmlns="" xmlns:a16="http://schemas.microsoft.com/office/drawing/2014/main" val="20003"/>
                    </a:ext>
                  </a:extLst>
                </a:gridCol>
                <a:gridCol w="1326199">
                  <a:extLst>
                    <a:ext uri="{9D8B030D-6E8A-4147-A177-3AD203B41FA5}">
                      <a16:colId xmlns="" xmlns:a16="http://schemas.microsoft.com/office/drawing/2014/main" val="20004"/>
                    </a:ext>
                  </a:extLst>
                </a:gridCol>
              </a:tblGrid>
              <a:tr h="865350">
                <a:tc>
                  <a:txBody>
                    <a:bodyPr/>
                    <a:lstStyle/>
                    <a:p>
                      <a:pPr marL="0" marR="0">
                        <a:lnSpc>
                          <a:spcPct val="115000"/>
                        </a:lnSpc>
                        <a:spcBef>
                          <a:spcPts val="0"/>
                        </a:spcBef>
                        <a:spcAft>
                          <a:spcPts val="0"/>
                        </a:spcAft>
                      </a:pPr>
                      <a:endParaRPr lang="en-US" sz="1000" dirty="0">
                        <a:solidFill>
                          <a:schemeClr val="tx1"/>
                        </a:solidFill>
                        <a:effectLst/>
                        <a:latin typeface="+mj-lt"/>
                        <a:ea typeface="Times New Roman"/>
                        <a:cs typeface="Arial" pitchFamily="34" charset="0"/>
                      </a:endParaRPr>
                    </a:p>
                  </a:txBody>
                  <a:tcPr marL="68580" marR="68580" marT="0" marB="0"/>
                </a:tc>
                <a:tc>
                  <a:txBody>
                    <a:bodyPr/>
                    <a:lstStyle/>
                    <a:p>
                      <a:pPr marL="0" marR="0">
                        <a:lnSpc>
                          <a:spcPct val="115000"/>
                        </a:lnSpc>
                        <a:spcBef>
                          <a:spcPts val="0"/>
                        </a:spcBef>
                        <a:spcAft>
                          <a:spcPts val="0"/>
                        </a:spcAft>
                      </a:pPr>
                      <a:r>
                        <a:rPr lang="en-US" sz="1200" dirty="0">
                          <a:effectLst/>
                        </a:rPr>
                        <a:t>Author, Paper Title &amp; Journal Name,</a:t>
                      </a:r>
                    </a:p>
                    <a:p>
                      <a:pPr marL="0" marR="0">
                        <a:lnSpc>
                          <a:spcPct val="115000"/>
                        </a:lnSpc>
                        <a:spcBef>
                          <a:spcPts val="0"/>
                        </a:spcBef>
                        <a:spcAft>
                          <a:spcPts val="0"/>
                        </a:spcAft>
                      </a:pPr>
                      <a:r>
                        <a:rPr lang="en-US" sz="1200" dirty="0">
                          <a:effectLst/>
                        </a:rPr>
                        <a:t>Year</a:t>
                      </a:r>
                      <a:endParaRPr lang="en-US" sz="1200" dirty="0">
                        <a:solidFill>
                          <a:schemeClr val="tx1"/>
                        </a:solidFill>
                        <a:effectLst/>
                        <a:latin typeface="+mj-lt"/>
                        <a:ea typeface="Times New Roman"/>
                        <a:cs typeface="Arial" pitchFamily="34" charset="0"/>
                      </a:endParaRPr>
                    </a:p>
                  </a:txBody>
                  <a:tcPr marL="68580" marR="68580" marT="0" marB="0"/>
                </a:tc>
                <a:tc>
                  <a:txBody>
                    <a:bodyPr/>
                    <a:lstStyle/>
                    <a:p>
                      <a:pPr marL="0" marR="0">
                        <a:lnSpc>
                          <a:spcPct val="115000"/>
                        </a:lnSpc>
                        <a:spcBef>
                          <a:spcPts val="0"/>
                        </a:spcBef>
                        <a:spcAft>
                          <a:spcPts val="0"/>
                        </a:spcAft>
                      </a:pPr>
                      <a:r>
                        <a:rPr lang="en-US" sz="1200" dirty="0">
                          <a:effectLst/>
                        </a:rPr>
                        <a:t>Methods/Technique/Algorithm</a:t>
                      </a:r>
                      <a:endParaRPr lang="en-US" sz="1200" dirty="0">
                        <a:solidFill>
                          <a:schemeClr val="tx1"/>
                        </a:solidFill>
                        <a:effectLst/>
                        <a:latin typeface="+mj-lt"/>
                        <a:ea typeface="Times New Roman"/>
                        <a:cs typeface="Arial" pitchFamily="34" charset="0"/>
                      </a:endParaRPr>
                    </a:p>
                  </a:txBody>
                  <a:tcPr marL="68580" marR="68580" marT="0" marB="0"/>
                </a:tc>
                <a:tc>
                  <a:txBody>
                    <a:bodyPr/>
                    <a:lstStyle/>
                    <a:p>
                      <a:pPr marL="0" marR="0">
                        <a:lnSpc>
                          <a:spcPct val="115000"/>
                        </a:lnSpc>
                        <a:spcBef>
                          <a:spcPts val="0"/>
                        </a:spcBef>
                        <a:spcAft>
                          <a:spcPts val="0"/>
                        </a:spcAft>
                      </a:pPr>
                      <a:r>
                        <a:rPr lang="en-US" sz="1200" dirty="0">
                          <a:effectLst/>
                        </a:rPr>
                        <a:t>Dataset, Advantages/</a:t>
                      </a:r>
                      <a:r>
                        <a:rPr lang="en-US" sz="1200" dirty="0" err="1">
                          <a:effectLst/>
                        </a:rPr>
                        <a:t>ApplicationsS.No</a:t>
                      </a:r>
                      <a:endParaRPr lang="en-US" sz="1200" dirty="0">
                        <a:solidFill>
                          <a:schemeClr val="tx1"/>
                        </a:solidFill>
                        <a:effectLst/>
                        <a:latin typeface="+mj-lt"/>
                        <a:ea typeface="Times New Roman"/>
                        <a:cs typeface="Arial" pitchFamily="34" charset="0"/>
                      </a:endParaRPr>
                    </a:p>
                  </a:txBody>
                  <a:tcPr marL="68580" marR="68580" marT="0" marB="0"/>
                </a:tc>
                <a:tc>
                  <a:txBody>
                    <a:bodyPr/>
                    <a:lstStyle/>
                    <a:p>
                      <a:pPr marL="0" marR="0">
                        <a:lnSpc>
                          <a:spcPct val="115000"/>
                        </a:lnSpc>
                        <a:spcBef>
                          <a:spcPts val="0"/>
                        </a:spcBef>
                        <a:spcAft>
                          <a:spcPts val="0"/>
                        </a:spcAft>
                      </a:pPr>
                      <a:r>
                        <a:rPr lang="en-US" sz="1200" dirty="0">
                          <a:effectLst/>
                        </a:rPr>
                        <a:t>Limitations</a:t>
                      </a:r>
                      <a:endParaRPr lang="en-US" sz="1200" dirty="0">
                        <a:solidFill>
                          <a:schemeClr val="tx1"/>
                        </a:solidFill>
                        <a:effectLst/>
                        <a:latin typeface="+mj-lt"/>
                        <a:ea typeface="Times New Roman"/>
                        <a:cs typeface="Arial" pitchFamily="34" charset="0"/>
                      </a:endParaRPr>
                    </a:p>
                  </a:txBody>
                  <a:tcPr marL="68580" marR="68580" marT="0" marB="0"/>
                </a:tc>
                <a:extLst>
                  <a:ext uri="{0D108BD9-81ED-4DB2-BD59-A6C34878D82A}">
                    <a16:rowId xmlns="" xmlns:a16="http://schemas.microsoft.com/office/drawing/2014/main" val="10000"/>
                  </a:ext>
                </a:extLst>
              </a:tr>
              <a:tr h="2431886">
                <a:tc>
                  <a:txBody>
                    <a:bodyPr/>
                    <a:lstStyle/>
                    <a:p>
                      <a:r>
                        <a:rPr lang="en-US" sz="1800" dirty="0"/>
                        <a:t>3</a:t>
                      </a:r>
                    </a:p>
                  </a:txBody>
                  <a:tcPr marT="46287" marB="46287"/>
                </a:tc>
                <a:tc>
                  <a:txBody>
                    <a:bodyPr/>
                    <a:lstStyle/>
                    <a:p>
                      <a:r>
                        <a:rPr lang="en-US" sz="1800" dirty="0" err="1"/>
                        <a:t>Dr.K</a:t>
                      </a:r>
                      <a:r>
                        <a:rPr lang="en-US" sz="1800" dirty="0"/>
                        <a:t>. Lavanya, Predicting the Emotions Based on Emojis and Speech, IJIRT,2021</a:t>
                      </a:r>
                    </a:p>
                  </a:txBody>
                  <a:tcPr marT="46287" marB="46287"/>
                </a:tc>
                <a:tc>
                  <a:txBody>
                    <a:bodyPr/>
                    <a:lstStyle/>
                    <a:p>
                      <a:r>
                        <a:rPr lang="en-US" sz="1800" dirty="0"/>
                        <a:t>CNN, Decision Tree, Multi-Layer </a:t>
                      </a:r>
                      <a:r>
                        <a:rPr lang="en-US" sz="1800" dirty="0" err="1"/>
                        <a:t>percepton</a:t>
                      </a:r>
                      <a:r>
                        <a:rPr lang="en-US" sz="1800" dirty="0"/>
                        <a:t> classifier</a:t>
                      </a:r>
                    </a:p>
                  </a:txBody>
                  <a:tcPr marT="46287" marB="46287"/>
                </a:tc>
                <a:tc>
                  <a:txBody>
                    <a:bodyPr/>
                    <a:lstStyle/>
                    <a:p>
                      <a:r>
                        <a:rPr lang="en-US" sz="1800" dirty="0"/>
                        <a:t>Kaggle, Emotion Detection Using Emoji</a:t>
                      </a:r>
                    </a:p>
                  </a:txBody>
                  <a:tcPr marT="46287" marB="46287"/>
                </a:tc>
                <a:tc>
                  <a:txBody>
                    <a:bodyPr/>
                    <a:lstStyle/>
                    <a:p>
                      <a:r>
                        <a:rPr lang="en-US" sz="1800" dirty="0"/>
                        <a:t>Unwanted Background Noise</a:t>
                      </a:r>
                    </a:p>
                  </a:txBody>
                  <a:tcPr marT="46287" marB="46287"/>
                </a:tc>
                <a:extLst>
                  <a:ext uri="{0D108BD9-81ED-4DB2-BD59-A6C34878D82A}">
                    <a16:rowId xmlns="" xmlns:a16="http://schemas.microsoft.com/office/drawing/2014/main" val="10001"/>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 xmlns:a16="http://schemas.microsoft.com/office/drawing/2014/main" id="{D9E03629-777F-AC4F-6B6D-DBE2E2C76AF0}"/>
              </a:ext>
            </a:extLst>
          </p:cNvPr>
          <p:cNvSpPr>
            <a:spLocks noGrp="1" noChangeArrowheads="1"/>
          </p:cNvSpPr>
          <p:nvPr>
            <p:ph type="title"/>
          </p:nvPr>
        </p:nvSpPr>
        <p:spPr/>
        <p:txBody>
          <a:bodyPr/>
          <a:lstStyle/>
          <a:p>
            <a:pPr>
              <a:defRPr/>
            </a:pPr>
            <a:r>
              <a:rPr lang="en-US" altLang="en-US" dirty="0">
                <a:solidFill>
                  <a:srgbClr val="FFC000"/>
                </a:solidFill>
              </a:rPr>
              <a:t>Literature Review </a:t>
            </a:r>
            <a:r>
              <a:rPr lang="en-US" altLang="en-US" sz="3000" dirty="0">
                <a:solidFill>
                  <a:srgbClr val="FFC000"/>
                </a:solidFill>
              </a:rPr>
              <a:t>(Cont..)</a:t>
            </a:r>
          </a:p>
        </p:txBody>
      </p:sp>
      <p:sp>
        <p:nvSpPr>
          <p:cNvPr id="15363" name="Rectangle 3">
            <a:extLst>
              <a:ext uri="{FF2B5EF4-FFF2-40B4-BE49-F238E27FC236}">
                <a16:creationId xmlns="" xmlns:a16="http://schemas.microsoft.com/office/drawing/2014/main" id="{5C2AA7EB-533A-1BC5-63F8-BD1462C5B1B1}"/>
              </a:ext>
            </a:extLst>
          </p:cNvPr>
          <p:cNvSpPr>
            <a:spLocks noGrp="1"/>
          </p:cNvSpPr>
          <p:nvPr>
            <p:ph idx="1"/>
          </p:nvPr>
        </p:nvSpPr>
        <p:spPr/>
        <p:txBody>
          <a:bodyPr/>
          <a:lstStyle/>
          <a:p>
            <a:pPr marL="119062" indent="0">
              <a:spcBef>
                <a:spcPct val="30000"/>
              </a:spcBef>
              <a:spcAft>
                <a:spcPct val="30000"/>
              </a:spcAft>
              <a:buNone/>
            </a:pPr>
            <a:endParaRPr lang="en-US" altLang="en-US" sz="2400" dirty="0">
              <a:solidFill>
                <a:srgbClr val="0000FF"/>
              </a:solidFill>
            </a:endParaRPr>
          </a:p>
        </p:txBody>
      </p:sp>
      <p:sp>
        <p:nvSpPr>
          <p:cNvPr id="3" name="Footer Placeholder 2">
            <a:extLst>
              <a:ext uri="{FF2B5EF4-FFF2-40B4-BE49-F238E27FC236}">
                <a16:creationId xmlns="" xmlns:a16="http://schemas.microsoft.com/office/drawing/2014/main" id="{5F1974F2-CAF4-9D01-5D4D-FD163E83D742}"/>
              </a:ext>
            </a:extLst>
          </p:cNvPr>
          <p:cNvSpPr>
            <a:spLocks noGrp="1"/>
          </p:cNvSpPr>
          <p:nvPr>
            <p:ph type="ftr" sz="quarter" idx="11"/>
          </p:nvPr>
        </p:nvSpPr>
        <p:spPr/>
        <p:txBody>
          <a:bodyPr/>
          <a:lstStyle/>
          <a:p>
            <a:pPr>
              <a:defRPr/>
            </a:pPr>
            <a:r>
              <a:rPr lang="en-IN" dirty="0"/>
              <a:t>ZEROTH REVIEW</a:t>
            </a:r>
            <a:endParaRPr lang="en-US" dirty="0"/>
          </a:p>
        </p:txBody>
      </p:sp>
      <p:sp>
        <p:nvSpPr>
          <p:cNvPr id="15365" name="Slide Number Placeholder 3">
            <a:extLst>
              <a:ext uri="{FF2B5EF4-FFF2-40B4-BE49-F238E27FC236}">
                <a16:creationId xmlns="" xmlns:a16="http://schemas.microsoft.com/office/drawing/2014/main" id="{63E4BA3C-4629-FE22-F6F8-7373D2A5F773}"/>
              </a:ext>
            </a:extLst>
          </p:cNvPr>
          <p:cNvSpPr>
            <a:spLocks noGrp="1" noChangeArrowheads="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E258209-2C17-4F1A-A16C-E86ABA7D7EC5}" type="slidenum">
              <a:rPr lang="en-US" altLang="en-US">
                <a:solidFill>
                  <a:srgbClr val="3F3F3F"/>
                </a:solidFill>
              </a:rPr>
              <a:pPr/>
              <a:t>9</a:t>
            </a:fld>
            <a:endParaRPr lang="en-US" altLang="en-US">
              <a:solidFill>
                <a:srgbClr val="3F3F3F"/>
              </a:solidFill>
            </a:endParaRPr>
          </a:p>
        </p:txBody>
      </p:sp>
      <p:graphicFrame>
        <p:nvGraphicFramePr>
          <p:cNvPr id="2" name="Table 1">
            <a:extLst>
              <a:ext uri="{FF2B5EF4-FFF2-40B4-BE49-F238E27FC236}">
                <a16:creationId xmlns="" xmlns:a16="http://schemas.microsoft.com/office/drawing/2014/main" id="{CBC52100-6626-9ACC-04F6-45690E991221}"/>
              </a:ext>
            </a:extLst>
          </p:cNvPr>
          <p:cNvGraphicFramePr>
            <a:graphicFrameLocks noGrp="1"/>
          </p:cNvGraphicFramePr>
          <p:nvPr>
            <p:extLst>
              <p:ext uri="{D42A27DB-BD31-4B8C-83A1-F6EECF244321}">
                <p14:modId xmlns="" xmlns:p14="http://schemas.microsoft.com/office/powerpoint/2010/main" val="2279776079"/>
              </p:ext>
            </p:extLst>
          </p:nvPr>
        </p:nvGraphicFramePr>
        <p:xfrm>
          <a:off x="381000" y="1276350"/>
          <a:ext cx="8229600" cy="3651954"/>
        </p:xfrm>
        <a:graphic>
          <a:graphicData uri="http://schemas.openxmlformats.org/drawingml/2006/table">
            <a:tbl>
              <a:tblPr firstRow="1" bandRow="1">
                <a:tableStyleId>{7DF18680-E054-41AD-8BC1-D1AEF772440D}</a:tableStyleId>
              </a:tblPr>
              <a:tblGrid>
                <a:gridCol w="437745">
                  <a:extLst>
                    <a:ext uri="{9D8B030D-6E8A-4147-A177-3AD203B41FA5}">
                      <a16:colId xmlns="" xmlns:a16="http://schemas.microsoft.com/office/drawing/2014/main" val="20000"/>
                    </a:ext>
                  </a:extLst>
                </a:gridCol>
                <a:gridCol w="2854095">
                  <a:extLst>
                    <a:ext uri="{9D8B030D-6E8A-4147-A177-3AD203B41FA5}">
                      <a16:colId xmlns="" xmlns:a16="http://schemas.microsoft.com/office/drawing/2014/main" val="20001"/>
                    </a:ext>
                  </a:extLst>
                </a:gridCol>
                <a:gridCol w="1645920">
                  <a:extLst>
                    <a:ext uri="{9D8B030D-6E8A-4147-A177-3AD203B41FA5}">
                      <a16:colId xmlns="" xmlns:a16="http://schemas.microsoft.com/office/drawing/2014/main" val="20002"/>
                    </a:ext>
                  </a:extLst>
                </a:gridCol>
                <a:gridCol w="1645920">
                  <a:extLst>
                    <a:ext uri="{9D8B030D-6E8A-4147-A177-3AD203B41FA5}">
                      <a16:colId xmlns="" xmlns:a16="http://schemas.microsoft.com/office/drawing/2014/main" val="20003"/>
                    </a:ext>
                  </a:extLst>
                </a:gridCol>
                <a:gridCol w="1645920">
                  <a:extLst>
                    <a:ext uri="{9D8B030D-6E8A-4147-A177-3AD203B41FA5}">
                      <a16:colId xmlns="" xmlns:a16="http://schemas.microsoft.com/office/drawing/2014/main" val="20004"/>
                    </a:ext>
                  </a:extLst>
                </a:gridCol>
              </a:tblGrid>
              <a:tr h="531806">
                <a:tc>
                  <a:txBody>
                    <a:bodyPr/>
                    <a:lstStyle/>
                    <a:p>
                      <a:pPr marL="0" marR="0">
                        <a:lnSpc>
                          <a:spcPct val="115000"/>
                        </a:lnSpc>
                        <a:spcBef>
                          <a:spcPts val="0"/>
                        </a:spcBef>
                        <a:spcAft>
                          <a:spcPts val="0"/>
                        </a:spcAft>
                      </a:pPr>
                      <a:endParaRPr lang="en-US" sz="1000" dirty="0">
                        <a:solidFill>
                          <a:schemeClr val="tx1"/>
                        </a:solidFill>
                        <a:effectLst/>
                        <a:latin typeface="+mj-lt"/>
                        <a:ea typeface="Times New Roman"/>
                        <a:cs typeface="Arial" pitchFamily="34" charset="0"/>
                      </a:endParaRPr>
                    </a:p>
                  </a:txBody>
                  <a:tcPr marL="68580" marR="68580" marT="0" marB="0"/>
                </a:tc>
                <a:tc>
                  <a:txBody>
                    <a:bodyPr/>
                    <a:lstStyle/>
                    <a:p>
                      <a:pPr marL="0" marR="0">
                        <a:lnSpc>
                          <a:spcPct val="115000"/>
                        </a:lnSpc>
                        <a:spcBef>
                          <a:spcPts val="0"/>
                        </a:spcBef>
                        <a:spcAft>
                          <a:spcPts val="0"/>
                        </a:spcAft>
                      </a:pPr>
                      <a:r>
                        <a:rPr lang="en-US" sz="1200" dirty="0">
                          <a:effectLst/>
                        </a:rPr>
                        <a:t>Author, Paper Title &amp; Journal Name,</a:t>
                      </a:r>
                    </a:p>
                    <a:p>
                      <a:pPr marL="0" marR="0">
                        <a:lnSpc>
                          <a:spcPct val="115000"/>
                        </a:lnSpc>
                        <a:spcBef>
                          <a:spcPts val="0"/>
                        </a:spcBef>
                        <a:spcAft>
                          <a:spcPts val="0"/>
                        </a:spcAft>
                      </a:pPr>
                      <a:r>
                        <a:rPr lang="en-US" sz="1200" dirty="0">
                          <a:effectLst/>
                        </a:rPr>
                        <a:t>Year</a:t>
                      </a:r>
                      <a:endParaRPr lang="en-US" sz="1200" dirty="0">
                        <a:solidFill>
                          <a:schemeClr val="tx1"/>
                        </a:solidFill>
                        <a:effectLst/>
                        <a:latin typeface="+mj-lt"/>
                        <a:ea typeface="Times New Roman"/>
                        <a:cs typeface="Arial" pitchFamily="34" charset="0"/>
                      </a:endParaRPr>
                    </a:p>
                  </a:txBody>
                  <a:tcPr marL="68580" marR="68580" marT="0" marB="0"/>
                </a:tc>
                <a:tc>
                  <a:txBody>
                    <a:bodyPr/>
                    <a:lstStyle/>
                    <a:p>
                      <a:pPr marL="0" marR="0">
                        <a:lnSpc>
                          <a:spcPct val="115000"/>
                        </a:lnSpc>
                        <a:spcBef>
                          <a:spcPts val="0"/>
                        </a:spcBef>
                        <a:spcAft>
                          <a:spcPts val="0"/>
                        </a:spcAft>
                      </a:pPr>
                      <a:r>
                        <a:rPr lang="en-US" sz="1200" dirty="0">
                          <a:effectLst/>
                        </a:rPr>
                        <a:t>Methods/Technique/Algorithm</a:t>
                      </a:r>
                      <a:endParaRPr lang="en-US" sz="1200" dirty="0">
                        <a:solidFill>
                          <a:schemeClr val="tx1"/>
                        </a:solidFill>
                        <a:effectLst/>
                        <a:latin typeface="+mj-lt"/>
                        <a:ea typeface="Times New Roman"/>
                        <a:cs typeface="Arial" pitchFamily="34" charset="0"/>
                      </a:endParaRPr>
                    </a:p>
                  </a:txBody>
                  <a:tcPr marL="68580" marR="68580" marT="0" marB="0"/>
                </a:tc>
                <a:tc>
                  <a:txBody>
                    <a:bodyPr/>
                    <a:lstStyle/>
                    <a:p>
                      <a:pPr marL="0" marR="0">
                        <a:lnSpc>
                          <a:spcPct val="115000"/>
                        </a:lnSpc>
                        <a:spcBef>
                          <a:spcPts val="0"/>
                        </a:spcBef>
                        <a:spcAft>
                          <a:spcPts val="0"/>
                        </a:spcAft>
                      </a:pPr>
                      <a:r>
                        <a:rPr lang="en-US" sz="1200" dirty="0">
                          <a:effectLst/>
                        </a:rPr>
                        <a:t>Dataset, Advantages/</a:t>
                      </a:r>
                      <a:r>
                        <a:rPr lang="en-US" sz="1200" dirty="0" err="1">
                          <a:effectLst/>
                        </a:rPr>
                        <a:t>ApplicationsS.No</a:t>
                      </a:r>
                      <a:endParaRPr lang="en-US" sz="1200" dirty="0">
                        <a:solidFill>
                          <a:schemeClr val="tx1"/>
                        </a:solidFill>
                        <a:effectLst/>
                        <a:latin typeface="+mj-lt"/>
                        <a:ea typeface="Times New Roman"/>
                        <a:cs typeface="Arial" pitchFamily="34" charset="0"/>
                      </a:endParaRPr>
                    </a:p>
                  </a:txBody>
                  <a:tcPr marL="68580" marR="68580" marT="0" marB="0"/>
                </a:tc>
                <a:tc>
                  <a:txBody>
                    <a:bodyPr/>
                    <a:lstStyle/>
                    <a:p>
                      <a:pPr marL="0" marR="0">
                        <a:lnSpc>
                          <a:spcPct val="115000"/>
                        </a:lnSpc>
                        <a:spcBef>
                          <a:spcPts val="0"/>
                        </a:spcBef>
                        <a:spcAft>
                          <a:spcPts val="0"/>
                        </a:spcAft>
                      </a:pPr>
                      <a:r>
                        <a:rPr lang="en-US" sz="1200" dirty="0">
                          <a:effectLst/>
                        </a:rPr>
                        <a:t>Limitations</a:t>
                      </a:r>
                      <a:endParaRPr lang="en-US" sz="1200" dirty="0">
                        <a:solidFill>
                          <a:schemeClr val="tx1"/>
                        </a:solidFill>
                        <a:effectLst/>
                        <a:latin typeface="+mj-lt"/>
                        <a:ea typeface="Times New Roman"/>
                        <a:cs typeface="Arial" pitchFamily="34" charset="0"/>
                      </a:endParaRPr>
                    </a:p>
                  </a:txBody>
                  <a:tcPr marL="68580" marR="68580" marT="0" marB="0"/>
                </a:tc>
                <a:extLst>
                  <a:ext uri="{0D108BD9-81ED-4DB2-BD59-A6C34878D82A}">
                    <a16:rowId xmlns="" xmlns:a16="http://schemas.microsoft.com/office/drawing/2014/main" val="10000"/>
                  </a:ext>
                </a:extLst>
              </a:tr>
              <a:tr h="1227508">
                <a:tc>
                  <a:txBody>
                    <a:bodyPr/>
                    <a:lstStyle/>
                    <a:p>
                      <a:r>
                        <a:rPr lang="en-US" sz="1800" dirty="0"/>
                        <a:t>4</a:t>
                      </a:r>
                    </a:p>
                  </a:txBody>
                  <a:tcPr marT="46287" marB="46287"/>
                </a:tc>
                <a:tc>
                  <a:txBody>
                    <a:bodyPr/>
                    <a:lstStyle/>
                    <a:p>
                      <a:r>
                        <a:rPr lang="en-US" sz="1800" dirty="0"/>
                        <a:t>Varsha Verma, Music Recommendation System Using Machine </a:t>
                      </a:r>
                      <a:r>
                        <a:rPr lang="en-US" sz="1800" dirty="0" err="1"/>
                        <a:t>Learning,ICCIDS</a:t>
                      </a:r>
                      <a:r>
                        <a:rPr lang="en-US" sz="1800" dirty="0"/>
                        <a:t> 2021</a:t>
                      </a:r>
                    </a:p>
                  </a:txBody>
                  <a:tcPr marT="46287" marB="46287"/>
                </a:tc>
                <a:tc>
                  <a:txBody>
                    <a:bodyPr/>
                    <a:lstStyle/>
                    <a:p>
                      <a:r>
                        <a:rPr lang="en-US" sz="1800" dirty="0"/>
                        <a:t>CNN, Machine Learning</a:t>
                      </a:r>
                    </a:p>
                  </a:txBody>
                  <a:tcPr marT="46287" marB="46287"/>
                </a:tc>
                <a:tc>
                  <a:txBody>
                    <a:bodyPr/>
                    <a:lstStyle/>
                    <a:p>
                      <a:r>
                        <a:rPr lang="en-US" sz="1800" dirty="0"/>
                        <a:t>Kaggle, Automatic music app</a:t>
                      </a:r>
                    </a:p>
                  </a:txBody>
                  <a:tcPr marT="46287" marB="46287"/>
                </a:tc>
                <a:tc>
                  <a:txBody>
                    <a:bodyPr/>
                    <a:lstStyle/>
                    <a:p>
                      <a:r>
                        <a:rPr lang="en-US" sz="1800" dirty="0"/>
                        <a:t>Limited Accuracy</a:t>
                      </a:r>
                    </a:p>
                  </a:txBody>
                  <a:tcPr marT="46287" marB="46287"/>
                </a:tc>
                <a:extLst>
                  <a:ext uri="{0D108BD9-81ED-4DB2-BD59-A6C34878D82A}">
                    <a16:rowId xmlns="" xmlns:a16="http://schemas.microsoft.com/office/drawing/2014/main" val="10001"/>
                  </a:ext>
                </a:extLst>
              </a:tr>
              <a:tr h="1793510">
                <a:tc>
                  <a:txBody>
                    <a:bodyPr/>
                    <a:lstStyle/>
                    <a:p>
                      <a:r>
                        <a:rPr lang="en-US" sz="1800" dirty="0"/>
                        <a:t>5</a:t>
                      </a:r>
                    </a:p>
                  </a:txBody>
                  <a:tcPr marT="46287" marB="46287"/>
                </a:tc>
                <a:tc>
                  <a:txBody>
                    <a:bodyPr/>
                    <a:lstStyle/>
                    <a:p>
                      <a:r>
                        <a:rPr lang="en-US" sz="1800" dirty="0" err="1"/>
                        <a:t>Zhenpeng</a:t>
                      </a:r>
                      <a:r>
                        <a:rPr lang="en-US" sz="1800" dirty="0"/>
                        <a:t> Chen, Emoji-Powered Sentimental and Emotion Detection from Software Developers, Peking University, 2021</a:t>
                      </a:r>
                    </a:p>
                  </a:txBody>
                  <a:tcPr marT="46287" marB="46287"/>
                </a:tc>
                <a:tc>
                  <a:txBody>
                    <a:bodyPr/>
                    <a:lstStyle/>
                    <a:p>
                      <a:r>
                        <a:rPr lang="en-US" sz="1800" dirty="0"/>
                        <a:t>Bi-Directional LSTM Layer, Word Embedding Layer, NLP</a:t>
                      </a:r>
                    </a:p>
                  </a:txBody>
                  <a:tcPr marT="46287" marB="46287"/>
                </a:tc>
                <a:tc>
                  <a:txBody>
                    <a:bodyPr/>
                    <a:lstStyle/>
                    <a:p>
                      <a:r>
                        <a:rPr lang="en-US" sz="1800" dirty="0"/>
                        <a:t>Manually (dataset), </a:t>
                      </a:r>
                      <a:r>
                        <a:rPr lang="en-US" sz="1800" dirty="0" err="1"/>
                        <a:t>DeepMoji</a:t>
                      </a:r>
                      <a:endParaRPr lang="en-US" sz="1800" dirty="0"/>
                    </a:p>
                  </a:txBody>
                  <a:tcPr marT="46287" marB="46287"/>
                </a:tc>
                <a:tc>
                  <a:txBody>
                    <a:bodyPr/>
                    <a:lstStyle/>
                    <a:p>
                      <a:r>
                        <a:rPr lang="en-US" sz="1800" dirty="0"/>
                        <a:t>Low Performance</a:t>
                      </a:r>
                    </a:p>
                  </a:txBody>
                  <a:tcPr marT="46287" marB="46287"/>
                </a:tc>
                <a:extLst>
                  <a:ext uri="{0D108BD9-81ED-4DB2-BD59-A6C34878D82A}">
                    <a16:rowId xmlns="" xmlns:a16="http://schemas.microsoft.com/office/drawing/2014/main" val="3345860810"/>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 xmlns:a16="http://schemas.microsoft.com/office/drawing/2014/main" id="{85039032-B2F2-6055-E237-88347596CB1A}"/>
              </a:ext>
            </a:extLst>
          </p:cNvPr>
          <p:cNvSpPr>
            <a:spLocks noGrp="1" noChangeArrowheads="1"/>
          </p:cNvSpPr>
          <p:nvPr>
            <p:ph type="title"/>
          </p:nvPr>
        </p:nvSpPr>
        <p:spPr/>
        <p:txBody>
          <a:bodyPr/>
          <a:lstStyle/>
          <a:p>
            <a:pPr>
              <a:defRPr/>
            </a:pPr>
            <a:r>
              <a:rPr lang="en-US" altLang="en-US" dirty="0">
                <a:solidFill>
                  <a:srgbClr val="FFC000"/>
                </a:solidFill>
              </a:rPr>
              <a:t>Literature Review </a:t>
            </a:r>
            <a:r>
              <a:rPr lang="en-US" altLang="en-US" sz="3000" dirty="0">
                <a:solidFill>
                  <a:srgbClr val="FFC000"/>
                </a:solidFill>
              </a:rPr>
              <a:t>(Cont..)</a:t>
            </a:r>
          </a:p>
        </p:txBody>
      </p:sp>
      <p:sp>
        <p:nvSpPr>
          <p:cNvPr id="16387" name="Rectangle 3">
            <a:extLst>
              <a:ext uri="{FF2B5EF4-FFF2-40B4-BE49-F238E27FC236}">
                <a16:creationId xmlns="" xmlns:a16="http://schemas.microsoft.com/office/drawing/2014/main" id="{223E01EF-E683-9E23-5448-F6C71ECC2622}"/>
              </a:ext>
            </a:extLst>
          </p:cNvPr>
          <p:cNvSpPr>
            <a:spLocks noGrp="1"/>
          </p:cNvSpPr>
          <p:nvPr>
            <p:ph idx="1"/>
          </p:nvPr>
        </p:nvSpPr>
        <p:spPr/>
        <p:txBody>
          <a:bodyPr/>
          <a:lstStyle/>
          <a:p>
            <a:pPr marL="119062" indent="0">
              <a:spcBef>
                <a:spcPct val="30000"/>
              </a:spcBef>
              <a:spcAft>
                <a:spcPct val="30000"/>
              </a:spcAft>
              <a:buNone/>
            </a:pPr>
            <a:endParaRPr lang="en-US" altLang="en-US" sz="2400" dirty="0">
              <a:solidFill>
                <a:srgbClr val="0000FF"/>
              </a:solidFill>
            </a:endParaRPr>
          </a:p>
        </p:txBody>
      </p:sp>
      <p:sp>
        <p:nvSpPr>
          <p:cNvPr id="3" name="Footer Placeholder 2">
            <a:extLst>
              <a:ext uri="{FF2B5EF4-FFF2-40B4-BE49-F238E27FC236}">
                <a16:creationId xmlns="" xmlns:a16="http://schemas.microsoft.com/office/drawing/2014/main" id="{5B4E4016-36E0-4EFB-E10C-AA2C74FA5590}"/>
              </a:ext>
            </a:extLst>
          </p:cNvPr>
          <p:cNvSpPr>
            <a:spLocks noGrp="1"/>
          </p:cNvSpPr>
          <p:nvPr>
            <p:ph type="ftr" sz="quarter" idx="11"/>
          </p:nvPr>
        </p:nvSpPr>
        <p:spPr/>
        <p:txBody>
          <a:bodyPr/>
          <a:lstStyle/>
          <a:p>
            <a:pPr>
              <a:defRPr/>
            </a:pPr>
            <a:r>
              <a:rPr lang="en-IN" dirty="0"/>
              <a:t>ZEROTH REVIEW</a:t>
            </a:r>
            <a:endParaRPr lang="en-US" dirty="0"/>
          </a:p>
        </p:txBody>
      </p:sp>
      <p:sp>
        <p:nvSpPr>
          <p:cNvPr id="16389" name="Slide Number Placeholder 3">
            <a:extLst>
              <a:ext uri="{FF2B5EF4-FFF2-40B4-BE49-F238E27FC236}">
                <a16:creationId xmlns="" xmlns:a16="http://schemas.microsoft.com/office/drawing/2014/main" id="{3B0C7386-9CF4-98C9-2322-6CEDB32B3A85}"/>
              </a:ext>
            </a:extLst>
          </p:cNvPr>
          <p:cNvSpPr>
            <a:spLocks noGrp="1" noChangeArrowheads="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8D566A8-8207-41C0-A76F-154D354B02A4}" type="slidenum">
              <a:rPr lang="en-US" altLang="en-US">
                <a:solidFill>
                  <a:srgbClr val="3F3F3F"/>
                </a:solidFill>
              </a:rPr>
              <a:pPr/>
              <a:t>10</a:t>
            </a:fld>
            <a:endParaRPr lang="en-US" altLang="en-US">
              <a:solidFill>
                <a:srgbClr val="3F3F3F"/>
              </a:solidFill>
            </a:endParaRPr>
          </a:p>
        </p:txBody>
      </p:sp>
      <p:graphicFrame>
        <p:nvGraphicFramePr>
          <p:cNvPr id="2" name="Table 1">
            <a:extLst>
              <a:ext uri="{FF2B5EF4-FFF2-40B4-BE49-F238E27FC236}">
                <a16:creationId xmlns="" xmlns:a16="http://schemas.microsoft.com/office/drawing/2014/main" id="{C40929DB-85E6-64A2-4341-F3543CE01ADB}"/>
              </a:ext>
            </a:extLst>
          </p:cNvPr>
          <p:cNvGraphicFramePr>
            <a:graphicFrameLocks noGrp="1"/>
          </p:cNvGraphicFramePr>
          <p:nvPr>
            <p:extLst>
              <p:ext uri="{D42A27DB-BD31-4B8C-83A1-F6EECF244321}">
                <p14:modId xmlns="" xmlns:p14="http://schemas.microsoft.com/office/powerpoint/2010/main" val="2637191759"/>
              </p:ext>
            </p:extLst>
          </p:nvPr>
        </p:nvGraphicFramePr>
        <p:xfrm>
          <a:off x="212557" y="1158470"/>
          <a:ext cx="8458201" cy="3881595"/>
        </p:xfrm>
        <a:graphic>
          <a:graphicData uri="http://schemas.openxmlformats.org/drawingml/2006/table">
            <a:tbl>
              <a:tblPr firstRow="1" bandRow="1">
                <a:tableStyleId>{7DF18680-E054-41AD-8BC1-D1AEF772440D}</a:tableStyleId>
              </a:tblPr>
              <a:tblGrid>
                <a:gridCol w="550225">
                  <a:extLst>
                    <a:ext uri="{9D8B030D-6E8A-4147-A177-3AD203B41FA5}">
                      <a16:colId xmlns="" xmlns:a16="http://schemas.microsoft.com/office/drawing/2014/main" val="20000"/>
                    </a:ext>
                  </a:extLst>
                </a:gridCol>
                <a:gridCol w="2269175">
                  <a:extLst>
                    <a:ext uri="{9D8B030D-6E8A-4147-A177-3AD203B41FA5}">
                      <a16:colId xmlns="" xmlns:a16="http://schemas.microsoft.com/office/drawing/2014/main" val="20001"/>
                    </a:ext>
                  </a:extLst>
                </a:gridCol>
                <a:gridCol w="1905000">
                  <a:extLst>
                    <a:ext uri="{9D8B030D-6E8A-4147-A177-3AD203B41FA5}">
                      <a16:colId xmlns="" xmlns:a16="http://schemas.microsoft.com/office/drawing/2014/main" val="20002"/>
                    </a:ext>
                  </a:extLst>
                </a:gridCol>
                <a:gridCol w="2010834">
                  <a:extLst>
                    <a:ext uri="{9D8B030D-6E8A-4147-A177-3AD203B41FA5}">
                      <a16:colId xmlns="" xmlns:a16="http://schemas.microsoft.com/office/drawing/2014/main" val="20003"/>
                    </a:ext>
                  </a:extLst>
                </a:gridCol>
                <a:gridCol w="1722967">
                  <a:extLst>
                    <a:ext uri="{9D8B030D-6E8A-4147-A177-3AD203B41FA5}">
                      <a16:colId xmlns="" xmlns:a16="http://schemas.microsoft.com/office/drawing/2014/main" val="20004"/>
                    </a:ext>
                  </a:extLst>
                </a:gridCol>
              </a:tblGrid>
              <a:tr h="575127">
                <a:tc>
                  <a:txBody>
                    <a:bodyPr/>
                    <a:lstStyle/>
                    <a:p>
                      <a:pPr marL="0" marR="0">
                        <a:lnSpc>
                          <a:spcPct val="115000"/>
                        </a:lnSpc>
                        <a:spcBef>
                          <a:spcPts val="0"/>
                        </a:spcBef>
                        <a:spcAft>
                          <a:spcPts val="0"/>
                        </a:spcAft>
                      </a:pPr>
                      <a:endParaRPr lang="en-US" sz="1000" dirty="0">
                        <a:solidFill>
                          <a:schemeClr val="tx1"/>
                        </a:solidFill>
                        <a:effectLst/>
                        <a:latin typeface="+mj-lt"/>
                        <a:ea typeface="Times New Roman"/>
                        <a:cs typeface="Arial" pitchFamily="34" charset="0"/>
                      </a:endParaRPr>
                    </a:p>
                  </a:txBody>
                  <a:tcPr marL="68580" marR="68580" marT="0" marB="0"/>
                </a:tc>
                <a:tc>
                  <a:txBody>
                    <a:bodyPr/>
                    <a:lstStyle/>
                    <a:p>
                      <a:pPr marL="0" marR="0">
                        <a:lnSpc>
                          <a:spcPct val="115000"/>
                        </a:lnSpc>
                        <a:spcBef>
                          <a:spcPts val="0"/>
                        </a:spcBef>
                        <a:spcAft>
                          <a:spcPts val="0"/>
                        </a:spcAft>
                      </a:pPr>
                      <a:r>
                        <a:rPr lang="en-US" sz="1200" dirty="0">
                          <a:effectLst/>
                        </a:rPr>
                        <a:t>Author, Paper Title &amp; Journal Name,</a:t>
                      </a:r>
                    </a:p>
                    <a:p>
                      <a:pPr marL="0" marR="0">
                        <a:lnSpc>
                          <a:spcPct val="115000"/>
                        </a:lnSpc>
                        <a:spcBef>
                          <a:spcPts val="0"/>
                        </a:spcBef>
                        <a:spcAft>
                          <a:spcPts val="0"/>
                        </a:spcAft>
                      </a:pPr>
                      <a:r>
                        <a:rPr lang="en-US" sz="1200" dirty="0">
                          <a:effectLst/>
                        </a:rPr>
                        <a:t>Year</a:t>
                      </a:r>
                      <a:endParaRPr lang="en-US" sz="1200" dirty="0">
                        <a:solidFill>
                          <a:schemeClr val="tx1"/>
                        </a:solidFill>
                        <a:effectLst/>
                        <a:latin typeface="+mj-lt"/>
                        <a:ea typeface="Times New Roman"/>
                        <a:cs typeface="Arial" pitchFamily="34" charset="0"/>
                      </a:endParaRPr>
                    </a:p>
                  </a:txBody>
                  <a:tcPr marL="68580" marR="68580" marT="0" marB="0"/>
                </a:tc>
                <a:tc>
                  <a:txBody>
                    <a:bodyPr/>
                    <a:lstStyle/>
                    <a:p>
                      <a:pPr marL="0" marR="0">
                        <a:lnSpc>
                          <a:spcPct val="115000"/>
                        </a:lnSpc>
                        <a:spcBef>
                          <a:spcPts val="0"/>
                        </a:spcBef>
                        <a:spcAft>
                          <a:spcPts val="0"/>
                        </a:spcAft>
                      </a:pPr>
                      <a:r>
                        <a:rPr lang="en-US" sz="1200" dirty="0">
                          <a:effectLst/>
                        </a:rPr>
                        <a:t>Methods/Technique/Algorithm</a:t>
                      </a:r>
                      <a:endParaRPr lang="en-US" sz="1200" dirty="0">
                        <a:solidFill>
                          <a:schemeClr val="tx1"/>
                        </a:solidFill>
                        <a:effectLst/>
                        <a:latin typeface="+mj-lt"/>
                        <a:ea typeface="Times New Roman"/>
                        <a:cs typeface="Arial" pitchFamily="34" charset="0"/>
                      </a:endParaRPr>
                    </a:p>
                  </a:txBody>
                  <a:tcPr marL="68580" marR="68580" marT="0" marB="0"/>
                </a:tc>
                <a:tc>
                  <a:txBody>
                    <a:bodyPr/>
                    <a:lstStyle/>
                    <a:p>
                      <a:pPr marL="0" marR="0">
                        <a:lnSpc>
                          <a:spcPct val="115000"/>
                        </a:lnSpc>
                        <a:spcBef>
                          <a:spcPts val="0"/>
                        </a:spcBef>
                        <a:spcAft>
                          <a:spcPts val="0"/>
                        </a:spcAft>
                      </a:pPr>
                      <a:r>
                        <a:rPr lang="en-US" sz="1200" dirty="0">
                          <a:effectLst/>
                        </a:rPr>
                        <a:t>Dataset, Advantages/ Applications S. No</a:t>
                      </a:r>
                      <a:endParaRPr lang="en-US" sz="1200" dirty="0">
                        <a:solidFill>
                          <a:schemeClr val="tx1"/>
                        </a:solidFill>
                        <a:effectLst/>
                        <a:latin typeface="+mj-lt"/>
                        <a:ea typeface="Times New Roman"/>
                        <a:cs typeface="Arial" pitchFamily="34" charset="0"/>
                      </a:endParaRPr>
                    </a:p>
                  </a:txBody>
                  <a:tcPr marL="68580" marR="68580" marT="0" marB="0"/>
                </a:tc>
                <a:tc>
                  <a:txBody>
                    <a:bodyPr/>
                    <a:lstStyle/>
                    <a:p>
                      <a:pPr marL="0" marR="0">
                        <a:lnSpc>
                          <a:spcPct val="115000"/>
                        </a:lnSpc>
                        <a:spcBef>
                          <a:spcPts val="0"/>
                        </a:spcBef>
                        <a:spcAft>
                          <a:spcPts val="0"/>
                        </a:spcAft>
                      </a:pPr>
                      <a:r>
                        <a:rPr kumimoji="0" lang="en-US" sz="1200" b="1" kern="1200" dirty="0">
                          <a:solidFill>
                            <a:schemeClr val="bg1"/>
                          </a:solidFill>
                          <a:effectLst/>
                          <a:latin typeface="+mn-lt"/>
                          <a:ea typeface="Times New Roman"/>
                          <a:cs typeface="Arial" pitchFamily="34" charset="0"/>
                        </a:rPr>
                        <a:t>Limitations</a:t>
                      </a:r>
                    </a:p>
                  </a:txBody>
                  <a:tcPr marL="68580" marR="68580" marT="0" marB="0"/>
                </a:tc>
                <a:extLst>
                  <a:ext uri="{0D108BD9-81ED-4DB2-BD59-A6C34878D82A}">
                    <a16:rowId xmlns="" xmlns:a16="http://schemas.microsoft.com/office/drawing/2014/main" val="10000"/>
                  </a:ext>
                </a:extLst>
              </a:tr>
              <a:tr h="1672948">
                <a:tc>
                  <a:txBody>
                    <a:bodyPr/>
                    <a:lstStyle/>
                    <a:p>
                      <a:r>
                        <a:rPr lang="en-US" sz="1400" dirty="0"/>
                        <a:t>6</a:t>
                      </a:r>
                    </a:p>
                  </a:txBody>
                  <a:tcPr marT="46287" marB="46287"/>
                </a:tc>
                <a:tc>
                  <a:txBody>
                    <a:bodyPr/>
                    <a:lstStyle/>
                    <a:p>
                      <a:r>
                        <a:rPr lang="en-US" sz="1400" dirty="0"/>
                        <a:t>Pansy </a:t>
                      </a:r>
                      <a:r>
                        <a:rPr lang="en-US" sz="1400" dirty="0" err="1"/>
                        <a:t>Nandwani</a:t>
                      </a:r>
                      <a:r>
                        <a:rPr lang="en-US" sz="1400" dirty="0"/>
                        <a:t>, A review on Sentimental Analysis and Emotion detection,IJERT,2021</a:t>
                      </a:r>
                    </a:p>
                  </a:txBody>
                  <a:tcPr marT="46287" marB="46287"/>
                </a:tc>
                <a:tc>
                  <a:txBody>
                    <a:bodyPr/>
                    <a:lstStyle/>
                    <a:p>
                      <a:r>
                        <a:rPr lang="en-US" sz="1400" dirty="0"/>
                        <a:t>NLP, LSTM, CNN, Bi-LSTM</a:t>
                      </a:r>
                    </a:p>
                  </a:txBody>
                  <a:tcPr marT="46287" marB="46287"/>
                </a:tc>
                <a:tc>
                  <a:txBody>
                    <a:bodyPr/>
                    <a:lstStyle/>
                    <a:p>
                      <a:r>
                        <a:rPr lang="en-US" sz="1400" dirty="0"/>
                        <a:t>Kaggle, Stanford sentimental treebank(STT), international survey of emotional </a:t>
                      </a:r>
                      <a:r>
                        <a:rPr lang="en-US" sz="1400" dirty="0" err="1"/>
                        <a:t>antecendents</a:t>
                      </a:r>
                      <a:r>
                        <a:rPr lang="en-US" sz="1400" dirty="0"/>
                        <a:t> and reaction(ISEAR), no need of external memory.</a:t>
                      </a:r>
                    </a:p>
                  </a:txBody>
                  <a:tcPr marT="46287" marB="46287"/>
                </a:tc>
                <a:tc>
                  <a:txBody>
                    <a:bodyPr/>
                    <a:lstStyle/>
                    <a:p>
                      <a:r>
                        <a:rPr lang="en-US" sz="1400" dirty="0"/>
                        <a:t>Issues due to new slang, incorrect use of grammar</a:t>
                      </a:r>
                    </a:p>
                  </a:txBody>
                  <a:tcPr marT="46287" marB="46287"/>
                </a:tc>
                <a:extLst>
                  <a:ext uri="{0D108BD9-81ED-4DB2-BD59-A6C34878D82A}">
                    <a16:rowId xmlns="" xmlns:a16="http://schemas.microsoft.com/office/drawing/2014/main" val="10001"/>
                  </a:ext>
                </a:extLst>
              </a:tr>
              <a:tr h="1451205">
                <a:tc>
                  <a:txBody>
                    <a:bodyPr/>
                    <a:lstStyle/>
                    <a:p>
                      <a:r>
                        <a:rPr lang="en-US" sz="1400" dirty="0"/>
                        <a:t>7</a:t>
                      </a:r>
                    </a:p>
                  </a:txBody>
                  <a:tcPr marT="46287" marB="46287"/>
                </a:tc>
                <a:tc>
                  <a:txBody>
                    <a:bodyPr/>
                    <a:lstStyle/>
                    <a:p>
                      <a:r>
                        <a:rPr lang="en-US" sz="1400" dirty="0"/>
                        <a:t>Ahmad Fakhri, Text based emotion prediction system using machine learning approach, IOP publishing 2020</a:t>
                      </a:r>
                    </a:p>
                  </a:txBody>
                  <a:tcPr marT="46287" marB="46287"/>
                </a:tc>
                <a:tc>
                  <a:txBody>
                    <a:bodyPr/>
                    <a:lstStyle/>
                    <a:p>
                      <a:r>
                        <a:rPr lang="en-US" sz="1400" dirty="0"/>
                        <a:t>Multinational   Naïve </a:t>
                      </a:r>
                      <a:r>
                        <a:rPr lang="en-US" sz="1400" dirty="0" err="1"/>
                        <a:t>Bayers</a:t>
                      </a:r>
                      <a:r>
                        <a:rPr lang="en-US" sz="1400" dirty="0"/>
                        <a:t> Classifier, Decision Tree, Support Vector Machine(SVM)</a:t>
                      </a:r>
                    </a:p>
                  </a:txBody>
                  <a:tcPr marT="46287" marB="46287"/>
                </a:tc>
                <a:tc>
                  <a:txBody>
                    <a:bodyPr/>
                    <a:lstStyle/>
                    <a:p>
                      <a:r>
                        <a:rPr lang="en-US" sz="1400" dirty="0"/>
                        <a:t>International Survey on Emotions, </a:t>
                      </a:r>
                      <a:r>
                        <a:rPr lang="en-US" sz="1400" dirty="0" err="1"/>
                        <a:t>Antecendents</a:t>
                      </a:r>
                      <a:r>
                        <a:rPr lang="en-US" sz="1400" dirty="0"/>
                        <a:t> and Reactions(ISEAR), NLTK Corps</a:t>
                      </a:r>
                    </a:p>
                  </a:txBody>
                  <a:tcPr marT="46287" marB="46287"/>
                </a:tc>
                <a:tc>
                  <a:txBody>
                    <a:bodyPr/>
                    <a:lstStyle/>
                    <a:p>
                      <a:r>
                        <a:rPr lang="en-US" sz="1400" dirty="0"/>
                        <a:t>Limited accuracy with increasing number of training examples</a:t>
                      </a:r>
                    </a:p>
                  </a:txBody>
                  <a:tcPr marT="46287" marB="46287"/>
                </a:tc>
                <a:extLst>
                  <a:ext uri="{0D108BD9-81ED-4DB2-BD59-A6C34878D82A}">
                    <a16:rowId xmlns="" xmlns:a16="http://schemas.microsoft.com/office/drawing/2014/main" val="3345860810"/>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 xmlns:a16="http://schemas.microsoft.com/office/drawing/2014/main" id="{458C4CA7-51C1-4E55-52BF-8CE11755C03C}"/>
              </a:ext>
            </a:extLst>
          </p:cNvPr>
          <p:cNvSpPr>
            <a:spLocks noGrp="1" noChangeArrowheads="1"/>
          </p:cNvSpPr>
          <p:nvPr>
            <p:ph type="title"/>
          </p:nvPr>
        </p:nvSpPr>
        <p:spPr/>
        <p:txBody>
          <a:bodyPr/>
          <a:lstStyle/>
          <a:p>
            <a:pPr>
              <a:defRPr/>
            </a:pPr>
            <a:r>
              <a:rPr lang="en-US" altLang="en-US" dirty="0">
                <a:solidFill>
                  <a:srgbClr val="FFC000"/>
                </a:solidFill>
              </a:rPr>
              <a:t>Summary of Literature</a:t>
            </a:r>
          </a:p>
        </p:txBody>
      </p:sp>
      <p:sp>
        <p:nvSpPr>
          <p:cNvPr id="17411" name="Rectangle 3">
            <a:extLst>
              <a:ext uri="{FF2B5EF4-FFF2-40B4-BE49-F238E27FC236}">
                <a16:creationId xmlns="" xmlns:a16="http://schemas.microsoft.com/office/drawing/2014/main" id="{1F82D4A3-D2B8-59C4-57DE-BE1E798D0E7B}"/>
              </a:ext>
            </a:extLst>
          </p:cNvPr>
          <p:cNvSpPr>
            <a:spLocks noGrp="1"/>
          </p:cNvSpPr>
          <p:nvPr>
            <p:ph idx="1"/>
          </p:nvPr>
        </p:nvSpPr>
        <p:spPr/>
        <p:txBody>
          <a:bodyPr/>
          <a:lstStyle/>
          <a:p>
            <a:pPr>
              <a:spcBef>
                <a:spcPct val="30000"/>
              </a:spcBef>
              <a:spcAft>
                <a:spcPct val="30000"/>
              </a:spcAft>
            </a:pPr>
            <a:r>
              <a:rPr lang="en-US" altLang="en-US" sz="2400" dirty="0">
                <a:solidFill>
                  <a:srgbClr val="0000FF"/>
                </a:solidFill>
              </a:rPr>
              <a:t> </a:t>
            </a:r>
            <a:r>
              <a:rPr lang="en-US" altLang="en-US" sz="2400" dirty="0"/>
              <a:t>Accuracy of the proposed is less</a:t>
            </a:r>
          </a:p>
          <a:p>
            <a:pPr>
              <a:spcBef>
                <a:spcPct val="30000"/>
              </a:spcBef>
              <a:spcAft>
                <a:spcPct val="30000"/>
              </a:spcAft>
            </a:pPr>
            <a:r>
              <a:rPr lang="en-US" altLang="en-US" sz="2400" dirty="0"/>
              <a:t>Classification of text and emoji need to implement </a:t>
            </a:r>
          </a:p>
          <a:p>
            <a:pPr>
              <a:spcBef>
                <a:spcPct val="30000"/>
              </a:spcBef>
              <a:spcAft>
                <a:spcPct val="30000"/>
              </a:spcAft>
            </a:pPr>
            <a:r>
              <a:rPr lang="en-US" altLang="en-US" sz="2400" dirty="0"/>
              <a:t>Tricky reply from may lead to wrong prediction </a:t>
            </a:r>
          </a:p>
          <a:p>
            <a:pPr>
              <a:spcBef>
                <a:spcPct val="30000"/>
              </a:spcBef>
              <a:spcAft>
                <a:spcPct val="30000"/>
              </a:spcAft>
            </a:pPr>
            <a:r>
              <a:rPr lang="en-US" altLang="en-US" sz="2400" dirty="0"/>
              <a:t>Confusion due to different slang and grammatical errors.</a:t>
            </a:r>
          </a:p>
          <a:p>
            <a:pPr marL="119062" indent="0">
              <a:spcBef>
                <a:spcPct val="30000"/>
              </a:spcBef>
              <a:spcAft>
                <a:spcPct val="30000"/>
              </a:spcAft>
              <a:buNone/>
            </a:pPr>
            <a:r>
              <a:rPr lang="en-US" altLang="en-US" sz="2400" dirty="0">
                <a:solidFill>
                  <a:srgbClr val="0000FF"/>
                </a:solidFill>
              </a:rPr>
              <a:t> </a:t>
            </a:r>
          </a:p>
        </p:txBody>
      </p:sp>
      <p:sp>
        <p:nvSpPr>
          <p:cNvPr id="3" name="Footer Placeholder 2">
            <a:extLst>
              <a:ext uri="{FF2B5EF4-FFF2-40B4-BE49-F238E27FC236}">
                <a16:creationId xmlns="" xmlns:a16="http://schemas.microsoft.com/office/drawing/2014/main" id="{0AD865FE-C48D-EE79-7E2F-E8E827D42898}"/>
              </a:ext>
            </a:extLst>
          </p:cNvPr>
          <p:cNvSpPr>
            <a:spLocks noGrp="1"/>
          </p:cNvSpPr>
          <p:nvPr>
            <p:ph type="ftr" sz="quarter" idx="11"/>
          </p:nvPr>
        </p:nvSpPr>
        <p:spPr/>
        <p:txBody>
          <a:bodyPr/>
          <a:lstStyle/>
          <a:p>
            <a:pPr>
              <a:defRPr/>
            </a:pPr>
            <a:r>
              <a:rPr lang="en-IN" dirty="0"/>
              <a:t>ZEROTH REVIEW</a:t>
            </a:r>
            <a:endParaRPr lang="en-US" dirty="0"/>
          </a:p>
        </p:txBody>
      </p:sp>
      <p:sp>
        <p:nvSpPr>
          <p:cNvPr id="17413" name="Slide Number Placeholder 3">
            <a:extLst>
              <a:ext uri="{FF2B5EF4-FFF2-40B4-BE49-F238E27FC236}">
                <a16:creationId xmlns="" xmlns:a16="http://schemas.microsoft.com/office/drawing/2014/main" id="{967CA518-4F5B-F03D-CBC6-1C5CB946B95F}"/>
              </a:ext>
            </a:extLst>
          </p:cNvPr>
          <p:cNvSpPr>
            <a:spLocks noGrp="1" noChangeArrowheads="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F0974DB-02C1-4381-859E-9D6E1E5A330D}" type="slidenum">
              <a:rPr lang="en-US" altLang="en-US">
                <a:solidFill>
                  <a:srgbClr val="3F3F3F"/>
                </a:solidFill>
              </a:rPr>
              <a:pPr/>
              <a:t>11</a:t>
            </a:fld>
            <a:endParaRPr lang="en-US" altLang="en-US">
              <a:solidFill>
                <a:srgbClr val="3F3F3F"/>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 xmlns:a16="http://schemas.microsoft.com/office/drawing/2014/main" id="{4C241630-D498-0629-A0D3-4B102D368463}"/>
              </a:ext>
            </a:extLst>
          </p:cNvPr>
          <p:cNvSpPr>
            <a:spLocks noGrp="1" noChangeArrowheads="1"/>
          </p:cNvSpPr>
          <p:nvPr>
            <p:ph type="title"/>
          </p:nvPr>
        </p:nvSpPr>
        <p:spPr/>
        <p:txBody>
          <a:bodyPr/>
          <a:lstStyle/>
          <a:p>
            <a:pPr>
              <a:defRPr/>
            </a:pPr>
            <a:r>
              <a:rPr lang="en-US" altLang="en-US" dirty="0">
                <a:solidFill>
                  <a:srgbClr val="FFC000"/>
                </a:solidFill>
              </a:rPr>
              <a:t> Proposed work </a:t>
            </a:r>
            <a:endParaRPr lang="en-US" altLang="en-US" sz="3200" dirty="0">
              <a:solidFill>
                <a:srgbClr val="FFC000"/>
              </a:solidFill>
            </a:endParaRPr>
          </a:p>
        </p:txBody>
      </p:sp>
      <p:sp>
        <p:nvSpPr>
          <p:cNvPr id="18435" name="Rectangle 3">
            <a:extLst>
              <a:ext uri="{FF2B5EF4-FFF2-40B4-BE49-F238E27FC236}">
                <a16:creationId xmlns="" xmlns:a16="http://schemas.microsoft.com/office/drawing/2014/main" id="{EC367FBD-4F2A-FFEB-CB98-6CCDCF019076}"/>
              </a:ext>
            </a:extLst>
          </p:cNvPr>
          <p:cNvSpPr>
            <a:spLocks noGrp="1"/>
          </p:cNvSpPr>
          <p:nvPr>
            <p:ph idx="1"/>
          </p:nvPr>
        </p:nvSpPr>
        <p:spPr/>
        <p:txBody>
          <a:bodyPr/>
          <a:lstStyle/>
          <a:p>
            <a:pPr>
              <a:spcBef>
                <a:spcPct val="30000"/>
              </a:spcBef>
              <a:spcAft>
                <a:spcPct val="30000"/>
              </a:spcAft>
            </a:pPr>
            <a:r>
              <a:rPr lang="en-US" altLang="en-US" sz="2400" dirty="0"/>
              <a:t>The accuracy of the existing system is  only 70%</a:t>
            </a:r>
          </a:p>
          <a:p>
            <a:pPr>
              <a:spcBef>
                <a:spcPct val="30000"/>
              </a:spcBef>
              <a:spcAft>
                <a:spcPct val="30000"/>
              </a:spcAft>
            </a:pPr>
            <a:r>
              <a:rPr lang="en-US" altLang="en-US" sz="2400" dirty="0"/>
              <a:t>Also the existing model only recommends the songs only on the basis of mood of the individual.</a:t>
            </a:r>
          </a:p>
          <a:p>
            <a:pPr>
              <a:spcBef>
                <a:spcPct val="30000"/>
              </a:spcBef>
              <a:spcAft>
                <a:spcPct val="30000"/>
              </a:spcAft>
            </a:pPr>
            <a:r>
              <a:rPr lang="en-US" altLang="en-US" sz="2400" dirty="0"/>
              <a:t>As a part of the work,  emoji detection is less.</a:t>
            </a:r>
          </a:p>
          <a:p>
            <a:pPr>
              <a:spcBef>
                <a:spcPct val="30000"/>
              </a:spcBef>
              <a:spcAft>
                <a:spcPct val="30000"/>
              </a:spcAft>
            </a:pPr>
            <a:r>
              <a:rPr lang="en-US" altLang="en-US" sz="2400" dirty="0"/>
              <a:t>Chatbot predict only if the grammar and slang is correct.</a:t>
            </a:r>
          </a:p>
          <a:p>
            <a:pPr>
              <a:spcBef>
                <a:spcPct val="30000"/>
              </a:spcBef>
              <a:spcAft>
                <a:spcPct val="30000"/>
              </a:spcAft>
            </a:pPr>
            <a:endParaRPr lang="en-US" altLang="en-US" sz="2400" dirty="0"/>
          </a:p>
        </p:txBody>
      </p:sp>
      <p:sp>
        <p:nvSpPr>
          <p:cNvPr id="3" name="Footer Placeholder 2">
            <a:extLst>
              <a:ext uri="{FF2B5EF4-FFF2-40B4-BE49-F238E27FC236}">
                <a16:creationId xmlns="" xmlns:a16="http://schemas.microsoft.com/office/drawing/2014/main" id="{E677E6CC-1BE6-C168-C69F-95821B885223}"/>
              </a:ext>
            </a:extLst>
          </p:cNvPr>
          <p:cNvSpPr>
            <a:spLocks noGrp="1"/>
          </p:cNvSpPr>
          <p:nvPr>
            <p:ph type="ftr" sz="quarter" idx="11"/>
          </p:nvPr>
        </p:nvSpPr>
        <p:spPr/>
        <p:txBody>
          <a:bodyPr/>
          <a:lstStyle/>
          <a:p>
            <a:pPr>
              <a:defRPr/>
            </a:pPr>
            <a:r>
              <a:rPr lang="en-IN" dirty="0"/>
              <a:t>ZEROTH REVIEW</a:t>
            </a:r>
            <a:endParaRPr lang="en-US" dirty="0"/>
          </a:p>
        </p:txBody>
      </p:sp>
      <p:sp>
        <p:nvSpPr>
          <p:cNvPr id="18437" name="Slide Number Placeholder 3">
            <a:extLst>
              <a:ext uri="{FF2B5EF4-FFF2-40B4-BE49-F238E27FC236}">
                <a16:creationId xmlns="" xmlns:a16="http://schemas.microsoft.com/office/drawing/2014/main" id="{6FD20C0A-9FD0-33F9-259B-021A3FBCC3A7}"/>
              </a:ext>
            </a:extLst>
          </p:cNvPr>
          <p:cNvSpPr>
            <a:spLocks noGrp="1" noChangeArrowheads="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E22E4C-685C-4A9F-BB04-6BCD31218FBF}" type="slidenum">
              <a:rPr lang="en-US" altLang="en-US">
                <a:solidFill>
                  <a:srgbClr val="3F3F3F"/>
                </a:solidFill>
              </a:rPr>
              <a:pPr/>
              <a:t>12</a:t>
            </a:fld>
            <a:endParaRPr lang="en-US" altLang="en-US">
              <a:solidFill>
                <a:srgbClr val="3F3F3F"/>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 xmlns:a16="http://schemas.microsoft.com/office/drawing/2014/main" id="{0E966D71-B612-818B-2D2D-DC511DA93749}"/>
              </a:ext>
            </a:extLst>
          </p:cNvPr>
          <p:cNvSpPr>
            <a:spLocks noGrp="1" noChangeArrowheads="1"/>
          </p:cNvSpPr>
          <p:nvPr>
            <p:ph type="title"/>
          </p:nvPr>
        </p:nvSpPr>
        <p:spPr/>
        <p:txBody>
          <a:bodyPr/>
          <a:lstStyle/>
          <a:p>
            <a:pPr>
              <a:defRPr/>
            </a:pPr>
            <a:r>
              <a:rPr lang="en-US" altLang="en-US" dirty="0">
                <a:solidFill>
                  <a:srgbClr val="FFC000"/>
                </a:solidFill>
              </a:rPr>
              <a:t> Proposed work  </a:t>
            </a:r>
            <a:r>
              <a:rPr lang="en-US" altLang="en-US" sz="3200" dirty="0">
                <a:solidFill>
                  <a:srgbClr val="FFC000"/>
                </a:solidFill>
              </a:rPr>
              <a:t>(Cont..)</a:t>
            </a:r>
          </a:p>
        </p:txBody>
      </p:sp>
      <p:sp>
        <p:nvSpPr>
          <p:cNvPr id="19459" name="Rectangle 3">
            <a:extLst>
              <a:ext uri="{FF2B5EF4-FFF2-40B4-BE49-F238E27FC236}">
                <a16:creationId xmlns="" xmlns:a16="http://schemas.microsoft.com/office/drawing/2014/main" id="{30F1E115-6DEE-7FC6-AC9D-0E59892598CA}"/>
              </a:ext>
            </a:extLst>
          </p:cNvPr>
          <p:cNvSpPr>
            <a:spLocks noGrp="1"/>
          </p:cNvSpPr>
          <p:nvPr>
            <p:ph idx="1"/>
          </p:nvPr>
        </p:nvSpPr>
        <p:spPr/>
        <p:txBody>
          <a:bodyPr/>
          <a:lstStyle/>
          <a:p>
            <a:pPr>
              <a:spcBef>
                <a:spcPct val="30000"/>
              </a:spcBef>
              <a:spcAft>
                <a:spcPct val="30000"/>
              </a:spcAft>
            </a:pPr>
            <a:r>
              <a:rPr lang="en-US" altLang="en-US" sz="2400" dirty="0"/>
              <a:t>In addition to playing songs according the mood of the individual, we recommend a psychiatrist session for the individual who is under stress.</a:t>
            </a:r>
          </a:p>
          <a:p>
            <a:pPr>
              <a:spcBef>
                <a:spcPct val="30000"/>
              </a:spcBef>
              <a:spcAft>
                <a:spcPct val="30000"/>
              </a:spcAft>
            </a:pPr>
            <a:r>
              <a:rPr lang="en-US" altLang="en-US" sz="2400" dirty="0"/>
              <a:t>We have implemented this by providing the appointment dialogue box if the user is identified to be under stress.</a:t>
            </a:r>
          </a:p>
          <a:p>
            <a:pPr>
              <a:spcBef>
                <a:spcPct val="30000"/>
              </a:spcBef>
              <a:spcAft>
                <a:spcPct val="30000"/>
              </a:spcAft>
            </a:pPr>
            <a:r>
              <a:rPr lang="en-US" altLang="en-US" sz="2400" dirty="0"/>
              <a:t>We have also added addition features like Emoji detection to predict the mood of the user.</a:t>
            </a:r>
          </a:p>
        </p:txBody>
      </p:sp>
      <p:sp>
        <p:nvSpPr>
          <p:cNvPr id="3" name="Footer Placeholder 2">
            <a:extLst>
              <a:ext uri="{FF2B5EF4-FFF2-40B4-BE49-F238E27FC236}">
                <a16:creationId xmlns="" xmlns:a16="http://schemas.microsoft.com/office/drawing/2014/main" id="{59414BFF-90A7-E9BF-654C-0A73145C33EB}"/>
              </a:ext>
            </a:extLst>
          </p:cNvPr>
          <p:cNvSpPr>
            <a:spLocks noGrp="1"/>
          </p:cNvSpPr>
          <p:nvPr>
            <p:ph type="ftr" sz="quarter" idx="11"/>
          </p:nvPr>
        </p:nvSpPr>
        <p:spPr/>
        <p:txBody>
          <a:bodyPr/>
          <a:lstStyle/>
          <a:p>
            <a:pPr>
              <a:defRPr/>
            </a:pPr>
            <a:r>
              <a:rPr lang="en-IN" dirty="0"/>
              <a:t>ZEROTH REVIEW</a:t>
            </a:r>
            <a:endParaRPr lang="en-US" dirty="0"/>
          </a:p>
        </p:txBody>
      </p:sp>
      <p:sp>
        <p:nvSpPr>
          <p:cNvPr id="19461" name="Slide Number Placeholder 3">
            <a:extLst>
              <a:ext uri="{FF2B5EF4-FFF2-40B4-BE49-F238E27FC236}">
                <a16:creationId xmlns="" xmlns:a16="http://schemas.microsoft.com/office/drawing/2014/main" id="{C6FF0397-6CDB-DA5B-D3C0-3AB83577CBC7}"/>
              </a:ext>
            </a:extLst>
          </p:cNvPr>
          <p:cNvSpPr>
            <a:spLocks noGrp="1" noChangeArrowheads="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B0EE998-1B12-4527-B578-B6E44FE7B25C}" type="slidenum">
              <a:rPr lang="en-US" altLang="en-US">
                <a:solidFill>
                  <a:srgbClr val="3F3F3F"/>
                </a:solidFill>
              </a:rPr>
              <a:pPr/>
              <a:t>13</a:t>
            </a:fld>
            <a:endParaRPr lang="en-US" altLang="en-US">
              <a:solidFill>
                <a:srgbClr val="3F3F3F"/>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 xmlns:a16="http://schemas.microsoft.com/office/drawing/2014/main" id="{E25C1C4A-E5E7-61D8-4A0B-11F032173956}"/>
              </a:ext>
            </a:extLst>
          </p:cNvPr>
          <p:cNvSpPr>
            <a:spLocks noGrp="1" noChangeArrowheads="1"/>
          </p:cNvSpPr>
          <p:nvPr>
            <p:ph type="title"/>
          </p:nvPr>
        </p:nvSpPr>
        <p:spPr/>
        <p:txBody>
          <a:bodyPr/>
          <a:lstStyle/>
          <a:p>
            <a:pPr>
              <a:defRPr/>
            </a:pPr>
            <a:r>
              <a:rPr lang="en-US" altLang="en-US" dirty="0">
                <a:solidFill>
                  <a:srgbClr val="FFC000"/>
                </a:solidFill>
              </a:rPr>
              <a:t>Proposed work</a:t>
            </a:r>
          </a:p>
        </p:txBody>
      </p:sp>
      <p:sp>
        <p:nvSpPr>
          <p:cNvPr id="20483" name="Rectangle 3">
            <a:extLst>
              <a:ext uri="{FF2B5EF4-FFF2-40B4-BE49-F238E27FC236}">
                <a16:creationId xmlns="" xmlns:a16="http://schemas.microsoft.com/office/drawing/2014/main" id="{64BF049F-18A5-41D1-9B93-14E49388888B}"/>
              </a:ext>
            </a:extLst>
          </p:cNvPr>
          <p:cNvSpPr>
            <a:spLocks noGrp="1"/>
          </p:cNvSpPr>
          <p:nvPr>
            <p:ph idx="1"/>
          </p:nvPr>
        </p:nvSpPr>
        <p:spPr/>
        <p:txBody>
          <a:bodyPr/>
          <a:lstStyle/>
          <a:p>
            <a:pPr>
              <a:spcBef>
                <a:spcPct val="30000"/>
              </a:spcBef>
              <a:spcAft>
                <a:spcPct val="30000"/>
              </a:spcAft>
            </a:pPr>
            <a:r>
              <a:rPr lang="en-US" altLang="en-US" sz="2400" dirty="0"/>
              <a:t>We have used IBM Emotion </a:t>
            </a:r>
            <a:r>
              <a:rPr lang="en-US" altLang="en-US" sz="2400" dirty="0" err="1"/>
              <a:t>Analyser</a:t>
            </a:r>
            <a:r>
              <a:rPr lang="en-US" altLang="en-US" sz="2400" dirty="0"/>
              <a:t> to detect the mood of the user if the user uses emojis in the chat.</a:t>
            </a:r>
          </a:p>
          <a:p>
            <a:pPr>
              <a:spcBef>
                <a:spcPct val="30000"/>
              </a:spcBef>
              <a:spcAft>
                <a:spcPct val="30000"/>
              </a:spcAft>
            </a:pPr>
            <a:r>
              <a:rPr lang="en-US" altLang="en-US" sz="2400" dirty="0"/>
              <a:t>We have also used Fm API which is similar to Spotify API</a:t>
            </a:r>
          </a:p>
          <a:p>
            <a:pPr>
              <a:spcBef>
                <a:spcPct val="30000"/>
              </a:spcBef>
              <a:spcAft>
                <a:spcPct val="30000"/>
              </a:spcAft>
            </a:pPr>
            <a:r>
              <a:rPr lang="en-US" altLang="en-US" sz="2400" dirty="0"/>
              <a:t>By adding more attributes like Emoji detection, Emotions, Music recommendations, the Chatbot will give more accuracy compared to the existing system.</a:t>
            </a:r>
          </a:p>
          <a:p>
            <a:pPr>
              <a:spcBef>
                <a:spcPct val="30000"/>
              </a:spcBef>
              <a:spcAft>
                <a:spcPct val="30000"/>
              </a:spcAft>
            </a:pPr>
            <a:endParaRPr lang="en-US" altLang="en-US" sz="2400" dirty="0"/>
          </a:p>
          <a:p>
            <a:pPr>
              <a:spcBef>
                <a:spcPct val="30000"/>
              </a:spcBef>
              <a:spcAft>
                <a:spcPct val="30000"/>
              </a:spcAft>
            </a:pPr>
            <a:endParaRPr lang="en-US" altLang="en-US" sz="2400" dirty="0"/>
          </a:p>
          <a:p>
            <a:pPr>
              <a:spcBef>
                <a:spcPct val="30000"/>
              </a:spcBef>
              <a:spcAft>
                <a:spcPct val="30000"/>
              </a:spcAft>
            </a:pPr>
            <a:endParaRPr lang="en-US" altLang="en-US" sz="2400" dirty="0">
              <a:solidFill>
                <a:srgbClr val="0000FF"/>
              </a:solidFill>
            </a:endParaRPr>
          </a:p>
        </p:txBody>
      </p:sp>
      <p:sp>
        <p:nvSpPr>
          <p:cNvPr id="3" name="Footer Placeholder 2">
            <a:extLst>
              <a:ext uri="{FF2B5EF4-FFF2-40B4-BE49-F238E27FC236}">
                <a16:creationId xmlns="" xmlns:a16="http://schemas.microsoft.com/office/drawing/2014/main" id="{DE339D9D-2C1F-C419-3D14-455B60C1C65B}"/>
              </a:ext>
            </a:extLst>
          </p:cNvPr>
          <p:cNvSpPr>
            <a:spLocks noGrp="1"/>
          </p:cNvSpPr>
          <p:nvPr>
            <p:ph type="ftr" sz="quarter" idx="11"/>
          </p:nvPr>
        </p:nvSpPr>
        <p:spPr/>
        <p:txBody>
          <a:bodyPr/>
          <a:lstStyle/>
          <a:p>
            <a:pPr>
              <a:defRPr/>
            </a:pPr>
            <a:r>
              <a:rPr lang="en-IN" dirty="0"/>
              <a:t>ZEROTH REVIEW</a:t>
            </a:r>
            <a:endParaRPr lang="en-US" dirty="0"/>
          </a:p>
        </p:txBody>
      </p:sp>
      <p:sp>
        <p:nvSpPr>
          <p:cNvPr id="20485" name="Slide Number Placeholder 3">
            <a:extLst>
              <a:ext uri="{FF2B5EF4-FFF2-40B4-BE49-F238E27FC236}">
                <a16:creationId xmlns="" xmlns:a16="http://schemas.microsoft.com/office/drawing/2014/main" id="{8D98A392-4244-1C81-1211-292F01255A3B}"/>
              </a:ext>
            </a:extLst>
          </p:cNvPr>
          <p:cNvSpPr>
            <a:spLocks noGrp="1" noChangeArrowheads="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996F1FA-EE7C-47D3-8CA1-9312301F1C96}" type="slidenum">
              <a:rPr lang="en-US" altLang="en-US">
                <a:solidFill>
                  <a:srgbClr val="3F3F3F"/>
                </a:solidFill>
              </a:rPr>
              <a:pPr/>
              <a:t>14</a:t>
            </a:fld>
            <a:endParaRPr lang="en-US" altLang="en-US">
              <a:solidFill>
                <a:srgbClr val="3F3F3F"/>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 xmlns:a16="http://schemas.microsoft.com/office/drawing/2014/main" id="{1F140CFB-4885-3D92-4DED-6A92E997A1F8}"/>
              </a:ext>
            </a:extLst>
          </p:cNvPr>
          <p:cNvSpPr>
            <a:spLocks noGrp="1" noChangeArrowheads="1"/>
          </p:cNvSpPr>
          <p:nvPr>
            <p:ph type="title"/>
          </p:nvPr>
        </p:nvSpPr>
        <p:spPr/>
        <p:txBody>
          <a:bodyPr/>
          <a:lstStyle/>
          <a:p>
            <a:pPr>
              <a:defRPr/>
            </a:pPr>
            <a:r>
              <a:rPr lang="en-US" altLang="en-US" dirty="0">
                <a:solidFill>
                  <a:srgbClr val="FFC000"/>
                </a:solidFill>
              </a:rPr>
              <a:t>Novelty in  Proposed Work</a:t>
            </a:r>
          </a:p>
        </p:txBody>
      </p:sp>
      <p:sp>
        <p:nvSpPr>
          <p:cNvPr id="21507" name="Rectangle 3">
            <a:extLst>
              <a:ext uri="{FF2B5EF4-FFF2-40B4-BE49-F238E27FC236}">
                <a16:creationId xmlns="" xmlns:a16="http://schemas.microsoft.com/office/drawing/2014/main" id="{024C51C5-41AF-5822-DAFB-12B930044005}"/>
              </a:ext>
            </a:extLst>
          </p:cNvPr>
          <p:cNvSpPr>
            <a:spLocks noGrp="1"/>
          </p:cNvSpPr>
          <p:nvPr>
            <p:ph idx="1"/>
          </p:nvPr>
        </p:nvSpPr>
        <p:spPr/>
        <p:txBody>
          <a:bodyPr/>
          <a:lstStyle/>
          <a:p>
            <a:pPr>
              <a:spcBef>
                <a:spcPct val="30000"/>
              </a:spcBef>
              <a:spcAft>
                <a:spcPct val="30000"/>
              </a:spcAft>
            </a:pPr>
            <a:r>
              <a:rPr lang="en-US" altLang="en-US" sz="2400" dirty="0"/>
              <a:t>We</a:t>
            </a:r>
            <a:r>
              <a:rPr lang="en-US" altLang="en-US" sz="2400" dirty="0">
                <a:solidFill>
                  <a:srgbClr val="0000FF"/>
                </a:solidFill>
              </a:rPr>
              <a:t> </a:t>
            </a:r>
            <a:r>
              <a:rPr lang="en-US" altLang="en-US" sz="2400" dirty="0"/>
              <a:t>have used the Natural Language Processor and Machine Learning approach to increase the accuracy of the system.</a:t>
            </a:r>
          </a:p>
          <a:p>
            <a:pPr>
              <a:spcBef>
                <a:spcPct val="30000"/>
              </a:spcBef>
              <a:spcAft>
                <a:spcPct val="30000"/>
              </a:spcAft>
            </a:pPr>
            <a:r>
              <a:rPr lang="en-US" altLang="en-US" sz="2400" dirty="0"/>
              <a:t>Emoji plays a vital role to detect emotion of the person</a:t>
            </a:r>
          </a:p>
          <a:p>
            <a:pPr>
              <a:spcBef>
                <a:spcPct val="30000"/>
              </a:spcBef>
              <a:spcAft>
                <a:spcPct val="30000"/>
              </a:spcAft>
            </a:pPr>
            <a:r>
              <a:rPr lang="en-US" altLang="en-US" sz="2400" dirty="0"/>
              <a:t>We are going to classify the emoji and text to detect the mood of the user.</a:t>
            </a:r>
          </a:p>
          <a:p>
            <a:pPr>
              <a:spcBef>
                <a:spcPct val="30000"/>
              </a:spcBef>
              <a:spcAft>
                <a:spcPct val="30000"/>
              </a:spcAft>
            </a:pPr>
            <a:r>
              <a:rPr lang="en-US" altLang="en-US" sz="2400" dirty="0"/>
              <a:t>We are providing counselling if the user is found depressed. </a:t>
            </a:r>
          </a:p>
        </p:txBody>
      </p:sp>
      <p:sp>
        <p:nvSpPr>
          <p:cNvPr id="3" name="Footer Placeholder 2">
            <a:extLst>
              <a:ext uri="{FF2B5EF4-FFF2-40B4-BE49-F238E27FC236}">
                <a16:creationId xmlns="" xmlns:a16="http://schemas.microsoft.com/office/drawing/2014/main" id="{F397F6FF-0177-5DE1-B285-B1E4E6A6BD17}"/>
              </a:ext>
            </a:extLst>
          </p:cNvPr>
          <p:cNvSpPr>
            <a:spLocks noGrp="1"/>
          </p:cNvSpPr>
          <p:nvPr>
            <p:ph type="ftr" sz="quarter" idx="11"/>
          </p:nvPr>
        </p:nvSpPr>
        <p:spPr/>
        <p:txBody>
          <a:bodyPr/>
          <a:lstStyle/>
          <a:p>
            <a:pPr>
              <a:defRPr/>
            </a:pPr>
            <a:r>
              <a:rPr lang="en-IN" dirty="0"/>
              <a:t>ZEROTH REVIEW</a:t>
            </a:r>
            <a:endParaRPr lang="en-US" dirty="0"/>
          </a:p>
        </p:txBody>
      </p:sp>
      <p:sp>
        <p:nvSpPr>
          <p:cNvPr id="21509" name="Slide Number Placeholder 3">
            <a:extLst>
              <a:ext uri="{FF2B5EF4-FFF2-40B4-BE49-F238E27FC236}">
                <a16:creationId xmlns="" xmlns:a16="http://schemas.microsoft.com/office/drawing/2014/main" id="{6124F30A-AD2C-03AA-EADE-A90175EEC7E7}"/>
              </a:ext>
            </a:extLst>
          </p:cNvPr>
          <p:cNvSpPr>
            <a:spLocks noGrp="1" noChangeArrowheads="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43EF394-F6FF-4F41-A596-A8C680175BC1}" type="slidenum">
              <a:rPr lang="en-US" altLang="en-US">
                <a:solidFill>
                  <a:srgbClr val="3F3F3F"/>
                </a:solidFill>
              </a:rPr>
              <a:pPr/>
              <a:t>15</a:t>
            </a:fld>
            <a:endParaRPr lang="en-US" altLang="en-US">
              <a:solidFill>
                <a:srgbClr val="3F3F3F"/>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Architectural Design</a:t>
            </a:r>
            <a:endParaRPr lang="en-US" dirty="0"/>
          </a:p>
        </p:txBody>
      </p:sp>
      <p:sp>
        <p:nvSpPr>
          <p:cNvPr id="4" name="Footer Placeholder 3"/>
          <p:cNvSpPr>
            <a:spLocks noGrp="1"/>
          </p:cNvSpPr>
          <p:nvPr>
            <p:ph type="ftr" sz="quarter" idx="11"/>
          </p:nvPr>
        </p:nvSpPr>
        <p:spPr/>
        <p:txBody>
          <a:bodyPr/>
          <a:lstStyle/>
          <a:p>
            <a:pPr>
              <a:defRPr/>
            </a:pPr>
            <a:r>
              <a:rPr lang="en-US" smtClean="0"/>
              <a:t>INTERVIEW FOR Ph.D. ADMISSION FOR JANUARY 2022 SESSION</a:t>
            </a:r>
            <a:endParaRPr lang="en-US" dirty="0"/>
          </a:p>
        </p:txBody>
      </p:sp>
      <p:sp>
        <p:nvSpPr>
          <p:cNvPr id="5" name="Slide Number Placeholder 4"/>
          <p:cNvSpPr>
            <a:spLocks noGrp="1"/>
          </p:cNvSpPr>
          <p:nvPr>
            <p:ph type="sldNum" sz="quarter" idx="12"/>
          </p:nvPr>
        </p:nvSpPr>
        <p:spPr/>
        <p:txBody>
          <a:bodyPr/>
          <a:lstStyle/>
          <a:p>
            <a:fld id="{E45BA84E-8581-4527-AEBD-DEE76D50FA57}" type="slidenum">
              <a:rPr lang="en-US" altLang="en-US" smtClean="0"/>
              <a:pPr/>
              <a:t>16</a:t>
            </a:fld>
            <a:endParaRPr lang="en-US" altLang="en-US"/>
          </a:p>
        </p:txBody>
      </p:sp>
      <p:pic>
        <p:nvPicPr>
          <p:cNvPr id="1026" name="Picture 2"/>
          <p:cNvPicPr>
            <a:picLocks noGrp="1" noChangeAspect="1" noChangeArrowheads="1"/>
          </p:cNvPicPr>
          <p:nvPr>
            <p:ph idx="1"/>
          </p:nvPr>
        </p:nvPicPr>
        <p:blipFill>
          <a:blip r:embed="rId2"/>
          <a:srcRect/>
          <a:stretch>
            <a:fillRect/>
          </a:stretch>
        </p:blipFill>
        <p:spPr bwMode="auto">
          <a:xfrm>
            <a:off x="395797" y="1500180"/>
            <a:ext cx="8572560" cy="3214710"/>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MODULE</a:t>
            </a:r>
            <a:endParaRPr lang="en-US" dirty="0"/>
          </a:p>
        </p:txBody>
      </p:sp>
      <p:sp>
        <p:nvSpPr>
          <p:cNvPr id="3" name="Content Placeholder 2"/>
          <p:cNvSpPr>
            <a:spLocks noGrp="1"/>
          </p:cNvSpPr>
          <p:nvPr>
            <p:ph idx="1"/>
          </p:nvPr>
        </p:nvSpPr>
        <p:spPr/>
        <p:txBody>
          <a:bodyPr/>
          <a:lstStyle/>
          <a:p>
            <a:r>
              <a:rPr lang="en-US" dirty="0" err="1" smtClean="0"/>
              <a:t>Emoji</a:t>
            </a:r>
            <a:r>
              <a:rPr lang="en-US" dirty="0" smtClean="0"/>
              <a:t> </a:t>
            </a:r>
            <a:r>
              <a:rPr lang="en-US" dirty="0" err="1" smtClean="0"/>
              <a:t>Prediciton</a:t>
            </a:r>
            <a:endParaRPr lang="en-US" dirty="0" smtClean="0"/>
          </a:p>
          <a:p>
            <a:endParaRPr lang="en-IN" dirty="0" smtClean="0"/>
          </a:p>
          <a:p>
            <a:r>
              <a:rPr lang="en-US" dirty="0" smtClean="0"/>
              <a:t>Text Classifier for </a:t>
            </a:r>
            <a:r>
              <a:rPr lang="en-US" dirty="0" err="1" smtClean="0"/>
              <a:t>Emoji</a:t>
            </a:r>
            <a:r>
              <a:rPr lang="en-US" dirty="0" smtClean="0"/>
              <a:t> Prediction</a:t>
            </a:r>
          </a:p>
          <a:p>
            <a:endParaRPr lang="en-IN" dirty="0" smtClean="0"/>
          </a:p>
          <a:p>
            <a:r>
              <a:rPr lang="en-US" dirty="0" smtClean="0"/>
              <a:t>Train and evaluate the ml model</a:t>
            </a:r>
          </a:p>
          <a:p>
            <a:endParaRPr lang="en-US" dirty="0" smtClean="0"/>
          </a:p>
          <a:p>
            <a:endParaRPr lang="en-US" dirty="0"/>
          </a:p>
        </p:txBody>
      </p:sp>
      <p:sp>
        <p:nvSpPr>
          <p:cNvPr id="4" name="Footer Placeholder 3"/>
          <p:cNvSpPr>
            <a:spLocks noGrp="1"/>
          </p:cNvSpPr>
          <p:nvPr>
            <p:ph type="ftr" sz="quarter" idx="11"/>
          </p:nvPr>
        </p:nvSpPr>
        <p:spPr/>
        <p:txBody>
          <a:bodyPr/>
          <a:lstStyle/>
          <a:p>
            <a:pPr>
              <a:defRPr/>
            </a:pPr>
            <a:r>
              <a:rPr lang="en-US" smtClean="0"/>
              <a:t>INTERVIEW FOR Ph.D. ADMISSION FOR JANUARY 2022 SESSION</a:t>
            </a:r>
            <a:endParaRPr lang="en-US" dirty="0"/>
          </a:p>
        </p:txBody>
      </p:sp>
      <p:sp>
        <p:nvSpPr>
          <p:cNvPr id="5" name="Slide Number Placeholder 4"/>
          <p:cNvSpPr>
            <a:spLocks noGrp="1"/>
          </p:cNvSpPr>
          <p:nvPr>
            <p:ph type="sldNum" sz="quarter" idx="12"/>
          </p:nvPr>
        </p:nvSpPr>
        <p:spPr/>
        <p:txBody>
          <a:bodyPr/>
          <a:lstStyle/>
          <a:p>
            <a:fld id="{E45BA84E-8581-4527-AEBD-DEE76D50FA57}" type="slidenum">
              <a:rPr lang="en-US" altLang="en-US" smtClean="0"/>
              <a:pPr/>
              <a:t>17</a:t>
            </a:fld>
            <a:endParaRPr lang="en-US"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0" dirty="0" err="1" smtClean="0"/>
              <a:t>Emoji</a:t>
            </a:r>
            <a:r>
              <a:rPr lang="en-US" b="0" dirty="0" smtClean="0"/>
              <a:t> </a:t>
            </a:r>
            <a:r>
              <a:rPr lang="en-US" b="0" dirty="0" err="1" smtClean="0"/>
              <a:t>Prediciton</a:t>
            </a:r>
            <a:endParaRPr lang="en-US" dirty="0"/>
          </a:p>
        </p:txBody>
      </p:sp>
      <p:sp>
        <p:nvSpPr>
          <p:cNvPr id="3" name="Content Placeholder 2"/>
          <p:cNvSpPr>
            <a:spLocks noGrp="1"/>
          </p:cNvSpPr>
          <p:nvPr>
            <p:ph idx="1"/>
          </p:nvPr>
        </p:nvSpPr>
        <p:spPr/>
        <p:txBody>
          <a:bodyPr/>
          <a:lstStyle/>
          <a:p>
            <a:r>
              <a:rPr lang="en-US" dirty="0" smtClean="0"/>
              <a:t> Perform Exploratory Data Analysis (EDA).</a:t>
            </a:r>
          </a:p>
          <a:p>
            <a:endParaRPr lang="en-US" dirty="0" smtClean="0"/>
          </a:p>
          <a:p>
            <a:r>
              <a:rPr lang="en-US" dirty="0" smtClean="0"/>
              <a:t> Build the classifier model.</a:t>
            </a:r>
          </a:p>
          <a:p>
            <a:endParaRPr lang="en-US" dirty="0" smtClean="0"/>
          </a:p>
          <a:p>
            <a:r>
              <a:rPr lang="en-US" dirty="0" smtClean="0"/>
              <a:t> Train and evaluate the model.</a:t>
            </a:r>
          </a:p>
          <a:p>
            <a:endParaRPr lang="en-IN" dirty="0" smtClean="0"/>
          </a:p>
          <a:p>
            <a:r>
              <a:rPr lang="en-US" dirty="0" smtClean="0"/>
              <a:t>Text Classifier</a:t>
            </a:r>
            <a:endParaRPr lang="en-US" dirty="0"/>
          </a:p>
        </p:txBody>
      </p:sp>
      <p:sp>
        <p:nvSpPr>
          <p:cNvPr id="4" name="Footer Placeholder 3"/>
          <p:cNvSpPr>
            <a:spLocks noGrp="1"/>
          </p:cNvSpPr>
          <p:nvPr>
            <p:ph type="ftr" sz="quarter" idx="11"/>
          </p:nvPr>
        </p:nvSpPr>
        <p:spPr/>
        <p:txBody>
          <a:bodyPr/>
          <a:lstStyle/>
          <a:p>
            <a:pPr>
              <a:defRPr/>
            </a:pPr>
            <a:r>
              <a:rPr lang="en-US" smtClean="0"/>
              <a:t>INTERVIEW FOR Ph.D. ADMISSION FOR JANUARY 2022 SESSION</a:t>
            </a:r>
            <a:endParaRPr lang="en-US" dirty="0"/>
          </a:p>
        </p:txBody>
      </p:sp>
      <p:sp>
        <p:nvSpPr>
          <p:cNvPr id="5" name="Slide Number Placeholder 4"/>
          <p:cNvSpPr>
            <a:spLocks noGrp="1"/>
          </p:cNvSpPr>
          <p:nvPr>
            <p:ph type="sldNum" sz="quarter" idx="12"/>
          </p:nvPr>
        </p:nvSpPr>
        <p:spPr/>
        <p:txBody>
          <a:bodyPr/>
          <a:lstStyle/>
          <a:p>
            <a:fld id="{E45BA84E-8581-4527-AEBD-DEE76D50FA57}" type="slidenum">
              <a:rPr lang="en-US" altLang="en-US" smtClean="0"/>
              <a:pPr/>
              <a:t>18</a:t>
            </a:fld>
            <a:endParaRPr lang="en-US"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smtClean="0"/>
              <a:t>Text Classifier for </a:t>
            </a:r>
            <a:r>
              <a:rPr lang="en-US" b="0" dirty="0" err="1" smtClean="0"/>
              <a:t>Emoji</a:t>
            </a:r>
            <a:r>
              <a:rPr lang="en-US" b="0" dirty="0" smtClean="0"/>
              <a:t> Prediction</a:t>
            </a:r>
            <a:endParaRPr lang="en-US" b="0" dirty="0"/>
          </a:p>
        </p:txBody>
      </p:sp>
      <p:sp>
        <p:nvSpPr>
          <p:cNvPr id="3" name="Content Placeholder 2"/>
          <p:cNvSpPr>
            <a:spLocks noGrp="1"/>
          </p:cNvSpPr>
          <p:nvPr>
            <p:ph idx="1"/>
          </p:nvPr>
        </p:nvSpPr>
        <p:spPr/>
        <p:txBody>
          <a:bodyPr/>
          <a:lstStyle/>
          <a:p>
            <a:r>
              <a:rPr lang="en-US" sz="2000" dirty="0" smtClean="0"/>
              <a:t>For this </a:t>
            </a:r>
            <a:r>
              <a:rPr lang="en-US" sz="2000" dirty="0" err="1" smtClean="0"/>
              <a:t>emoji</a:t>
            </a:r>
            <a:r>
              <a:rPr lang="en-US" sz="2000" dirty="0" smtClean="0"/>
              <a:t> prediction project, we will be using a simple LSTM network.</a:t>
            </a:r>
          </a:p>
          <a:p>
            <a:endParaRPr lang="en-US" sz="2000" dirty="0" smtClean="0"/>
          </a:p>
          <a:p>
            <a:r>
              <a:rPr lang="en-US" sz="2000" dirty="0" smtClean="0"/>
              <a:t>LSTM stands for Long Short Term Network. Recurrent neural networks are a type of deep neural network used to deal with sequential types of data like audio files, text data, etc.</a:t>
            </a:r>
          </a:p>
          <a:p>
            <a:endParaRPr lang="en-US" sz="2000" dirty="0" smtClean="0"/>
          </a:p>
          <a:p>
            <a:r>
              <a:rPr lang="en-US" sz="2000" dirty="0" smtClean="0"/>
              <a:t>LSTMs are a variant of Recurrent neural networks that are capable of learning long-term dependencies. LSTM networks work well with time-series data.</a:t>
            </a:r>
          </a:p>
          <a:p>
            <a:endParaRPr lang="en-US" sz="2000" dirty="0"/>
          </a:p>
        </p:txBody>
      </p:sp>
      <p:sp>
        <p:nvSpPr>
          <p:cNvPr id="4" name="Footer Placeholder 3"/>
          <p:cNvSpPr>
            <a:spLocks noGrp="1"/>
          </p:cNvSpPr>
          <p:nvPr>
            <p:ph type="ftr" sz="quarter" idx="11"/>
          </p:nvPr>
        </p:nvSpPr>
        <p:spPr/>
        <p:txBody>
          <a:bodyPr/>
          <a:lstStyle/>
          <a:p>
            <a:pPr>
              <a:defRPr/>
            </a:pPr>
            <a:r>
              <a:rPr lang="en-US" smtClean="0"/>
              <a:t>INTERVIEW FOR Ph.D. ADMISSION FOR JANUARY 2022 SESSION</a:t>
            </a:r>
            <a:endParaRPr lang="en-US" dirty="0"/>
          </a:p>
        </p:txBody>
      </p:sp>
      <p:sp>
        <p:nvSpPr>
          <p:cNvPr id="5" name="Slide Number Placeholder 4"/>
          <p:cNvSpPr>
            <a:spLocks noGrp="1"/>
          </p:cNvSpPr>
          <p:nvPr>
            <p:ph type="sldNum" sz="quarter" idx="12"/>
          </p:nvPr>
        </p:nvSpPr>
        <p:spPr/>
        <p:txBody>
          <a:bodyPr/>
          <a:lstStyle/>
          <a:p>
            <a:fld id="{E45BA84E-8581-4527-AEBD-DEE76D50FA57}" type="slidenum">
              <a:rPr lang="en-US" altLang="en-US" smtClean="0"/>
              <a:pPr/>
              <a:t>19</a:t>
            </a:fld>
            <a:endParaRPr lang="en-US"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0" dirty="0" smtClean="0"/>
              <a:t>Train and evaluate the ml model</a:t>
            </a:r>
            <a:endParaRPr lang="en-US" dirty="0"/>
          </a:p>
        </p:txBody>
      </p:sp>
      <p:sp>
        <p:nvSpPr>
          <p:cNvPr id="3" name="Content Placeholder 2"/>
          <p:cNvSpPr>
            <a:spLocks noGrp="1"/>
          </p:cNvSpPr>
          <p:nvPr>
            <p:ph idx="1"/>
          </p:nvPr>
        </p:nvSpPr>
        <p:spPr/>
        <p:txBody>
          <a:bodyPr/>
          <a:lstStyle/>
          <a:p>
            <a:r>
              <a:rPr lang="en-US" dirty="0" smtClean="0"/>
              <a:t>Now compile and fit our model against the embedding matrix we have computed using the training data. The categorical </a:t>
            </a:r>
            <a:r>
              <a:rPr lang="en-US" dirty="0" err="1" smtClean="0"/>
              <a:t>crossentropy</a:t>
            </a:r>
            <a:r>
              <a:rPr lang="en-US" dirty="0" smtClean="0"/>
              <a:t> is used as the loss function and Adam is used as the optimizer function. For metrics, accuracy is used.</a:t>
            </a:r>
            <a:endParaRPr lang="en-US" dirty="0"/>
          </a:p>
        </p:txBody>
      </p:sp>
      <p:sp>
        <p:nvSpPr>
          <p:cNvPr id="4" name="Footer Placeholder 3"/>
          <p:cNvSpPr>
            <a:spLocks noGrp="1"/>
          </p:cNvSpPr>
          <p:nvPr>
            <p:ph type="ftr" sz="quarter" idx="11"/>
          </p:nvPr>
        </p:nvSpPr>
        <p:spPr/>
        <p:txBody>
          <a:bodyPr/>
          <a:lstStyle/>
          <a:p>
            <a:pPr>
              <a:defRPr/>
            </a:pPr>
            <a:r>
              <a:rPr lang="en-US" smtClean="0"/>
              <a:t>INTERVIEW FOR Ph.D. ADMISSION FOR JANUARY 2022 SESSION</a:t>
            </a:r>
            <a:endParaRPr lang="en-US" dirty="0"/>
          </a:p>
        </p:txBody>
      </p:sp>
      <p:sp>
        <p:nvSpPr>
          <p:cNvPr id="5" name="Slide Number Placeholder 4"/>
          <p:cNvSpPr>
            <a:spLocks noGrp="1"/>
          </p:cNvSpPr>
          <p:nvPr>
            <p:ph type="sldNum" sz="quarter" idx="12"/>
          </p:nvPr>
        </p:nvSpPr>
        <p:spPr/>
        <p:txBody>
          <a:bodyPr/>
          <a:lstStyle/>
          <a:p>
            <a:fld id="{E45BA84E-8581-4527-AEBD-DEE76D50FA57}" type="slidenum">
              <a:rPr lang="en-US" altLang="en-US" smtClean="0"/>
              <a:pPr/>
              <a:t>20</a:t>
            </a:fld>
            <a:endParaRPr lang="en-US"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Text classifier</a:t>
            </a:r>
            <a:endParaRPr lang="en-US" dirty="0"/>
          </a:p>
        </p:txBody>
      </p:sp>
      <p:sp>
        <p:nvSpPr>
          <p:cNvPr id="3" name="Content Placeholder 2"/>
          <p:cNvSpPr>
            <a:spLocks noGrp="1"/>
          </p:cNvSpPr>
          <p:nvPr>
            <p:ph idx="1"/>
          </p:nvPr>
        </p:nvSpPr>
        <p:spPr/>
        <p:txBody>
          <a:bodyPr/>
          <a:lstStyle/>
          <a:p>
            <a:r>
              <a:rPr lang="en-US" sz="2400" dirty="0" smtClean="0"/>
              <a:t>we built a text classifier that predicts an </a:t>
            </a:r>
            <a:r>
              <a:rPr lang="en-US" sz="2400" dirty="0" err="1" smtClean="0"/>
              <a:t>emoji</a:t>
            </a:r>
            <a:r>
              <a:rPr lang="en-US" sz="2400" dirty="0" smtClean="0"/>
              <a:t> that suits the given text. We achieve good accuracy in the implementation, although based on requirements we can train it with larger datasets. </a:t>
            </a:r>
          </a:p>
          <a:p>
            <a:endParaRPr lang="en-US" sz="2400" dirty="0" smtClean="0"/>
          </a:p>
          <a:p>
            <a:r>
              <a:rPr lang="en-US" sz="2400" dirty="0" smtClean="0"/>
              <a:t>To predict </a:t>
            </a:r>
            <a:r>
              <a:rPr lang="en-US" sz="2400" dirty="0" err="1" smtClean="0"/>
              <a:t>emojis</a:t>
            </a:r>
            <a:r>
              <a:rPr lang="en-US" sz="2400" dirty="0" smtClean="0"/>
              <a:t>, we used LSTM as LSTM networks work well with time-series data.</a:t>
            </a:r>
            <a:endParaRPr lang="en-US" sz="2400" dirty="0"/>
          </a:p>
        </p:txBody>
      </p:sp>
      <p:sp>
        <p:nvSpPr>
          <p:cNvPr id="4" name="Footer Placeholder 3"/>
          <p:cNvSpPr>
            <a:spLocks noGrp="1"/>
          </p:cNvSpPr>
          <p:nvPr>
            <p:ph type="ftr" sz="quarter" idx="11"/>
          </p:nvPr>
        </p:nvSpPr>
        <p:spPr/>
        <p:txBody>
          <a:bodyPr/>
          <a:lstStyle/>
          <a:p>
            <a:pPr>
              <a:defRPr/>
            </a:pPr>
            <a:r>
              <a:rPr lang="en-US" smtClean="0"/>
              <a:t>INTERVIEW FOR Ph.D. ADMISSION FOR JANUARY 2022 SESSION</a:t>
            </a:r>
            <a:endParaRPr lang="en-US" dirty="0"/>
          </a:p>
        </p:txBody>
      </p:sp>
      <p:sp>
        <p:nvSpPr>
          <p:cNvPr id="5" name="Slide Number Placeholder 4"/>
          <p:cNvSpPr>
            <a:spLocks noGrp="1"/>
          </p:cNvSpPr>
          <p:nvPr>
            <p:ph type="sldNum" sz="quarter" idx="12"/>
          </p:nvPr>
        </p:nvSpPr>
        <p:spPr/>
        <p:txBody>
          <a:bodyPr/>
          <a:lstStyle/>
          <a:p>
            <a:fld id="{E45BA84E-8581-4527-AEBD-DEE76D50FA57}" type="slidenum">
              <a:rPr lang="en-US" altLang="en-US" smtClean="0"/>
              <a:pPr/>
              <a:t>21</a:t>
            </a:fld>
            <a:endParaRPr lang="en-US" alt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CODE</a:t>
            </a:r>
            <a:endParaRPr lang="en-US" dirty="0"/>
          </a:p>
        </p:txBody>
      </p:sp>
      <p:sp>
        <p:nvSpPr>
          <p:cNvPr id="3" name="Content Placeholder 2"/>
          <p:cNvSpPr>
            <a:spLocks noGrp="1"/>
          </p:cNvSpPr>
          <p:nvPr>
            <p:ph idx="1"/>
          </p:nvPr>
        </p:nvSpPr>
        <p:spPr/>
        <p:txBody>
          <a:bodyPr/>
          <a:lstStyle/>
          <a:p>
            <a:pPr>
              <a:buNone/>
            </a:pPr>
            <a:r>
              <a:rPr lang="en-US" sz="1500" dirty="0" smtClean="0"/>
              <a:t>import </a:t>
            </a:r>
            <a:r>
              <a:rPr lang="en-US" sz="1500" dirty="0" err="1" smtClean="0"/>
              <a:t>emoji</a:t>
            </a:r>
            <a:endParaRPr lang="en-US" sz="1500" dirty="0" smtClean="0"/>
          </a:p>
          <a:p>
            <a:pPr>
              <a:buNone/>
            </a:pPr>
            <a:r>
              <a:rPr lang="en-US" sz="1500" b="1" dirty="0" smtClean="0"/>
              <a:t>for</a:t>
            </a:r>
            <a:r>
              <a:rPr lang="en-US" sz="1500" dirty="0" smtClean="0"/>
              <a:t> ix </a:t>
            </a:r>
            <a:r>
              <a:rPr lang="en-US" sz="1500" b="1" dirty="0" smtClean="0"/>
              <a:t>in</a:t>
            </a:r>
            <a:r>
              <a:rPr lang="en-US" sz="1500" dirty="0" smtClean="0"/>
              <a:t> </a:t>
            </a:r>
            <a:r>
              <a:rPr lang="en-US" sz="1500" dirty="0" err="1" smtClean="0"/>
              <a:t>emoji_dict.keys</a:t>
            </a:r>
            <a:r>
              <a:rPr lang="en-US" sz="1500" dirty="0" smtClean="0"/>
              <a:t>():</a:t>
            </a:r>
          </a:p>
          <a:p>
            <a:pPr>
              <a:buNone/>
            </a:pPr>
            <a:r>
              <a:rPr lang="en-US" sz="1500" dirty="0" smtClean="0"/>
              <a:t>print (</a:t>
            </a:r>
            <a:r>
              <a:rPr lang="en-US" sz="1500" dirty="0" err="1" smtClean="0"/>
              <a:t>ix,</a:t>
            </a:r>
            <a:r>
              <a:rPr lang="en-US" sz="1500" b="1" dirty="0" err="1" smtClean="0"/>
              <a:t>end</a:t>
            </a:r>
            <a:r>
              <a:rPr lang="en-US" sz="1500" dirty="0" smtClean="0"/>
              <a:t>=" ")</a:t>
            </a:r>
          </a:p>
          <a:p>
            <a:pPr>
              <a:buNone/>
            </a:pPr>
            <a:r>
              <a:rPr lang="en-US" sz="1500" dirty="0" smtClean="0"/>
              <a:t>print (</a:t>
            </a:r>
            <a:r>
              <a:rPr lang="en-US" sz="1500" dirty="0" err="1" smtClean="0"/>
              <a:t>emoji.emojize</a:t>
            </a:r>
            <a:r>
              <a:rPr lang="en-US" sz="1500" dirty="0" smtClean="0"/>
              <a:t>(</a:t>
            </a:r>
            <a:r>
              <a:rPr lang="en-US" sz="1500" dirty="0" err="1" smtClean="0"/>
              <a:t>emoji_dict</a:t>
            </a:r>
            <a:r>
              <a:rPr lang="en-US" sz="1500" dirty="0" smtClean="0"/>
              <a:t>[ix], </a:t>
            </a:r>
            <a:r>
              <a:rPr lang="en-US" sz="1500" dirty="0" err="1" smtClean="0"/>
              <a:t>use_aliases</a:t>
            </a:r>
            <a:r>
              <a:rPr lang="en-US" sz="1500" dirty="0" smtClean="0"/>
              <a:t>=</a:t>
            </a:r>
            <a:r>
              <a:rPr lang="en-US" sz="1500" b="1" dirty="0" smtClean="0"/>
              <a:t>True</a:t>
            </a:r>
            <a:r>
              <a:rPr lang="en-US" sz="1500" dirty="0" smtClean="0"/>
              <a:t>))</a:t>
            </a:r>
          </a:p>
          <a:p>
            <a:pPr>
              <a:buNone/>
            </a:pPr>
            <a:r>
              <a:rPr lang="en-US" sz="1500" dirty="0" err="1" smtClean="0"/>
              <a:t>X_train</a:t>
            </a:r>
            <a:r>
              <a:rPr lang="en-US" sz="1500" dirty="0" smtClean="0"/>
              <a:t> = train[0]</a:t>
            </a:r>
          </a:p>
          <a:p>
            <a:pPr>
              <a:buNone/>
            </a:pPr>
            <a:r>
              <a:rPr lang="en-US" sz="1500" dirty="0" err="1" smtClean="0"/>
              <a:t>Y_train</a:t>
            </a:r>
            <a:r>
              <a:rPr lang="en-US" sz="1500" dirty="0" smtClean="0"/>
              <a:t> = train[1]</a:t>
            </a:r>
          </a:p>
          <a:p>
            <a:pPr>
              <a:buNone/>
            </a:pPr>
            <a:r>
              <a:rPr lang="en-US" sz="1500" dirty="0" err="1" smtClean="0"/>
              <a:t>X_test</a:t>
            </a:r>
            <a:r>
              <a:rPr lang="en-US" sz="1500" dirty="0" smtClean="0"/>
              <a:t> = test[0]</a:t>
            </a:r>
          </a:p>
          <a:p>
            <a:pPr>
              <a:buNone/>
            </a:pPr>
            <a:r>
              <a:rPr lang="en-US" sz="1500" dirty="0" err="1" smtClean="0"/>
              <a:t>Y_test</a:t>
            </a:r>
            <a:r>
              <a:rPr lang="en-US" sz="1500" dirty="0" smtClean="0"/>
              <a:t> = test[1]</a:t>
            </a:r>
          </a:p>
          <a:p>
            <a:pPr>
              <a:buNone/>
            </a:pPr>
            <a:r>
              <a:rPr lang="en-US" sz="1500" b="1" dirty="0" smtClean="0"/>
              <a:t>for</a:t>
            </a:r>
            <a:r>
              <a:rPr lang="en-US" sz="1500" dirty="0" smtClean="0"/>
              <a:t> ix </a:t>
            </a:r>
            <a:r>
              <a:rPr lang="en-US" sz="1500" b="1" dirty="0" smtClean="0"/>
              <a:t>in</a:t>
            </a:r>
            <a:r>
              <a:rPr lang="en-US" sz="1500" dirty="0" smtClean="0"/>
              <a:t> range(</a:t>
            </a:r>
            <a:r>
              <a:rPr lang="en-US" sz="1500" dirty="0" err="1" smtClean="0"/>
              <a:t>X_train.shape</a:t>
            </a:r>
            <a:r>
              <a:rPr lang="en-US" sz="1500" dirty="0" smtClean="0"/>
              <a:t>[0]):</a:t>
            </a:r>
          </a:p>
          <a:p>
            <a:pPr>
              <a:buNone/>
            </a:pPr>
            <a:r>
              <a:rPr lang="en-US" sz="1500" dirty="0" err="1" smtClean="0"/>
              <a:t>X_train</a:t>
            </a:r>
            <a:r>
              <a:rPr lang="en-US" sz="1500" dirty="0" smtClean="0"/>
              <a:t>[ix] = </a:t>
            </a:r>
            <a:r>
              <a:rPr lang="en-US" sz="1500" dirty="0" err="1" smtClean="0"/>
              <a:t>X_train</a:t>
            </a:r>
            <a:r>
              <a:rPr lang="en-US" sz="1500" dirty="0" smtClean="0"/>
              <a:t>[ix].split()</a:t>
            </a:r>
          </a:p>
          <a:p>
            <a:pPr>
              <a:buNone/>
            </a:pPr>
            <a:r>
              <a:rPr lang="en-US" sz="1500" b="1" dirty="0" smtClean="0"/>
              <a:t>for</a:t>
            </a:r>
            <a:r>
              <a:rPr lang="en-US" sz="1500" dirty="0" smtClean="0"/>
              <a:t> ix </a:t>
            </a:r>
            <a:r>
              <a:rPr lang="en-US" sz="1500" b="1" dirty="0" smtClean="0"/>
              <a:t>in</a:t>
            </a:r>
            <a:r>
              <a:rPr lang="en-US" sz="1500" dirty="0" smtClean="0"/>
              <a:t> range(</a:t>
            </a:r>
            <a:r>
              <a:rPr lang="en-US" sz="1500" dirty="0" err="1" smtClean="0"/>
              <a:t>X_test.shape</a:t>
            </a:r>
            <a:r>
              <a:rPr lang="en-US" sz="1500" dirty="0" smtClean="0"/>
              <a:t>[0]):</a:t>
            </a:r>
          </a:p>
          <a:p>
            <a:pPr>
              <a:buNone/>
            </a:pPr>
            <a:r>
              <a:rPr lang="en-US" sz="1500" dirty="0" err="1" smtClean="0"/>
              <a:t>X_test</a:t>
            </a:r>
            <a:r>
              <a:rPr lang="en-US" sz="1500" dirty="0" smtClean="0"/>
              <a:t>[ix] = </a:t>
            </a:r>
            <a:r>
              <a:rPr lang="en-US" sz="1500" dirty="0" err="1" smtClean="0"/>
              <a:t>X_test</a:t>
            </a:r>
            <a:r>
              <a:rPr lang="en-US" sz="1500" dirty="0" smtClean="0"/>
              <a:t>[ix].split()</a:t>
            </a:r>
          </a:p>
          <a:p>
            <a:pPr>
              <a:buNone/>
            </a:pPr>
            <a:r>
              <a:rPr lang="en-US" sz="1500" dirty="0" err="1" smtClean="0"/>
              <a:t>Y_train</a:t>
            </a:r>
            <a:r>
              <a:rPr lang="en-US" sz="1500" dirty="0" smtClean="0"/>
              <a:t> = </a:t>
            </a:r>
            <a:r>
              <a:rPr lang="en-US" sz="1500" dirty="0" err="1" smtClean="0"/>
              <a:t>to_categorical</a:t>
            </a:r>
            <a:r>
              <a:rPr lang="en-US" sz="1500" dirty="0" smtClean="0"/>
              <a:t>(</a:t>
            </a:r>
            <a:r>
              <a:rPr lang="en-US" sz="1500" dirty="0" err="1" smtClean="0"/>
              <a:t>Y_train</a:t>
            </a:r>
            <a:r>
              <a:rPr lang="en-US" sz="1500" dirty="0" smtClean="0"/>
              <a:t>)</a:t>
            </a:r>
          </a:p>
          <a:p>
            <a:pPr>
              <a:buNone/>
            </a:pPr>
            <a:endParaRPr lang="en-US" sz="1500" dirty="0"/>
          </a:p>
        </p:txBody>
      </p:sp>
      <p:sp>
        <p:nvSpPr>
          <p:cNvPr id="4" name="Footer Placeholder 3"/>
          <p:cNvSpPr>
            <a:spLocks noGrp="1"/>
          </p:cNvSpPr>
          <p:nvPr>
            <p:ph type="ftr" sz="quarter" idx="11"/>
          </p:nvPr>
        </p:nvSpPr>
        <p:spPr/>
        <p:txBody>
          <a:bodyPr/>
          <a:lstStyle/>
          <a:p>
            <a:pPr>
              <a:defRPr/>
            </a:pPr>
            <a:r>
              <a:rPr lang="en-US" smtClean="0"/>
              <a:t>INTERVIEW FOR Ph.D. ADMISSION FOR JANUARY 2022 SESSION</a:t>
            </a:r>
            <a:endParaRPr lang="en-US" dirty="0"/>
          </a:p>
        </p:txBody>
      </p:sp>
      <p:sp>
        <p:nvSpPr>
          <p:cNvPr id="5" name="Slide Number Placeholder 4"/>
          <p:cNvSpPr>
            <a:spLocks noGrp="1"/>
          </p:cNvSpPr>
          <p:nvPr>
            <p:ph type="sldNum" sz="quarter" idx="12"/>
          </p:nvPr>
        </p:nvSpPr>
        <p:spPr/>
        <p:txBody>
          <a:bodyPr/>
          <a:lstStyle/>
          <a:p>
            <a:fld id="{E45BA84E-8581-4527-AEBD-DEE76D50FA57}" type="slidenum">
              <a:rPr lang="en-US" altLang="en-US" smtClean="0"/>
              <a:pPr/>
              <a:t>22</a:t>
            </a:fld>
            <a:endParaRPr lang="en-US"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r>
              <a:rPr lang="en-US" sz="2000" dirty="0" smtClean="0"/>
              <a:t>print (</a:t>
            </a:r>
            <a:r>
              <a:rPr lang="en-US" sz="2000" dirty="0" err="1" smtClean="0"/>
              <a:t>X_train</a:t>
            </a:r>
            <a:r>
              <a:rPr lang="en-US" sz="2000" dirty="0" smtClean="0"/>
              <a:t>[0],</a:t>
            </a:r>
            <a:r>
              <a:rPr lang="en-US" sz="2000" dirty="0" err="1" smtClean="0"/>
              <a:t>Y_train</a:t>
            </a:r>
            <a:r>
              <a:rPr lang="en-US" sz="2000" dirty="0" smtClean="0"/>
              <a:t>[0]) </a:t>
            </a:r>
            <a:r>
              <a:rPr lang="en-US" sz="2000" dirty="0" err="1" smtClean="0"/>
              <a:t>np.unique</a:t>
            </a:r>
            <a:r>
              <a:rPr lang="en-US" sz="2000" dirty="0" smtClean="0"/>
              <a:t>(</a:t>
            </a:r>
            <a:r>
              <a:rPr lang="en-US" sz="2000" dirty="0" err="1" smtClean="0"/>
              <a:t>np.array</a:t>
            </a:r>
            <a:r>
              <a:rPr lang="en-US" sz="2000" dirty="0" smtClean="0"/>
              <a:t>([</a:t>
            </a:r>
            <a:r>
              <a:rPr lang="en-US" sz="2000" dirty="0" err="1" smtClean="0"/>
              <a:t>len</a:t>
            </a:r>
            <a:r>
              <a:rPr lang="en-US" sz="2000" dirty="0" smtClean="0"/>
              <a:t>(ix) for ix in </a:t>
            </a:r>
            <a:r>
              <a:rPr lang="en-US" sz="2000" dirty="0" err="1" smtClean="0"/>
              <a:t>X_train</a:t>
            </a:r>
            <a:r>
              <a:rPr lang="en-US" sz="2000" dirty="0" smtClean="0"/>
              <a:t>]) , </a:t>
            </a:r>
            <a:r>
              <a:rPr lang="en-US" sz="2000" dirty="0" err="1" smtClean="0"/>
              <a:t>return_counts</a:t>
            </a:r>
            <a:r>
              <a:rPr lang="en-US" sz="2000" dirty="0" smtClean="0"/>
              <a:t>=True)</a:t>
            </a:r>
          </a:p>
          <a:p>
            <a:pPr>
              <a:buNone/>
            </a:pPr>
            <a:r>
              <a:rPr lang="en-US" sz="2000" dirty="0" err="1" smtClean="0"/>
              <a:t>embeddings_index</a:t>
            </a:r>
            <a:r>
              <a:rPr lang="en-US" sz="2000" dirty="0" smtClean="0"/>
              <a:t> = {}</a:t>
            </a:r>
          </a:p>
          <a:p>
            <a:pPr>
              <a:buNone/>
            </a:pPr>
            <a:r>
              <a:rPr lang="en-US" sz="2000" dirty="0" smtClean="0"/>
              <a:t>f = open('./glove.6B.50d.txt', encoding="utf-8")</a:t>
            </a:r>
          </a:p>
          <a:p>
            <a:pPr>
              <a:buNone/>
            </a:pPr>
            <a:r>
              <a:rPr lang="en-US" sz="2000" b="1" dirty="0" smtClean="0"/>
              <a:t>for</a:t>
            </a:r>
            <a:r>
              <a:rPr lang="en-US" sz="2000" dirty="0" smtClean="0"/>
              <a:t> line </a:t>
            </a:r>
            <a:r>
              <a:rPr lang="en-US" sz="2000" b="1" dirty="0" smtClean="0"/>
              <a:t>in</a:t>
            </a:r>
            <a:r>
              <a:rPr lang="en-US" sz="2000" dirty="0" smtClean="0"/>
              <a:t> f:</a:t>
            </a:r>
          </a:p>
          <a:p>
            <a:pPr>
              <a:buNone/>
            </a:pPr>
            <a:r>
              <a:rPr lang="en-US" sz="2000" dirty="0" smtClean="0"/>
              <a:t>values = </a:t>
            </a:r>
            <a:r>
              <a:rPr lang="en-US" sz="2000" dirty="0" err="1" smtClean="0"/>
              <a:t>line.split</a:t>
            </a:r>
            <a:r>
              <a:rPr lang="en-US" sz="2000" dirty="0" smtClean="0"/>
              <a:t>()</a:t>
            </a:r>
          </a:p>
          <a:p>
            <a:pPr>
              <a:buNone/>
            </a:pPr>
            <a:r>
              <a:rPr lang="en-US" sz="2000" dirty="0" smtClean="0"/>
              <a:t>word = values[0]</a:t>
            </a:r>
          </a:p>
          <a:p>
            <a:pPr>
              <a:buNone/>
            </a:pPr>
            <a:r>
              <a:rPr lang="en-US" sz="2000" dirty="0" err="1" smtClean="0"/>
              <a:t>coefs</a:t>
            </a:r>
            <a:r>
              <a:rPr lang="en-US" sz="2000" dirty="0" smtClean="0"/>
              <a:t> = </a:t>
            </a:r>
            <a:r>
              <a:rPr lang="en-US" sz="2000" dirty="0" err="1" smtClean="0"/>
              <a:t>np.asarray</a:t>
            </a:r>
            <a:r>
              <a:rPr lang="en-US" sz="2000" dirty="0" smtClean="0"/>
              <a:t>(values[1:], </a:t>
            </a:r>
            <a:r>
              <a:rPr lang="en-US" sz="2000" dirty="0" err="1" smtClean="0"/>
              <a:t>dtype</a:t>
            </a:r>
            <a:r>
              <a:rPr lang="en-US" sz="2000" dirty="0" smtClean="0"/>
              <a:t>='float32')</a:t>
            </a:r>
          </a:p>
          <a:p>
            <a:pPr>
              <a:buNone/>
            </a:pPr>
            <a:r>
              <a:rPr lang="en-US" sz="2000" dirty="0" err="1" smtClean="0"/>
              <a:t>embeddings_index</a:t>
            </a:r>
            <a:r>
              <a:rPr lang="en-US" sz="2000" dirty="0" smtClean="0"/>
              <a:t>[word] = </a:t>
            </a:r>
            <a:r>
              <a:rPr lang="en-US" sz="2000" dirty="0" err="1" smtClean="0"/>
              <a:t>coefs</a:t>
            </a:r>
            <a:endParaRPr lang="en-US" sz="2000" dirty="0" smtClean="0"/>
          </a:p>
          <a:p>
            <a:pPr>
              <a:buNone/>
            </a:pPr>
            <a:r>
              <a:rPr lang="en-US" sz="2000" dirty="0" err="1" smtClean="0"/>
              <a:t>f.close</a:t>
            </a:r>
            <a:r>
              <a:rPr lang="en-US" sz="2000" dirty="0" smtClean="0"/>
              <a:t>()</a:t>
            </a:r>
          </a:p>
          <a:p>
            <a:pPr>
              <a:buNone/>
            </a:pPr>
            <a:endParaRPr lang="en-US" sz="2000" dirty="0"/>
          </a:p>
        </p:txBody>
      </p:sp>
      <p:sp>
        <p:nvSpPr>
          <p:cNvPr id="4" name="Footer Placeholder 3"/>
          <p:cNvSpPr>
            <a:spLocks noGrp="1"/>
          </p:cNvSpPr>
          <p:nvPr>
            <p:ph type="ftr" sz="quarter" idx="11"/>
          </p:nvPr>
        </p:nvSpPr>
        <p:spPr/>
        <p:txBody>
          <a:bodyPr/>
          <a:lstStyle/>
          <a:p>
            <a:pPr>
              <a:defRPr/>
            </a:pPr>
            <a:r>
              <a:rPr lang="en-US" smtClean="0"/>
              <a:t>INTERVIEW FOR Ph.D. ADMISSION FOR JANUARY 2022 SESSION</a:t>
            </a:r>
            <a:endParaRPr lang="en-US" dirty="0"/>
          </a:p>
        </p:txBody>
      </p:sp>
      <p:sp>
        <p:nvSpPr>
          <p:cNvPr id="5" name="Slide Number Placeholder 4"/>
          <p:cNvSpPr>
            <a:spLocks noGrp="1"/>
          </p:cNvSpPr>
          <p:nvPr>
            <p:ph type="sldNum" sz="quarter" idx="12"/>
          </p:nvPr>
        </p:nvSpPr>
        <p:spPr/>
        <p:txBody>
          <a:bodyPr/>
          <a:lstStyle/>
          <a:p>
            <a:fld id="{E45BA84E-8581-4527-AEBD-DEE76D50FA57}" type="slidenum">
              <a:rPr lang="en-US" altLang="en-US" smtClean="0"/>
              <a:pPr/>
              <a:t>23</a:t>
            </a:fld>
            <a:endParaRPr lang="en-US"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r>
              <a:rPr lang="en-US" sz="1500" dirty="0" smtClean="0"/>
              <a:t>from </a:t>
            </a:r>
            <a:r>
              <a:rPr lang="en-US" sz="1500" dirty="0" err="1" smtClean="0"/>
              <a:t>scipy</a:t>
            </a:r>
            <a:r>
              <a:rPr lang="en-US" sz="1500" dirty="0" smtClean="0"/>
              <a:t> import spatial </a:t>
            </a:r>
            <a:r>
              <a:rPr lang="en-US" sz="1500" dirty="0" err="1" smtClean="0"/>
              <a:t>spatial.distance.cosine</a:t>
            </a:r>
            <a:r>
              <a:rPr lang="en-US" sz="1500" dirty="0" smtClean="0"/>
              <a:t>(</a:t>
            </a:r>
            <a:r>
              <a:rPr lang="en-US" sz="1500" dirty="0" err="1" smtClean="0"/>
              <a:t>embeddings_index</a:t>
            </a:r>
            <a:r>
              <a:rPr lang="en-US" sz="1500" dirty="0" smtClean="0"/>
              <a:t>["happy"],</a:t>
            </a:r>
            <a:r>
              <a:rPr lang="en-US" sz="1500" dirty="0" err="1" smtClean="0"/>
              <a:t>embeddings_index</a:t>
            </a:r>
            <a:r>
              <a:rPr lang="en-US" sz="1500" dirty="0" smtClean="0"/>
              <a:t>["sad"]) </a:t>
            </a:r>
            <a:r>
              <a:rPr lang="en-US" sz="1500" dirty="0" err="1" smtClean="0"/>
              <a:t>spatial.distance.cosine</a:t>
            </a:r>
            <a:r>
              <a:rPr lang="en-US" sz="1500" dirty="0" smtClean="0"/>
              <a:t>(</a:t>
            </a:r>
            <a:r>
              <a:rPr lang="en-US" sz="1500" dirty="0" err="1" smtClean="0"/>
              <a:t>embeddings_index</a:t>
            </a:r>
            <a:r>
              <a:rPr lang="en-US" sz="1500" dirty="0" smtClean="0"/>
              <a:t>["</a:t>
            </a:r>
            <a:r>
              <a:rPr lang="en-US" sz="1500" dirty="0" err="1" smtClean="0"/>
              <a:t>india</a:t>
            </a:r>
            <a:r>
              <a:rPr lang="en-US" sz="1500" dirty="0" smtClean="0"/>
              <a:t>"],</a:t>
            </a:r>
            <a:r>
              <a:rPr lang="en-US" sz="1500" dirty="0" err="1" smtClean="0"/>
              <a:t>embeddings_index</a:t>
            </a:r>
            <a:r>
              <a:rPr lang="en-US" sz="1500" dirty="0" smtClean="0"/>
              <a:t>["</a:t>
            </a:r>
            <a:r>
              <a:rPr lang="en-US" sz="1500" dirty="0" err="1" smtClean="0"/>
              <a:t>delhi</a:t>
            </a:r>
            <a:r>
              <a:rPr lang="en-US" sz="1500" dirty="0" smtClean="0"/>
              <a:t>"]) </a:t>
            </a:r>
            <a:r>
              <a:rPr lang="en-US" sz="1500" dirty="0" err="1" smtClean="0"/>
              <a:t>spatial.distance.cosine</a:t>
            </a:r>
            <a:r>
              <a:rPr lang="en-US" sz="1500" dirty="0" smtClean="0"/>
              <a:t>(</a:t>
            </a:r>
            <a:r>
              <a:rPr lang="en-US" sz="1500" dirty="0" err="1" smtClean="0"/>
              <a:t>embeddings_index</a:t>
            </a:r>
            <a:r>
              <a:rPr lang="en-US" sz="1500" dirty="0" smtClean="0"/>
              <a:t>["</a:t>
            </a:r>
            <a:r>
              <a:rPr lang="en-US" sz="1500" dirty="0" err="1" smtClean="0"/>
              <a:t>france</a:t>
            </a:r>
            <a:r>
              <a:rPr lang="en-US" sz="1500" dirty="0" smtClean="0"/>
              <a:t>"],</a:t>
            </a:r>
            <a:r>
              <a:rPr lang="en-US" sz="1500" dirty="0" err="1" smtClean="0"/>
              <a:t>embeddings_index</a:t>
            </a:r>
            <a:r>
              <a:rPr lang="en-US" sz="1500" dirty="0" smtClean="0"/>
              <a:t>["</a:t>
            </a:r>
            <a:r>
              <a:rPr lang="en-US" sz="1500" dirty="0" err="1" smtClean="0"/>
              <a:t>paris</a:t>
            </a:r>
            <a:r>
              <a:rPr lang="en-US" sz="1500" dirty="0" smtClean="0"/>
              <a:t>"])</a:t>
            </a:r>
          </a:p>
          <a:p>
            <a:pPr>
              <a:buNone/>
            </a:pPr>
            <a:r>
              <a:rPr lang="en-US" sz="1500" dirty="0" smtClean="0"/>
              <a:t>import </a:t>
            </a:r>
            <a:r>
              <a:rPr lang="en-US" sz="1500" dirty="0" err="1" smtClean="0"/>
              <a:t>numpy</a:t>
            </a:r>
            <a:r>
              <a:rPr lang="en-US" sz="1500" dirty="0" smtClean="0"/>
              <a:t> as </a:t>
            </a:r>
            <a:r>
              <a:rPr lang="en-US" sz="1500" dirty="0" err="1" smtClean="0"/>
              <a:t>np</a:t>
            </a:r>
            <a:endParaRPr lang="en-US" sz="1500" dirty="0" smtClean="0"/>
          </a:p>
          <a:p>
            <a:pPr>
              <a:buNone/>
            </a:pPr>
            <a:r>
              <a:rPr lang="en-US" sz="1500" dirty="0" err="1" smtClean="0"/>
              <a:t>embedding_matrix_train</a:t>
            </a:r>
            <a:r>
              <a:rPr lang="en-US" sz="1500" dirty="0" smtClean="0"/>
              <a:t> = </a:t>
            </a:r>
            <a:r>
              <a:rPr lang="en-US" sz="1500" dirty="0" err="1" smtClean="0"/>
              <a:t>np.zeros</a:t>
            </a:r>
            <a:r>
              <a:rPr lang="en-US" sz="1500" dirty="0" smtClean="0"/>
              <a:t>((</a:t>
            </a:r>
            <a:r>
              <a:rPr lang="en-US" sz="1500" dirty="0" err="1" smtClean="0"/>
              <a:t>X_train.shape</a:t>
            </a:r>
            <a:r>
              <a:rPr lang="en-US" sz="1500" dirty="0" smtClean="0"/>
              <a:t>[0], 10, 50))</a:t>
            </a:r>
          </a:p>
          <a:p>
            <a:pPr>
              <a:buNone/>
            </a:pPr>
            <a:r>
              <a:rPr lang="en-US" sz="1500" dirty="0" err="1" smtClean="0"/>
              <a:t>embedding_matrix_test</a:t>
            </a:r>
            <a:r>
              <a:rPr lang="en-US" sz="1500" dirty="0" smtClean="0"/>
              <a:t> = </a:t>
            </a:r>
            <a:r>
              <a:rPr lang="en-US" sz="1500" dirty="0" err="1" smtClean="0"/>
              <a:t>np.zeros</a:t>
            </a:r>
            <a:r>
              <a:rPr lang="en-US" sz="1500" dirty="0" smtClean="0"/>
              <a:t>((</a:t>
            </a:r>
            <a:r>
              <a:rPr lang="en-US" sz="1500" dirty="0" err="1" smtClean="0"/>
              <a:t>X_test.shape</a:t>
            </a:r>
            <a:r>
              <a:rPr lang="en-US" sz="1500" dirty="0" smtClean="0"/>
              <a:t>[0], 10, 50))</a:t>
            </a:r>
          </a:p>
          <a:p>
            <a:pPr>
              <a:buNone/>
            </a:pPr>
            <a:r>
              <a:rPr lang="en-US" sz="1500" b="1" dirty="0" smtClean="0"/>
              <a:t>for</a:t>
            </a:r>
            <a:r>
              <a:rPr lang="en-US" sz="1500" dirty="0" smtClean="0"/>
              <a:t> ix </a:t>
            </a:r>
            <a:r>
              <a:rPr lang="en-US" sz="1500" b="1" dirty="0" smtClean="0"/>
              <a:t>in</a:t>
            </a:r>
            <a:r>
              <a:rPr lang="en-US" sz="1500" dirty="0" smtClean="0"/>
              <a:t> range(</a:t>
            </a:r>
            <a:r>
              <a:rPr lang="en-US" sz="1500" dirty="0" err="1" smtClean="0"/>
              <a:t>X_train.shape</a:t>
            </a:r>
            <a:r>
              <a:rPr lang="en-US" sz="1500" dirty="0" smtClean="0"/>
              <a:t>[0]):</a:t>
            </a:r>
          </a:p>
          <a:p>
            <a:pPr>
              <a:buNone/>
            </a:pPr>
            <a:r>
              <a:rPr lang="en-US" sz="1500" b="1" dirty="0" smtClean="0"/>
              <a:t>for</a:t>
            </a:r>
            <a:r>
              <a:rPr lang="en-US" sz="1500" dirty="0" smtClean="0"/>
              <a:t> </a:t>
            </a:r>
            <a:r>
              <a:rPr lang="en-US" sz="1500" dirty="0" err="1" smtClean="0"/>
              <a:t>ij</a:t>
            </a:r>
            <a:r>
              <a:rPr lang="en-US" sz="1500" dirty="0" smtClean="0"/>
              <a:t> </a:t>
            </a:r>
            <a:r>
              <a:rPr lang="en-US" sz="1500" b="1" dirty="0" smtClean="0"/>
              <a:t>in</a:t>
            </a:r>
            <a:r>
              <a:rPr lang="en-US" sz="1500" dirty="0" smtClean="0"/>
              <a:t> range(</a:t>
            </a:r>
            <a:r>
              <a:rPr lang="en-US" sz="1500" dirty="0" err="1" smtClean="0"/>
              <a:t>len</a:t>
            </a:r>
            <a:r>
              <a:rPr lang="en-US" sz="1500" dirty="0" smtClean="0"/>
              <a:t>(</a:t>
            </a:r>
            <a:r>
              <a:rPr lang="en-US" sz="1500" dirty="0" err="1" smtClean="0"/>
              <a:t>X_train</a:t>
            </a:r>
            <a:r>
              <a:rPr lang="en-US" sz="1500" dirty="0" smtClean="0"/>
              <a:t>[ix])):</a:t>
            </a:r>
          </a:p>
          <a:p>
            <a:pPr>
              <a:buNone/>
            </a:pPr>
            <a:r>
              <a:rPr lang="en-US" sz="1500" dirty="0" err="1" smtClean="0"/>
              <a:t>embedding_matrix_train</a:t>
            </a:r>
            <a:r>
              <a:rPr lang="en-US" sz="1500" dirty="0" smtClean="0"/>
              <a:t>[ix][</a:t>
            </a:r>
            <a:r>
              <a:rPr lang="en-US" sz="1500" dirty="0" err="1" smtClean="0"/>
              <a:t>ij</a:t>
            </a:r>
            <a:r>
              <a:rPr lang="en-US" sz="1500" dirty="0" smtClean="0"/>
              <a:t>] = </a:t>
            </a:r>
            <a:r>
              <a:rPr lang="en-US" sz="1500" dirty="0" err="1" smtClean="0"/>
              <a:t>embeddings_index</a:t>
            </a:r>
            <a:r>
              <a:rPr lang="en-US" sz="1500" dirty="0" smtClean="0"/>
              <a:t>[</a:t>
            </a:r>
            <a:r>
              <a:rPr lang="en-US" sz="1500" dirty="0" err="1" smtClean="0"/>
              <a:t>X_train</a:t>
            </a:r>
            <a:r>
              <a:rPr lang="en-US" sz="1500" dirty="0" smtClean="0"/>
              <a:t>[ix][</a:t>
            </a:r>
            <a:r>
              <a:rPr lang="en-US" sz="1500" dirty="0" err="1" smtClean="0"/>
              <a:t>ij</a:t>
            </a:r>
            <a:r>
              <a:rPr lang="en-US" sz="1500" dirty="0" smtClean="0"/>
              <a:t>].lower()]</a:t>
            </a:r>
          </a:p>
          <a:p>
            <a:pPr>
              <a:buNone/>
            </a:pPr>
            <a:r>
              <a:rPr lang="en-US" sz="1500" b="1" dirty="0" smtClean="0"/>
              <a:t>for</a:t>
            </a:r>
            <a:r>
              <a:rPr lang="en-US" sz="1500" dirty="0" smtClean="0"/>
              <a:t> ix </a:t>
            </a:r>
            <a:r>
              <a:rPr lang="en-US" sz="1500" b="1" dirty="0" smtClean="0"/>
              <a:t>in</a:t>
            </a:r>
            <a:r>
              <a:rPr lang="en-US" sz="1500" dirty="0" smtClean="0"/>
              <a:t> range(</a:t>
            </a:r>
            <a:r>
              <a:rPr lang="en-US" sz="1500" dirty="0" err="1" smtClean="0"/>
              <a:t>X_test.shape</a:t>
            </a:r>
            <a:r>
              <a:rPr lang="en-US" sz="1500" dirty="0" smtClean="0"/>
              <a:t>[0]):</a:t>
            </a:r>
          </a:p>
          <a:p>
            <a:pPr>
              <a:buNone/>
            </a:pPr>
            <a:r>
              <a:rPr lang="en-US" sz="1500" b="1" dirty="0" smtClean="0"/>
              <a:t>for</a:t>
            </a:r>
            <a:r>
              <a:rPr lang="en-US" sz="1500" dirty="0" smtClean="0"/>
              <a:t> </a:t>
            </a:r>
            <a:r>
              <a:rPr lang="en-US" sz="1500" dirty="0" err="1" smtClean="0"/>
              <a:t>ij</a:t>
            </a:r>
            <a:r>
              <a:rPr lang="en-US" sz="1500" dirty="0" smtClean="0"/>
              <a:t> </a:t>
            </a:r>
            <a:r>
              <a:rPr lang="en-US" sz="1500" b="1" dirty="0" smtClean="0"/>
              <a:t>in</a:t>
            </a:r>
            <a:r>
              <a:rPr lang="en-US" sz="1500" dirty="0" smtClean="0"/>
              <a:t> range(</a:t>
            </a:r>
            <a:r>
              <a:rPr lang="en-US" sz="1500" dirty="0" err="1" smtClean="0"/>
              <a:t>len</a:t>
            </a:r>
            <a:r>
              <a:rPr lang="en-US" sz="1500" dirty="0" smtClean="0"/>
              <a:t>(</a:t>
            </a:r>
            <a:r>
              <a:rPr lang="en-US" sz="1500" dirty="0" err="1" smtClean="0"/>
              <a:t>X_test</a:t>
            </a:r>
            <a:r>
              <a:rPr lang="en-US" sz="1500" dirty="0" smtClean="0"/>
              <a:t>[ix])):</a:t>
            </a:r>
          </a:p>
          <a:p>
            <a:pPr>
              <a:buNone/>
            </a:pPr>
            <a:r>
              <a:rPr lang="en-US" sz="1500" dirty="0" err="1" smtClean="0"/>
              <a:t>embedding_matrix_test</a:t>
            </a:r>
            <a:r>
              <a:rPr lang="en-US" sz="1500" dirty="0" smtClean="0"/>
              <a:t>[ix][</a:t>
            </a:r>
            <a:r>
              <a:rPr lang="en-US" sz="1500" dirty="0" err="1" smtClean="0"/>
              <a:t>ij</a:t>
            </a:r>
            <a:r>
              <a:rPr lang="en-US" sz="1500" dirty="0" smtClean="0"/>
              <a:t>] = </a:t>
            </a:r>
            <a:r>
              <a:rPr lang="en-US" sz="1500" dirty="0" err="1" smtClean="0"/>
              <a:t>embeddings_index</a:t>
            </a:r>
            <a:r>
              <a:rPr lang="en-US" sz="1500" dirty="0" smtClean="0"/>
              <a:t>[</a:t>
            </a:r>
            <a:r>
              <a:rPr lang="en-US" sz="1500" dirty="0" err="1" smtClean="0"/>
              <a:t>X_test</a:t>
            </a:r>
            <a:r>
              <a:rPr lang="en-US" sz="1500" dirty="0" smtClean="0"/>
              <a:t>[ix][</a:t>
            </a:r>
            <a:r>
              <a:rPr lang="en-US" sz="1500" dirty="0" err="1" smtClean="0"/>
              <a:t>ij</a:t>
            </a:r>
            <a:r>
              <a:rPr lang="en-US" sz="1500" dirty="0" smtClean="0"/>
              <a:t>].lower()] </a:t>
            </a:r>
          </a:p>
          <a:p>
            <a:pPr>
              <a:buNone/>
            </a:pPr>
            <a:endParaRPr lang="en-US" sz="1500" dirty="0"/>
          </a:p>
        </p:txBody>
      </p:sp>
      <p:sp>
        <p:nvSpPr>
          <p:cNvPr id="4" name="Footer Placeholder 3"/>
          <p:cNvSpPr>
            <a:spLocks noGrp="1"/>
          </p:cNvSpPr>
          <p:nvPr>
            <p:ph type="ftr" sz="quarter" idx="11"/>
          </p:nvPr>
        </p:nvSpPr>
        <p:spPr/>
        <p:txBody>
          <a:bodyPr/>
          <a:lstStyle/>
          <a:p>
            <a:pPr>
              <a:defRPr/>
            </a:pPr>
            <a:r>
              <a:rPr lang="en-US" smtClean="0"/>
              <a:t>INTERVIEW FOR Ph.D. ADMISSION FOR JANUARY 2022 SESSION</a:t>
            </a:r>
            <a:endParaRPr lang="en-US" dirty="0"/>
          </a:p>
        </p:txBody>
      </p:sp>
      <p:sp>
        <p:nvSpPr>
          <p:cNvPr id="5" name="Slide Number Placeholder 4"/>
          <p:cNvSpPr>
            <a:spLocks noGrp="1"/>
          </p:cNvSpPr>
          <p:nvPr>
            <p:ph type="sldNum" sz="quarter" idx="12"/>
          </p:nvPr>
        </p:nvSpPr>
        <p:spPr/>
        <p:txBody>
          <a:bodyPr/>
          <a:lstStyle/>
          <a:p>
            <a:fld id="{E45BA84E-8581-4527-AEBD-DEE76D50FA57}" type="slidenum">
              <a:rPr lang="en-US" altLang="en-US" smtClean="0"/>
              <a:pPr/>
              <a:t>24</a:t>
            </a:fld>
            <a:endParaRPr lang="en-US" alt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 xmlns:a16="http://schemas.microsoft.com/office/drawing/2014/main" id="{5511DCE8-1831-8DB6-AAC5-D5A2A37EFB09}"/>
              </a:ext>
            </a:extLst>
          </p:cNvPr>
          <p:cNvSpPr>
            <a:spLocks noGrp="1" noChangeArrowheads="1"/>
          </p:cNvSpPr>
          <p:nvPr>
            <p:ph type="title"/>
          </p:nvPr>
        </p:nvSpPr>
        <p:spPr/>
        <p:txBody>
          <a:bodyPr/>
          <a:lstStyle/>
          <a:p>
            <a:pPr>
              <a:defRPr/>
            </a:pPr>
            <a:r>
              <a:rPr lang="en-US" altLang="en-US" dirty="0">
                <a:solidFill>
                  <a:srgbClr val="FFC000"/>
                </a:solidFill>
              </a:rPr>
              <a:t>References</a:t>
            </a:r>
          </a:p>
        </p:txBody>
      </p:sp>
      <p:sp>
        <p:nvSpPr>
          <p:cNvPr id="22531" name="Rectangle 3">
            <a:extLst>
              <a:ext uri="{FF2B5EF4-FFF2-40B4-BE49-F238E27FC236}">
                <a16:creationId xmlns="" xmlns:a16="http://schemas.microsoft.com/office/drawing/2014/main" id="{3B5D70B3-5778-3962-959F-4244145A379F}"/>
              </a:ext>
            </a:extLst>
          </p:cNvPr>
          <p:cNvSpPr>
            <a:spLocks noGrp="1"/>
          </p:cNvSpPr>
          <p:nvPr>
            <p:ph idx="1"/>
          </p:nvPr>
        </p:nvSpPr>
        <p:spPr/>
        <p:txBody>
          <a:bodyPr/>
          <a:lstStyle/>
          <a:p>
            <a:pPr>
              <a:spcBef>
                <a:spcPct val="30000"/>
              </a:spcBef>
              <a:spcAft>
                <a:spcPct val="30000"/>
              </a:spcAft>
            </a:pPr>
            <a:r>
              <a:rPr lang="it-IT" sz="1400" dirty="0"/>
              <a:t>Roberto De Prisco 1 , Alfonso Guarino 2 , Delfina Malandrino 1 and Rocco Zaccagnino 1,* .,</a:t>
            </a:r>
            <a:r>
              <a:rPr lang="en-US" sz="1400" dirty="0"/>
              <a:t> Induced Emotion-Based Music Recommendation through Reinforcement Learning.,</a:t>
            </a:r>
            <a:r>
              <a:rPr lang="en-US" sz="1400" b="1" i="0" dirty="0">
                <a:solidFill>
                  <a:srgbClr val="BDC1C6"/>
                </a:solidFill>
                <a:effectLst/>
                <a:latin typeface="arial" panose="020B0604020202020204" pitchFamily="34" charset="0"/>
              </a:rPr>
              <a:t> </a:t>
            </a:r>
            <a:r>
              <a:rPr lang="en-US" sz="1400" i="0" dirty="0">
                <a:effectLst/>
                <a:latin typeface="Corbel" panose="020B0503020204020204" pitchFamily="34" charset="0"/>
              </a:rPr>
              <a:t>International Journal for Research in Applied Science and Engineering Technology ,2021</a:t>
            </a:r>
          </a:p>
          <a:p>
            <a:pPr>
              <a:spcBef>
                <a:spcPct val="30000"/>
              </a:spcBef>
              <a:spcAft>
                <a:spcPct val="30000"/>
              </a:spcAft>
            </a:pPr>
            <a:r>
              <a:rPr lang="en-IN" sz="1400" dirty="0"/>
              <a:t>Carol Antony, </a:t>
            </a:r>
            <a:r>
              <a:rPr lang="en-IN" sz="1400" dirty="0" err="1"/>
              <a:t>Bestina</a:t>
            </a:r>
            <a:r>
              <a:rPr lang="en-IN" sz="1400" dirty="0"/>
              <a:t> </a:t>
            </a:r>
            <a:r>
              <a:rPr lang="en-IN" sz="1400" dirty="0" err="1"/>
              <a:t>Pariyath</a:t>
            </a:r>
            <a:r>
              <a:rPr lang="en-IN" sz="1400" dirty="0"/>
              <a:t>, Seema Safar, Aswin Sahil, Akash R Nair</a:t>
            </a:r>
            <a:r>
              <a:rPr lang="en-US" sz="1400" dirty="0">
                <a:latin typeface="Corbel" panose="020B0503020204020204" pitchFamily="34" charset="0"/>
              </a:rPr>
              <a:t>.,</a:t>
            </a:r>
            <a:r>
              <a:rPr lang="en-US" sz="1400" dirty="0"/>
              <a:t> Emotion Recognition-Based Mental Healthcare Chatbot.,</a:t>
            </a:r>
            <a:r>
              <a:rPr lang="en-US" sz="1400" b="1" i="0" dirty="0">
                <a:solidFill>
                  <a:srgbClr val="BDC1C6"/>
                </a:solidFill>
                <a:effectLst/>
                <a:latin typeface="arial" panose="020B0604020202020204" pitchFamily="34" charset="0"/>
              </a:rPr>
              <a:t> </a:t>
            </a:r>
            <a:r>
              <a:rPr lang="en-US" sz="1400" i="0" dirty="0">
                <a:effectLst/>
                <a:latin typeface="Corbel" panose="020B0503020204020204" pitchFamily="34" charset="0"/>
              </a:rPr>
              <a:t>International Journal for Research in Applied Science and Engineering Technology .,2020 </a:t>
            </a:r>
          </a:p>
          <a:p>
            <a:pPr>
              <a:spcBef>
                <a:spcPct val="30000"/>
              </a:spcBef>
              <a:spcAft>
                <a:spcPct val="30000"/>
              </a:spcAft>
            </a:pPr>
            <a:r>
              <a:rPr lang="en-US" sz="1400" dirty="0" err="1">
                <a:latin typeface="Corbel" panose="020B0503020204020204" pitchFamily="34" charset="0"/>
              </a:rPr>
              <a:t>Valmeekam</a:t>
            </a:r>
            <a:r>
              <a:rPr lang="en-US" sz="1400" dirty="0">
                <a:latin typeface="Corbel" panose="020B0503020204020204" pitchFamily="34" charset="0"/>
              </a:rPr>
              <a:t> Karthik, Dheeraj Nair, Anuradha., </a:t>
            </a:r>
            <a:r>
              <a:rPr lang="en-US" sz="1400" i="0" dirty="0">
                <a:effectLst/>
                <a:latin typeface="Corbel" panose="020B0503020204020204" pitchFamily="34" charset="0"/>
              </a:rPr>
              <a:t>Opinion mining on emojis using deep learning techniques</a:t>
            </a:r>
            <a:r>
              <a:rPr lang="en-US" sz="1200" i="0" dirty="0">
                <a:effectLst/>
                <a:latin typeface="Corbel" panose="020B0503020204020204" pitchFamily="34" charset="0"/>
              </a:rPr>
              <a:t>.,</a:t>
            </a:r>
            <a:r>
              <a:rPr lang="en-IN" sz="1200" b="0" i="0" dirty="0">
                <a:solidFill>
                  <a:srgbClr val="BDC1C6"/>
                </a:solidFill>
                <a:effectLst/>
                <a:latin typeface="arial" panose="020B0604020202020204" pitchFamily="34" charset="0"/>
              </a:rPr>
              <a:t> </a:t>
            </a:r>
            <a:r>
              <a:rPr lang="en-IN" sz="1200" b="0" i="0" dirty="0">
                <a:effectLst/>
                <a:latin typeface="Corbel" panose="020B0503020204020204" pitchFamily="34" charset="0"/>
              </a:rPr>
              <a:t>INTERNATIONAL CONFERENCE ON COMPUTATIONAL INTELLIGENCE IN DATA SCIENCE </a:t>
            </a:r>
            <a:r>
              <a:rPr lang="en-US" sz="1200" b="0" dirty="0">
                <a:latin typeface="Corbel" panose="020B0503020204020204" pitchFamily="34" charset="0"/>
              </a:rPr>
              <a:t>,2022</a:t>
            </a:r>
            <a:endParaRPr lang="en-US" sz="1200" i="0" dirty="0">
              <a:effectLst/>
              <a:latin typeface="Corbel" panose="020B0503020204020204" pitchFamily="34" charset="0"/>
            </a:endParaRPr>
          </a:p>
          <a:p>
            <a:pPr>
              <a:spcBef>
                <a:spcPct val="30000"/>
              </a:spcBef>
              <a:spcAft>
                <a:spcPct val="30000"/>
              </a:spcAft>
            </a:pPr>
            <a:r>
              <a:rPr lang="en-IN" sz="1400" dirty="0"/>
              <a:t>Amaan Shaikh, Bhushan Patil, </a:t>
            </a:r>
            <a:r>
              <a:rPr lang="en-IN" sz="1400" dirty="0" err="1"/>
              <a:t>Tejas</a:t>
            </a:r>
            <a:r>
              <a:rPr lang="en-IN" sz="1400" dirty="0"/>
              <a:t> </a:t>
            </a:r>
            <a:r>
              <a:rPr lang="en-IN" sz="1400" dirty="0" err="1"/>
              <a:t>Sonawane</a:t>
            </a:r>
            <a:r>
              <a:rPr lang="en-IN" sz="1400" dirty="0"/>
              <a:t>,.</a:t>
            </a:r>
            <a:r>
              <a:rPr lang="en-US" sz="1400" dirty="0"/>
              <a:t> A Machine Learning Based Chatbot Song Recommender System.,</a:t>
            </a:r>
            <a:r>
              <a:rPr lang="en-US" sz="1400" b="0" i="0" dirty="0">
                <a:effectLst/>
              </a:rPr>
              <a:t>  The International Journal of Emerging Technologies and Innovative Research,2021</a:t>
            </a:r>
          </a:p>
          <a:p>
            <a:pPr>
              <a:spcBef>
                <a:spcPct val="30000"/>
              </a:spcBef>
              <a:spcAft>
                <a:spcPct val="30000"/>
              </a:spcAft>
            </a:pPr>
            <a:r>
              <a:rPr lang="en-IN" sz="1400" dirty="0"/>
              <a:t>1Ahmad Fakhri Ab. Nasir, 1Eng Seok Nee, 1Chun </a:t>
            </a:r>
            <a:r>
              <a:rPr lang="en-IN" sz="1400" dirty="0" err="1"/>
              <a:t>Sern</a:t>
            </a:r>
            <a:r>
              <a:rPr lang="en-IN" sz="1400" dirty="0"/>
              <a:t> Choong, 1Ahmad </a:t>
            </a:r>
            <a:r>
              <a:rPr lang="en-IN" sz="1400" dirty="0" err="1"/>
              <a:t>Shahrizan</a:t>
            </a:r>
            <a:r>
              <a:rPr lang="en-IN" sz="1400" dirty="0"/>
              <a:t> Abdul Ghani, 1Anwar P. P. Abdul Majeed, 1Asrul Adam and 2Mhd. Furqan</a:t>
            </a:r>
            <a:r>
              <a:rPr lang="en-US" sz="1400" dirty="0"/>
              <a:t>., Text-based emotion prediction system using machine learning approach.,</a:t>
            </a:r>
            <a:r>
              <a:rPr lang="en-IN" sz="1400" dirty="0"/>
              <a:t> IOP Publishing</a:t>
            </a:r>
            <a:r>
              <a:rPr lang="en-US" sz="1400" dirty="0"/>
              <a:t>.,2022</a:t>
            </a:r>
            <a:endParaRPr lang="en-US" sz="1400" i="0" dirty="0">
              <a:effectLst/>
            </a:endParaRPr>
          </a:p>
        </p:txBody>
      </p:sp>
      <p:sp>
        <p:nvSpPr>
          <p:cNvPr id="3" name="Footer Placeholder 2">
            <a:extLst>
              <a:ext uri="{FF2B5EF4-FFF2-40B4-BE49-F238E27FC236}">
                <a16:creationId xmlns="" xmlns:a16="http://schemas.microsoft.com/office/drawing/2014/main" id="{070A44D7-56F7-B9C5-96FD-B95DDBF90762}"/>
              </a:ext>
            </a:extLst>
          </p:cNvPr>
          <p:cNvSpPr>
            <a:spLocks noGrp="1"/>
          </p:cNvSpPr>
          <p:nvPr>
            <p:ph type="ftr" sz="quarter" idx="11"/>
          </p:nvPr>
        </p:nvSpPr>
        <p:spPr/>
        <p:txBody>
          <a:bodyPr/>
          <a:lstStyle/>
          <a:p>
            <a:pPr>
              <a:defRPr/>
            </a:pPr>
            <a:r>
              <a:rPr lang="en-IN" dirty="0"/>
              <a:t>ZEROTH REVIEW</a:t>
            </a:r>
            <a:endParaRPr lang="en-US" dirty="0"/>
          </a:p>
        </p:txBody>
      </p:sp>
      <p:sp>
        <p:nvSpPr>
          <p:cNvPr id="22533" name="Slide Number Placeholder 3">
            <a:extLst>
              <a:ext uri="{FF2B5EF4-FFF2-40B4-BE49-F238E27FC236}">
                <a16:creationId xmlns="" xmlns:a16="http://schemas.microsoft.com/office/drawing/2014/main" id="{BB5B016F-13CA-2C81-CEB4-4988E02D26FC}"/>
              </a:ext>
            </a:extLst>
          </p:cNvPr>
          <p:cNvSpPr>
            <a:spLocks noGrp="1" noChangeArrowheads="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9C9BC9A-4EDE-40B5-8689-CF4C7E0FC4AA}" type="slidenum">
              <a:rPr lang="en-US" altLang="en-US">
                <a:solidFill>
                  <a:srgbClr val="3F3F3F"/>
                </a:solidFill>
              </a:rPr>
              <a:pPr/>
              <a:t>25</a:t>
            </a:fld>
            <a:endParaRPr lang="en-US" altLang="en-US">
              <a:solidFill>
                <a:srgbClr val="3F3F3F"/>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 xmlns:a16="http://schemas.microsoft.com/office/drawing/2014/main" id="{F0B87BC0-CF2D-5D5A-8630-5FC0832701D1}"/>
              </a:ext>
            </a:extLst>
          </p:cNvPr>
          <p:cNvSpPr>
            <a:spLocks noGrp="1" noChangeArrowheads="1"/>
          </p:cNvSpPr>
          <p:nvPr>
            <p:ph type="title"/>
          </p:nvPr>
        </p:nvSpPr>
        <p:spPr/>
        <p:txBody>
          <a:bodyPr/>
          <a:lstStyle/>
          <a:p>
            <a:pPr>
              <a:defRPr/>
            </a:pPr>
            <a:r>
              <a:rPr lang="en-US" altLang="en-US" dirty="0">
                <a:solidFill>
                  <a:srgbClr val="FFC000"/>
                </a:solidFill>
              </a:rPr>
              <a:t>Additional Information</a:t>
            </a:r>
          </a:p>
        </p:txBody>
      </p:sp>
      <p:sp>
        <p:nvSpPr>
          <p:cNvPr id="23555" name="Rectangle 3">
            <a:extLst>
              <a:ext uri="{FF2B5EF4-FFF2-40B4-BE49-F238E27FC236}">
                <a16:creationId xmlns="" xmlns:a16="http://schemas.microsoft.com/office/drawing/2014/main" id="{CE7EC227-2AF1-F74C-BA47-F317CF44EF4E}"/>
              </a:ext>
            </a:extLst>
          </p:cNvPr>
          <p:cNvSpPr>
            <a:spLocks noGrp="1"/>
          </p:cNvSpPr>
          <p:nvPr>
            <p:ph idx="1"/>
          </p:nvPr>
        </p:nvSpPr>
        <p:spPr/>
        <p:txBody>
          <a:bodyPr/>
          <a:lstStyle/>
          <a:p>
            <a:pPr>
              <a:spcBef>
                <a:spcPct val="30000"/>
              </a:spcBef>
              <a:spcAft>
                <a:spcPct val="30000"/>
              </a:spcAft>
            </a:pPr>
            <a:endParaRPr lang="en-US" altLang="en-US" sz="2400">
              <a:solidFill>
                <a:srgbClr val="0000FF"/>
              </a:solidFill>
            </a:endParaRPr>
          </a:p>
        </p:txBody>
      </p:sp>
      <p:sp>
        <p:nvSpPr>
          <p:cNvPr id="3" name="Footer Placeholder 2">
            <a:extLst>
              <a:ext uri="{FF2B5EF4-FFF2-40B4-BE49-F238E27FC236}">
                <a16:creationId xmlns="" xmlns:a16="http://schemas.microsoft.com/office/drawing/2014/main" id="{51807C46-391B-7574-BD4A-0783637423E3}"/>
              </a:ext>
            </a:extLst>
          </p:cNvPr>
          <p:cNvSpPr>
            <a:spLocks noGrp="1"/>
          </p:cNvSpPr>
          <p:nvPr>
            <p:ph type="ftr" sz="quarter" idx="11"/>
          </p:nvPr>
        </p:nvSpPr>
        <p:spPr/>
        <p:txBody>
          <a:bodyPr/>
          <a:lstStyle/>
          <a:p>
            <a:pPr>
              <a:defRPr/>
            </a:pPr>
            <a:r>
              <a:rPr lang="en-IN" dirty="0"/>
              <a:t>ZEROTH REVIEW</a:t>
            </a:r>
            <a:endParaRPr lang="en-US" dirty="0"/>
          </a:p>
        </p:txBody>
      </p:sp>
      <p:sp>
        <p:nvSpPr>
          <p:cNvPr id="23557" name="Slide Number Placeholder 3">
            <a:extLst>
              <a:ext uri="{FF2B5EF4-FFF2-40B4-BE49-F238E27FC236}">
                <a16:creationId xmlns="" xmlns:a16="http://schemas.microsoft.com/office/drawing/2014/main" id="{0E4D9520-D020-C21F-49C4-F59CF02FC6CA}"/>
              </a:ext>
            </a:extLst>
          </p:cNvPr>
          <p:cNvSpPr>
            <a:spLocks noGrp="1" noChangeArrowheads="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9BA3102-9D7B-451C-A769-1230E6CE3C80}" type="slidenum">
              <a:rPr lang="en-US" altLang="en-US">
                <a:solidFill>
                  <a:srgbClr val="3F3F3F"/>
                </a:solidFill>
              </a:rPr>
              <a:pPr/>
              <a:t>26</a:t>
            </a:fld>
            <a:endParaRPr lang="en-US" altLang="en-US">
              <a:solidFill>
                <a:srgbClr val="3F3F3F"/>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0</TotalTime>
  <Words>1555</Words>
  <Application>Microsoft Office PowerPoint</Application>
  <PresentationFormat>On-screen Show (16:9)</PresentationFormat>
  <Paragraphs>234</Paragraphs>
  <Slides>26</Slides>
  <Notes>2</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Module</vt:lpstr>
      <vt:lpstr>Slide 1</vt:lpstr>
      <vt:lpstr>Abstract</vt:lpstr>
      <vt:lpstr>CONT..</vt:lpstr>
      <vt:lpstr>Introduction</vt:lpstr>
      <vt:lpstr>Objective</vt:lpstr>
      <vt:lpstr>Scope</vt:lpstr>
      <vt:lpstr>Literature Review</vt:lpstr>
      <vt:lpstr>Literature Review (Cont..)</vt:lpstr>
      <vt:lpstr>Literature Review (Cont..)</vt:lpstr>
      <vt:lpstr>Literature Review (Cont..)</vt:lpstr>
      <vt:lpstr>Summary of Literature</vt:lpstr>
      <vt:lpstr> Proposed work </vt:lpstr>
      <vt:lpstr> Proposed work  (Cont..)</vt:lpstr>
      <vt:lpstr>Proposed work</vt:lpstr>
      <vt:lpstr>Novelty in  Proposed Work</vt:lpstr>
      <vt:lpstr>Architectural Design</vt:lpstr>
      <vt:lpstr>MODULE</vt:lpstr>
      <vt:lpstr>Emoji Prediciton</vt:lpstr>
      <vt:lpstr>Text Classifier for Emoji Prediction</vt:lpstr>
      <vt:lpstr>Train and evaluate the ml model</vt:lpstr>
      <vt:lpstr>Text classifier</vt:lpstr>
      <vt:lpstr>CODE</vt:lpstr>
      <vt:lpstr>Slide 23</vt:lpstr>
      <vt:lpstr>Slide 24</vt:lpstr>
      <vt:lpstr>References</vt:lpstr>
      <vt:lpstr>Additional Information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Sona College of Technology Department of CSE</dc:title>
  <dc:creator/>
  <cp:lastModifiedBy/>
  <cp:revision>3</cp:revision>
  <dcterms:modified xsi:type="dcterms:W3CDTF">2023-03-01T08:37:06Z</dcterms:modified>
</cp:coreProperties>
</file>