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6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2/25/2023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2/25/2023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2/25/2023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1219200"/>
            <a:ext cx="6858000" cy="4114800"/>
          </a:xfrm>
        </p:spPr>
        <p:txBody>
          <a:bodyPr>
            <a:noAutofit/>
          </a:bodyPr>
          <a:lstStyle/>
          <a:p>
            <a:pPr algn="ctr"/>
            <a:r>
              <a:rPr lang="en-US" sz="4800" b="1" dirty="0">
                <a:latin typeface="Times New Roman" panose="02020603050405020304" pitchFamily="18" charset="0"/>
                <a:cs typeface="Times New Roman" panose="02020603050405020304" pitchFamily="18" charset="0"/>
              </a:rPr>
              <a:t>A Multiple Gradient Descent Design for Multi-Task Learning on Edge Computing Multi-Objective Machine Learning Approach</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752600" y="1295400"/>
            <a:ext cx="6781800" cy="4800600"/>
          </a:xfrm>
        </p:spPr>
        <p:txBody>
          <a:bodyPr>
            <a:noAutofit/>
          </a:bodyPr>
          <a:lstStyle/>
          <a:p>
            <a:pPr algn="just"/>
            <a:r>
              <a:rPr lang="en-US" sz="2000" dirty="0">
                <a:latin typeface="Times New Roman" panose="02020603050405020304" pitchFamily="18" charset="0"/>
                <a:cs typeface="Times New Roman" panose="02020603050405020304" pitchFamily="18" charset="0"/>
              </a:rPr>
              <a:t>In multi-task learning, multiple tasks are solved jointly, sharing inductive bias between them. Multi-task learning is inherently a multi-objective problem because different tasks may conflict, necessitating a trade-off.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A common compromise is to optimize a proxy objective that minimizes a weighted linear combination of </a:t>
            </a:r>
            <a:r>
              <a:rPr lang="en-US" sz="2000" dirty="0" err="1">
                <a:latin typeface="Times New Roman" panose="02020603050405020304" pitchFamily="18" charset="0"/>
                <a:cs typeface="Times New Roman" panose="02020603050405020304" pitchFamily="18" charset="0"/>
              </a:rPr>
              <a:t>pertask</a:t>
            </a:r>
            <a:r>
              <a:rPr lang="en-US" sz="2000" dirty="0">
                <a:latin typeface="Times New Roman" panose="02020603050405020304" pitchFamily="18" charset="0"/>
                <a:cs typeface="Times New Roman" panose="02020603050405020304" pitchFamily="18" charset="0"/>
              </a:rPr>
              <a:t> losses. However, this workaround is only valid when the tasks do not compete, which is rarely the case.</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In this paper, we explicitly cast multi-task learning as multi-objective optimization, with the overall objective of finding a Pareto optimal solution. To this end, we use algorithms developed in the gradient-based </a:t>
            </a:r>
            <a:r>
              <a:rPr lang="en-US" sz="2000" dirty="0" err="1">
                <a:latin typeface="Times New Roman" panose="02020603050405020304" pitchFamily="18" charset="0"/>
                <a:cs typeface="Times New Roman" panose="02020603050405020304" pitchFamily="18" charset="0"/>
              </a:rPr>
              <a:t>multiobjective</a:t>
            </a:r>
            <a:r>
              <a:rPr lang="en-US" sz="2000" dirty="0">
                <a:latin typeface="Times New Roman" panose="02020603050405020304" pitchFamily="18" charset="0"/>
                <a:cs typeface="Times New Roman" panose="02020603050405020304" pitchFamily="18" charset="0"/>
              </a:rPr>
              <a:t> optimization literature.</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524000"/>
            <a:ext cx="6946392" cy="4419600"/>
          </a:xfrm>
        </p:spPr>
        <p:txBody>
          <a:bodyPr>
            <a:noAutofit/>
          </a:bodyPr>
          <a:lstStyle/>
          <a:p>
            <a:pPr marL="82296" indent="0" algn="just">
              <a:buNone/>
            </a:pPr>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A variety of algorithms for multi-objective optimization exist. One such approach is the multiple-gradient descent algorithm (MGDA), which uses gradient-based optimization and provably converges to a point on the Pareto set (</a:t>
            </a:r>
            <a:r>
              <a:rPr lang="en-US" sz="2000" dirty="0" err="1">
                <a:latin typeface="Times New Roman" panose="02020603050405020304" pitchFamily="18" charset="0"/>
                <a:cs typeface="Times New Roman" panose="02020603050405020304" pitchFamily="18" charset="0"/>
              </a:rPr>
              <a:t>Désidéri</a:t>
            </a:r>
            <a:r>
              <a:rPr lang="en-US" sz="2000" dirty="0">
                <a:latin typeface="Times New Roman" panose="02020603050405020304" pitchFamily="18" charset="0"/>
                <a:cs typeface="Times New Roman" panose="02020603050405020304" pitchFamily="18" charset="0"/>
              </a:rPr>
              <a:t>, 2012). MGDA is well-suited for multi-task learning with deep networks. </a:t>
            </a:r>
          </a:p>
          <a:p>
            <a:pPr algn="just"/>
            <a:r>
              <a:rPr lang="en-US" sz="2000" dirty="0">
                <a:latin typeface="Times New Roman" panose="02020603050405020304" pitchFamily="18" charset="0"/>
                <a:cs typeface="Times New Roman" panose="02020603050405020304" pitchFamily="18" charset="0"/>
              </a:rPr>
              <a:t>It can use the gradients of each task and solve an optimization problem to decide on an update over the shared parameters. However, there are two technical problems that hinder the applicability of MGDA on a large scale</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1143000"/>
            <a:ext cx="7022592" cy="50292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problem of finding Pareto optimal solutions given multiple criteria is called multi-objective optimization.</a:t>
            </a:r>
          </a:p>
          <a:p>
            <a:pPr algn="just">
              <a:lnSpc>
                <a:spcPct val="150000"/>
              </a:lnSpc>
            </a:pPr>
            <a:r>
              <a:rPr lang="en-US" sz="2000" dirty="0">
                <a:latin typeface="Times New Roman" panose="02020603050405020304" pitchFamily="18" charset="0"/>
                <a:cs typeface="Times New Roman" panose="02020603050405020304" pitchFamily="18" charset="0"/>
              </a:rPr>
              <a:t>It can use the gradients of each task and solve an optimization problem to decide on an update over the shared parameters</a:t>
            </a:r>
          </a:p>
          <a:p>
            <a:pPr algn="just">
              <a:lnSpc>
                <a:spcPct val="150000"/>
              </a:lnSpc>
            </a:pPr>
            <a:r>
              <a:rPr lang="en-US" sz="2000" dirty="0">
                <a:latin typeface="Times New Roman" panose="02020603050405020304" pitchFamily="18" charset="0"/>
                <a:cs typeface="Times New Roman" panose="02020603050405020304" pitchFamily="18" charset="0"/>
              </a:rPr>
              <a:t>In this paper, we develop a Frank-Wolfe-based optimizer that scales to high-dimensional problems</a:t>
            </a:r>
          </a:p>
          <a:p>
            <a:pPr algn="just">
              <a:lnSpc>
                <a:spcPct val="150000"/>
              </a:lnSpc>
            </a:pPr>
            <a:r>
              <a:rPr lang="en-US" sz="2000" dirty="0">
                <a:latin typeface="Times New Roman" panose="02020603050405020304" pitchFamily="18" charset="0"/>
                <a:cs typeface="Times New Roman" panose="02020603050405020304" pitchFamily="18" charset="0"/>
              </a:rPr>
              <a:t>We empirically evaluate the presented method on three different problems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828800" y="1143000"/>
            <a:ext cx="6629400" cy="4572000"/>
          </a:xfrm>
        </p:spPr>
        <p:txBody>
          <a:bodyPr>
            <a:noAutofit/>
          </a:bodyPr>
          <a:lstStyle/>
          <a:p>
            <a:pPr algn="just"/>
            <a:r>
              <a:rPr lang="en-US" sz="2000" dirty="0">
                <a:latin typeface="Times New Roman" panose="02020603050405020304" pitchFamily="18" charset="0"/>
                <a:cs typeface="Times New Roman" panose="02020603050405020304" pitchFamily="18" charset="0"/>
              </a:rPr>
              <a:t>In order to understand the role of the approximation proposed in Section 3.3, we compare the final performance and training time of our algorithm with and without the presented approximation in Table 2 (runtime measured on a single Titan </a:t>
            </a:r>
            <a:r>
              <a:rPr lang="en-US" sz="2000" dirty="0" err="1">
                <a:latin typeface="Times New Roman" panose="02020603050405020304" pitchFamily="18" charset="0"/>
                <a:cs typeface="Times New Roman" panose="02020603050405020304" pitchFamily="18" charset="0"/>
              </a:rPr>
              <a:t>Xp</a:t>
            </a:r>
            <a:r>
              <a:rPr lang="en-US" sz="2000" dirty="0">
                <a:latin typeface="Times New Roman" panose="02020603050405020304" pitchFamily="18" charset="0"/>
                <a:cs typeface="Times New Roman" panose="02020603050405020304" pitchFamily="18" charset="0"/>
              </a:rPr>
              <a:t> GPU).</a:t>
            </a:r>
          </a:p>
          <a:p>
            <a:pPr algn="just"/>
            <a:r>
              <a:rPr lang="en-US" sz="2000" dirty="0">
                <a:latin typeface="Times New Roman" panose="02020603050405020304" pitchFamily="18" charset="0"/>
                <a:cs typeface="Times New Roman" panose="02020603050405020304" pitchFamily="18" charset="0"/>
              </a:rPr>
              <a:t> For a small number of tasks (3 for scene understanding), training time is reduced by 40%. For the multi-label classification experiment (40 tasks), the presented approximation accelerates </a:t>
            </a:r>
            <a:r>
              <a:rPr lang="en-US" sz="2000" dirty="0" err="1">
                <a:latin typeface="Times New Roman" panose="02020603050405020304" pitchFamily="18" charset="0"/>
                <a:cs typeface="Times New Roman" panose="02020603050405020304" pitchFamily="18" charset="0"/>
              </a:rPr>
              <a:t>learningAlthough</a:t>
            </a:r>
            <a:r>
              <a:rPr lang="en-US" sz="2000" dirty="0">
                <a:latin typeface="Times New Roman" panose="02020603050405020304" pitchFamily="18" charset="0"/>
                <a:cs typeface="Times New Roman" panose="02020603050405020304" pitchFamily="18" charset="0"/>
              </a:rPr>
              <a:t> many hypothesis classes and loss functions have been proposed in the MTL literature</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905000" y="1066800"/>
            <a:ext cx="6324600" cy="4953000"/>
          </a:xfrm>
        </p:spPr>
        <p:txBody>
          <a:bodyPr>
            <a:normAutofit/>
          </a:bodyPr>
          <a:lstStyle/>
          <a:p>
            <a:pPr algn="just"/>
            <a:r>
              <a:rPr lang="en-US" sz="2000" dirty="0">
                <a:latin typeface="Times New Roman" panose="02020603050405020304" pitchFamily="18" charset="0"/>
                <a:cs typeface="Times New Roman" panose="02020603050405020304" pitchFamily="18" charset="0"/>
              </a:rPr>
              <a:t>Stein’s paradox was an early motivation for multi-task learning (MTL) (Caruana, 1997), a learning paradigm in which data from multiple tasks is used with the hope to obtain superior performance over learning each task independently. </a:t>
            </a:r>
          </a:p>
          <a:p>
            <a:pPr marL="82296" indent="0" algn="just">
              <a:buNone/>
            </a:pP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Potential advantages of MTL go beyond the direct implications of Stein’s paradox, since even seemingly unrelated real world tasks have strong dependencies due to the shared processes that give rise to the data</a:t>
            </a:r>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l"/>
            <a:endParaRPr lang="en-US" sz="1200" b="0" i="0" dirty="0">
              <a:solidFill>
                <a:srgbClr val="000000"/>
              </a:solidFill>
              <a:effectLst/>
              <a:latin typeface="ff4"/>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596523422"/>
              </p:ext>
            </p:extLst>
          </p:nvPr>
        </p:nvGraphicFramePr>
        <p:xfrm>
          <a:off x="1371600" y="496847"/>
          <a:ext cx="7467600" cy="5194553"/>
        </p:xfrm>
        <a:graphic>
          <a:graphicData uri="http://schemas.openxmlformats.org/drawingml/2006/table">
            <a:tbl>
              <a:tblPr firstRow="1" bandRow="1">
                <a:tableStyleId>{5C22544A-7EE6-4342-B048-85BDC9FD1C3A}</a:tableStyleId>
              </a:tblPr>
              <a:tblGrid>
                <a:gridCol w="2438400">
                  <a:extLst>
                    <a:ext uri="{9D8B030D-6E8A-4147-A177-3AD203B41FA5}">
                      <a16:colId xmlns:a16="http://schemas.microsoft.com/office/drawing/2014/main" val="20000"/>
                    </a:ext>
                  </a:extLst>
                </a:gridCol>
                <a:gridCol w="2209800">
                  <a:extLst>
                    <a:ext uri="{9D8B030D-6E8A-4147-A177-3AD203B41FA5}">
                      <a16:colId xmlns:a16="http://schemas.microsoft.com/office/drawing/2014/main" val="20001"/>
                    </a:ext>
                  </a:extLst>
                </a:gridCol>
                <a:gridCol w="281940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US" sz="2000" dirty="0"/>
                        <a:t> T. </a:t>
                      </a:r>
                      <a:r>
                        <a:rPr lang="en-US" sz="2000" dirty="0" err="1"/>
                        <a:t>Evgeniou</a:t>
                      </a:r>
                      <a:r>
                        <a:rPr lang="en-US" sz="2000" dirty="0"/>
                        <a:t>, and M. Pontil. Multi-task feature learning</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a:t>A. </a:t>
                      </a:r>
                      <a:r>
                        <a:rPr lang="en-IN" sz="2000" dirty="0" err="1"/>
                        <a:t>Argyriou</a:t>
                      </a:r>
                      <a:r>
                        <a:rPr lang="en-IN" sz="2000" dirty="0"/>
                        <a:t>,</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We present a method for learning a low-dimensional representation which is shared across</a:t>
                      </a:r>
                      <a:br>
                        <a:rPr lang="en-US" sz="2000" dirty="0"/>
                      </a:br>
                      <a:r>
                        <a:rPr kumimoji="0" lang="en-US" sz="2000" b="0" i="0" kern="1200" dirty="0">
                          <a:solidFill>
                            <a:schemeClr val="dk1"/>
                          </a:solidFill>
                          <a:effectLst/>
                          <a:latin typeface="+mn-lt"/>
                          <a:ea typeface="+mn-ea"/>
                          <a:cs typeface="+mn-cs"/>
                        </a:rPr>
                        <a:t>a set of multiple related tasks.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lang="en-US" sz="2000" dirty="0"/>
                        <a:t>Content-based image retrieval through a multi-agent meta-learning framework</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fi-FI" sz="2000" dirty="0"/>
                        <a:t>A. Bagherjeiran, R. Vilalta, and C. F. Eick.</a:t>
                      </a:r>
                      <a:endParaRPr lang="en-IN" sz="2000" dirty="0">
                        <a:latin typeface="Times New Roman" panose="02020603050405020304" pitchFamily="18" charset="0"/>
                        <a:cs typeface="Times New Roman" panose="02020603050405020304" pitchFamily="18" charset="0"/>
                      </a:endParaRPr>
                    </a:p>
                  </a:txBody>
                  <a:tcPr/>
                </a:tc>
                <a:tc>
                  <a:txBody>
                    <a:bodyPr/>
                    <a:lstStyle/>
                    <a:p>
                      <a:r>
                        <a:rPr kumimoji="0" lang="en-US" sz="2000" b="0" i="0" kern="1200" dirty="0">
                          <a:solidFill>
                            <a:schemeClr val="dk1"/>
                          </a:solidFill>
                          <a:effectLst/>
                          <a:latin typeface="+mn-lt"/>
                          <a:ea typeface="+mn-ea"/>
                          <a:cs typeface="+mn-cs"/>
                        </a:rPr>
                        <a:t>The objective of a general-purpose content-based image retrieval system is to find images in a database that match an external measure of relevance. </a:t>
                      </a: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900128265"/>
              </p:ext>
            </p:extLst>
          </p:nvPr>
        </p:nvGraphicFramePr>
        <p:xfrm>
          <a:off x="1524000" y="742330"/>
          <a:ext cx="7086600" cy="5853338"/>
        </p:xfrm>
        <a:graphic>
          <a:graphicData uri="http://schemas.openxmlformats.org/drawingml/2006/table">
            <a:tbl>
              <a:tblPr firstRow="1" bandRow="1">
                <a:tableStyleId>{5C22544A-7EE6-4342-B048-85BDC9FD1C3A}</a:tableStyleId>
              </a:tblPr>
              <a:tblGrid>
                <a:gridCol w="2001520">
                  <a:extLst>
                    <a:ext uri="{9D8B030D-6E8A-4147-A177-3AD203B41FA5}">
                      <a16:colId xmlns:a16="http://schemas.microsoft.com/office/drawing/2014/main" val="20000"/>
                    </a:ext>
                  </a:extLst>
                </a:gridCol>
                <a:gridCol w="2054577">
                  <a:extLst>
                    <a:ext uri="{9D8B030D-6E8A-4147-A177-3AD203B41FA5}">
                      <a16:colId xmlns:a16="http://schemas.microsoft.com/office/drawing/2014/main" val="20001"/>
                    </a:ext>
                  </a:extLst>
                </a:gridCol>
                <a:gridCol w="3030503">
                  <a:extLst>
                    <a:ext uri="{9D8B030D-6E8A-4147-A177-3AD203B41FA5}">
                      <a16:colId xmlns:a16="http://schemas.microsoft.com/office/drawing/2014/main" val="20002"/>
                    </a:ext>
                  </a:extLst>
                </a:gridCol>
              </a:tblGrid>
              <a:tr h="444757">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1964341">
                <a:tc>
                  <a:txBody>
                    <a:bodyPr/>
                    <a:lstStyle/>
                    <a:p>
                      <a:r>
                        <a:rPr lang="en-US" sz="2000" dirty="0"/>
                        <a:t>Task clustering and gating for Bayesian multitask learning</a:t>
                      </a:r>
                      <a:endParaRPr kumimoji="0" lang="en-US" sz="2000" b="0" i="0" kern="1200" dirty="0">
                        <a:solidFill>
                          <a:schemeClr val="dk1"/>
                        </a:solidFill>
                        <a:effectLst/>
                        <a:latin typeface="+mn-lt"/>
                        <a:ea typeface="+mn-ea"/>
                        <a:cs typeface="+mn-cs"/>
                      </a:endParaRPr>
                    </a:p>
                  </a:txBody>
                  <a:tcPr/>
                </a:tc>
                <a:tc>
                  <a:txBody>
                    <a:bodyPr/>
                    <a:lstStyle/>
                    <a:p>
                      <a:pPr algn="just"/>
                      <a:r>
                        <a:rPr lang="en-IN" sz="2000" dirty="0"/>
                        <a:t>B. Bakker and T. </a:t>
                      </a:r>
                      <a:r>
                        <a:rPr lang="en-IN" sz="2000" dirty="0" err="1"/>
                        <a:t>Heskes</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Modeling a collection of similar regression or classification tasks can be improved by making the tasks 'learn from each other'</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34972">
                <a:tc>
                  <a:txBody>
                    <a:bodyPr/>
                    <a:lstStyle/>
                    <a:p>
                      <a:r>
                        <a:rPr lang="en-US" sz="2000" dirty="0"/>
                        <a:t>A model of inductive bias learning. </a:t>
                      </a:r>
                      <a:r>
                        <a:rPr kumimoji="0" lang="en-US" sz="2000" b="0" i="0" kern="1200" dirty="0">
                          <a:solidFill>
                            <a:schemeClr val="dk1"/>
                          </a:solidFill>
                          <a:effectLst/>
                          <a:latin typeface="+mn-lt"/>
                          <a:ea typeface="+mn-ea"/>
                          <a:cs typeface="+mn-cs"/>
                        </a:rPr>
                        <a:t>,</a:t>
                      </a:r>
                    </a:p>
                  </a:txBody>
                  <a:tcPr/>
                </a:tc>
                <a:tc>
                  <a:txBody>
                    <a:bodyPr/>
                    <a:lstStyle/>
                    <a:p>
                      <a:r>
                        <a:rPr lang="en-IN" sz="2000" dirty="0"/>
                        <a:t>J. Baxter</a:t>
                      </a:r>
                      <a:endParaRPr kumimoji="0" lang="en-US" sz="2000" b="0" i="0" kern="1200" dirty="0">
                        <a:solidFill>
                          <a:schemeClr val="dk1"/>
                        </a:solidFill>
                        <a:effectLst/>
                        <a:latin typeface="+mn-lt"/>
                        <a:ea typeface="+mn-ea"/>
                        <a:cs typeface="+mn-cs"/>
                      </a:endParaRPr>
                    </a:p>
                    <a:p>
                      <a:pPr algn="just"/>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 major problem in machine learning is that of inductive bias: how to choose a learner's hypothesis space so that it is large enough to contain a solution to the problem being learnt, yet small enough to ensure reliable generalization from reasonably-sized training sets.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838200"/>
            <a:ext cx="7239000" cy="5867400"/>
          </a:xfrm>
        </p:spPr>
        <p:txBody>
          <a:bodyPr>
            <a:noAutofit/>
          </a:bodyPr>
          <a:lstStyle/>
          <a:p>
            <a:pPr algn="just"/>
            <a:r>
              <a:rPr lang="en-US" sz="2000" dirty="0">
                <a:latin typeface="Times New Roman" panose="02020603050405020304" pitchFamily="18" charset="0"/>
                <a:cs typeface="Times New Roman" panose="02020603050405020304" pitchFamily="18" charset="0"/>
              </a:rPr>
              <a:t>One of the most surprising results in statistics is Stein’s paradox.</a:t>
            </a:r>
          </a:p>
          <a:p>
            <a:pPr marL="82296" indent="0" algn="just">
              <a:buNone/>
            </a:pP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Stein (1956) showed that it is better to estimate the means of three or more Gaussian random variables using samples from all of them rather than estimating them separately, even when the Gaussians are independent. </a:t>
            </a:r>
          </a:p>
          <a:p>
            <a:pPr algn="just"/>
            <a:r>
              <a:rPr lang="en-US" sz="2000" dirty="0">
                <a:latin typeface="Times New Roman" panose="02020603050405020304" pitchFamily="18" charset="0"/>
                <a:cs typeface="Times New Roman" panose="02020603050405020304" pitchFamily="18" charset="0"/>
              </a:rPr>
              <a:t>Stein’s paradox was an early motivation for multi-task learning (MTL) (Caruana, 1997), a learning paradigm in which data from multiple tasks is used with the hope to obtain superior performance over learning each task independently.</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Potential advantages of MTL go beyond the direct implications of Stein’s paradox, since even seemingly unrelated real world tasks have strong dependencies due to the shared processes that give rise to the data.</a:t>
            </a:r>
            <a:endParaRPr lang="en-US" sz="2000" b="0" i="0" dirty="0">
              <a:solidFill>
                <a:srgbClr val="000000"/>
              </a:solidFill>
              <a:effectLst/>
              <a:latin typeface="Times New Roman" panose="02020603050405020304" pitchFamily="18" charset="0"/>
              <a:cs typeface="Times New Roman" panose="02020603050405020304" pitchFamily="18" charset="0"/>
            </a:endParaRPr>
          </a:p>
          <a:p>
            <a:endParaRPr lang="en-US" sz="1200" b="0" i="0" dirty="0">
              <a:solidFill>
                <a:srgbClr val="000000"/>
              </a:solidFill>
              <a:effectLst/>
              <a:latin typeface="ff4"/>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6" name="Content Placeholder 5">
            <a:extLst>
              <a:ext uri="{FF2B5EF4-FFF2-40B4-BE49-F238E27FC236}">
                <a16:creationId xmlns:a16="http://schemas.microsoft.com/office/drawing/2014/main" id="{B2DDD8B1-5ECA-F8DD-CC9B-0F8CB777E09E}"/>
              </a:ext>
            </a:extLst>
          </p:cNvPr>
          <p:cNvPicPr>
            <a:picLocks noGrp="1" noChangeAspect="1"/>
          </p:cNvPicPr>
          <p:nvPr>
            <p:ph idx="1"/>
          </p:nvPr>
        </p:nvPicPr>
        <p:blipFill>
          <a:blip r:embed="rId2"/>
          <a:stretch>
            <a:fillRect/>
          </a:stretch>
        </p:blipFill>
        <p:spPr>
          <a:xfrm>
            <a:off x="1808162" y="1804987"/>
            <a:ext cx="6753225" cy="4086225"/>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A3C06B56-D770-4B99-5647-163AEFD9F18F}"/>
              </a:ext>
            </a:extLst>
          </p:cNvPr>
          <p:cNvPicPr>
            <a:picLocks noGrp="1" noChangeAspect="1"/>
          </p:cNvPicPr>
          <p:nvPr>
            <p:ph idx="1"/>
          </p:nvPr>
        </p:nvPicPr>
        <p:blipFill>
          <a:blip r:embed="rId2"/>
          <a:stretch>
            <a:fillRect/>
          </a:stretch>
        </p:blipFill>
        <p:spPr>
          <a:xfrm>
            <a:off x="1435100" y="1482039"/>
            <a:ext cx="7499350" cy="4732122"/>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600200" y="1282653"/>
            <a:ext cx="7239000" cy="4356147"/>
          </a:xfrm>
        </p:spPr>
        <p:txBody>
          <a:bodyPr>
            <a:noAutofit/>
          </a:bodyPr>
          <a:lstStyle/>
          <a:p>
            <a:pPr algn="just"/>
            <a:r>
              <a:rPr lang="en-US" sz="2000" dirty="0">
                <a:latin typeface="Times New Roman" panose="02020603050405020304" pitchFamily="18" charset="0"/>
                <a:cs typeface="Times New Roman" panose="02020603050405020304" pitchFamily="18" charset="0"/>
              </a:rPr>
              <a:t> We described an approach to multi-task learning. Our approach is based on multi-objective optimization.</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In order to apply multi-objective optimization to MTL, we described an efficient algorithm as well as specific approximations that yielded a deep MTL algorithm with almost no computational overhead.</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Our experiments indicate that the resulting algorithm is effective for a wide range of multi-task scenarios.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524000" y="1066800"/>
            <a:ext cx="6934200" cy="4876800"/>
          </a:xfrm>
        </p:spPr>
        <p:txBody>
          <a:bodyPr>
            <a:noAutofit/>
          </a:bodyPr>
          <a:lstStyle/>
          <a:p>
            <a:pPr algn="just"/>
            <a:r>
              <a:rPr lang="en-IN" sz="2000" dirty="0">
                <a:latin typeface="Times New Roman" panose="02020603050405020304" pitchFamily="18" charset="0"/>
                <a:cs typeface="Times New Roman" panose="02020603050405020304" pitchFamily="18" charset="0"/>
              </a:rPr>
              <a:t>[1]A. </a:t>
            </a:r>
            <a:r>
              <a:rPr lang="en-IN" sz="2000" dirty="0" err="1">
                <a:latin typeface="Times New Roman" panose="02020603050405020304" pitchFamily="18" charset="0"/>
                <a:cs typeface="Times New Roman" panose="02020603050405020304" pitchFamily="18" charset="0"/>
              </a:rPr>
              <a:t>Argyriou</a:t>
            </a:r>
            <a:r>
              <a:rPr lang="en-IN" sz="2000" dirty="0">
                <a:latin typeface="Times New Roman" panose="02020603050405020304" pitchFamily="18" charset="0"/>
                <a:cs typeface="Times New Roman" panose="02020603050405020304" pitchFamily="18" charset="0"/>
              </a:rPr>
              <a:t>, T. </a:t>
            </a:r>
            <a:r>
              <a:rPr lang="en-IN" sz="2000" dirty="0" err="1">
                <a:latin typeface="Times New Roman" panose="02020603050405020304" pitchFamily="18" charset="0"/>
                <a:cs typeface="Times New Roman" panose="02020603050405020304" pitchFamily="18" charset="0"/>
              </a:rPr>
              <a:t>Evgeniou</a:t>
            </a:r>
            <a:r>
              <a:rPr lang="en-IN" sz="2000" dirty="0">
                <a:latin typeface="Times New Roman" panose="02020603050405020304" pitchFamily="18" charset="0"/>
                <a:cs typeface="Times New Roman" panose="02020603050405020304" pitchFamily="18" charset="0"/>
              </a:rPr>
              <a:t>, and M. Pontil. Multi-task feature learning. In NIPS, 2007.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[2]A. </a:t>
            </a:r>
            <a:r>
              <a:rPr lang="en-IN" sz="2000" dirty="0" err="1">
                <a:latin typeface="Times New Roman" panose="02020603050405020304" pitchFamily="18" charset="0"/>
                <a:cs typeface="Times New Roman" panose="02020603050405020304" pitchFamily="18" charset="0"/>
              </a:rPr>
              <a:t>Bagherjeiran</a:t>
            </a:r>
            <a:r>
              <a:rPr lang="en-IN" sz="2000" dirty="0">
                <a:latin typeface="Times New Roman" panose="02020603050405020304" pitchFamily="18" charset="0"/>
                <a:cs typeface="Times New Roman" panose="02020603050405020304" pitchFamily="18" charset="0"/>
              </a:rPr>
              <a:t>, R. </a:t>
            </a:r>
            <a:r>
              <a:rPr lang="en-IN" sz="2000" dirty="0" err="1">
                <a:latin typeface="Times New Roman" panose="02020603050405020304" pitchFamily="18" charset="0"/>
                <a:cs typeface="Times New Roman" panose="02020603050405020304" pitchFamily="18" charset="0"/>
              </a:rPr>
              <a:t>Vilalta</a:t>
            </a:r>
            <a:r>
              <a:rPr lang="en-IN" sz="2000" dirty="0">
                <a:latin typeface="Times New Roman" panose="02020603050405020304" pitchFamily="18" charset="0"/>
                <a:cs typeface="Times New Roman" panose="02020603050405020304" pitchFamily="18" charset="0"/>
              </a:rPr>
              <a:t>, and C. F. </a:t>
            </a:r>
            <a:r>
              <a:rPr lang="en-IN" sz="2000" dirty="0" err="1">
                <a:latin typeface="Times New Roman" panose="02020603050405020304" pitchFamily="18" charset="0"/>
                <a:cs typeface="Times New Roman" panose="02020603050405020304" pitchFamily="18" charset="0"/>
              </a:rPr>
              <a:t>Eick</a:t>
            </a:r>
            <a:r>
              <a:rPr lang="en-IN" sz="2000" dirty="0">
                <a:latin typeface="Times New Roman" panose="02020603050405020304" pitchFamily="18" charset="0"/>
                <a:cs typeface="Times New Roman" panose="02020603050405020304" pitchFamily="18" charset="0"/>
              </a:rPr>
              <a:t>. Content-based image retrieval through a multi-agent meta-learning framework. In International Conference on Tools with Artificial Intelligence, 2005</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[3]B. Bakker and T. </a:t>
            </a:r>
            <a:r>
              <a:rPr lang="en-IN" sz="2000" dirty="0" err="1">
                <a:latin typeface="Times New Roman" panose="02020603050405020304" pitchFamily="18" charset="0"/>
                <a:cs typeface="Times New Roman" panose="02020603050405020304" pitchFamily="18" charset="0"/>
              </a:rPr>
              <a:t>Heskes</a:t>
            </a:r>
            <a:r>
              <a:rPr lang="en-IN" sz="2000" dirty="0">
                <a:latin typeface="Times New Roman" panose="02020603050405020304" pitchFamily="18" charset="0"/>
                <a:cs typeface="Times New Roman" panose="02020603050405020304" pitchFamily="18" charset="0"/>
              </a:rPr>
              <a:t>. Task clustering and gating for Bayesian multitask learning. JMLR, 4:83–99, 2003.</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[4] J. Baxter. A model of inductive bias learning. Journal of Artificial Intelligence Research, 12:149–198, 2000.</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685800"/>
            <a:ext cx="7010400" cy="5105400"/>
          </a:xfrm>
        </p:spPr>
        <p:txBody>
          <a:bodyPr>
            <a:noAutofit/>
          </a:bodyPr>
          <a:lstStyle/>
          <a:p>
            <a:pPr algn="just"/>
            <a:r>
              <a:rPr lang="en-IN" sz="2000" dirty="0">
                <a:latin typeface="Times New Roman" panose="02020603050405020304" pitchFamily="18" charset="0"/>
                <a:cs typeface="Times New Roman" panose="02020603050405020304" pitchFamily="18" charset="0"/>
              </a:rPr>
              <a:t> [5]H. Bilen and A. </a:t>
            </a:r>
            <a:r>
              <a:rPr lang="en-IN" sz="2000" dirty="0" err="1">
                <a:latin typeface="Times New Roman" panose="02020603050405020304" pitchFamily="18" charset="0"/>
                <a:cs typeface="Times New Roman" panose="02020603050405020304" pitchFamily="18" charset="0"/>
              </a:rPr>
              <a:t>Vedaldi</a:t>
            </a:r>
            <a:r>
              <a:rPr lang="en-IN" sz="2000" dirty="0">
                <a:latin typeface="Times New Roman" panose="02020603050405020304" pitchFamily="18" charset="0"/>
                <a:cs typeface="Times New Roman" panose="02020603050405020304" pitchFamily="18" charset="0"/>
              </a:rPr>
              <a:t>. Integrated perception with recurrent multi-task neural networks. In NIPS, 2016. R. Caruana. Multitask learning. Machine Learning, 28(1):41–75, 1997</a:t>
            </a:r>
            <a:endParaRPr lang="en-IN" sz="2000" b="0" i="0" dirty="0">
              <a:solidFill>
                <a:srgbClr val="000000"/>
              </a:solidFill>
              <a:effectLst/>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[6]Z. Chen, V. </a:t>
            </a:r>
            <a:r>
              <a:rPr lang="en-IN" sz="2000" dirty="0" err="1">
                <a:latin typeface="Times New Roman" panose="02020603050405020304" pitchFamily="18" charset="0"/>
                <a:cs typeface="Times New Roman" panose="02020603050405020304" pitchFamily="18" charset="0"/>
              </a:rPr>
              <a:t>Badrinarayanan</a:t>
            </a:r>
            <a:r>
              <a:rPr lang="en-IN" sz="2000" dirty="0">
                <a:latin typeface="Times New Roman" panose="02020603050405020304" pitchFamily="18" charset="0"/>
                <a:cs typeface="Times New Roman" panose="02020603050405020304" pitchFamily="18" charset="0"/>
              </a:rPr>
              <a:t>, C. Lee, and A. </a:t>
            </a:r>
            <a:r>
              <a:rPr lang="en-IN" sz="2000" dirty="0" err="1">
                <a:latin typeface="Times New Roman" panose="02020603050405020304" pitchFamily="18" charset="0"/>
                <a:cs typeface="Times New Roman" panose="02020603050405020304" pitchFamily="18" charset="0"/>
              </a:rPr>
              <a:t>Rabinovich</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GradNorm</a:t>
            </a:r>
            <a:r>
              <a:rPr lang="en-IN" sz="2000" dirty="0">
                <a:latin typeface="Times New Roman" panose="02020603050405020304" pitchFamily="18" charset="0"/>
                <a:cs typeface="Times New Roman" panose="02020603050405020304" pitchFamily="18" charset="0"/>
              </a:rPr>
              <a:t>: Gradient normalization for adaptive loss balancing in deep multitask networks. In ICML, 2018.</a:t>
            </a:r>
          </a:p>
          <a:p>
            <a:pPr marL="82296" indent="0" algn="just">
              <a:buNone/>
            </a:pPr>
            <a:r>
              <a:rPr lang="en-IN" sz="2000" dirty="0">
                <a:latin typeface="Times New Roman" panose="02020603050405020304" pitchFamily="18" charset="0"/>
                <a:cs typeface="Times New Roman" panose="02020603050405020304" pitchFamily="18" charset="0"/>
              </a:rPr>
              <a:t> </a:t>
            </a:r>
          </a:p>
          <a:p>
            <a:pPr algn="just"/>
            <a:r>
              <a:rPr lang="en-IN" sz="2000" dirty="0">
                <a:latin typeface="Times New Roman" panose="02020603050405020304" pitchFamily="18" charset="0"/>
                <a:cs typeface="Times New Roman" panose="02020603050405020304" pitchFamily="18" charset="0"/>
              </a:rPr>
              <a:t>[7]R. </a:t>
            </a:r>
            <a:r>
              <a:rPr lang="en-IN" sz="2000" dirty="0" err="1">
                <a:latin typeface="Times New Roman" panose="02020603050405020304" pitchFamily="18" charset="0"/>
                <a:cs typeface="Times New Roman" panose="02020603050405020304" pitchFamily="18" charset="0"/>
              </a:rPr>
              <a:t>Collobert</a:t>
            </a:r>
            <a:r>
              <a:rPr lang="en-IN" sz="2000" dirty="0">
                <a:latin typeface="Times New Roman" panose="02020603050405020304" pitchFamily="18" charset="0"/>
                <a:cs typeface="Times New Roman" panose="02020603050405020304" pitchFamily="18" charset="0"/>
              </a:rPr>
              <a:t> and J. Weston. A unified architecture for natural language processing: Deep neural networks with multitask learning. In ICML, 2008. </a:t>
            </a:r>
          </a:p>
          <a:p>
            <a:pPr algn="just"/>
            <a:endParaRPr lang="en-IN" sz="2000" dirty="0">
              <a:latin typeface="Times New Roman" panose="02020603050405020304" pitchFamily="18" charset="0"/>
              <a:cs typeface="Times New Roman" panose="02020603050405020304" pitchFamily="18" charset="0"/>
            </a:endParaRPr>
          </a:p>
          <a:p>
            <a:pPr marL="82296" indent="0" algn="just">
              <a:buNone/>
            </a:pP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181600"/>
          </a:xfrm>
        </p:spPr>
        <p:txBody>
          <a:bodyPr>
            <a:noAutofit/>
          </a:bodyPr>
          <a:lstStyle/>
          <a:p>
            <a:pPr algn="just"/>
            <a:r>
              <a:rPr lang="en-IN" sz="2000" dirty="0">
                <a:latin typeface="Times New Roman" panose="02020603050405020304" pitchFamily="18" charset="0"/>
                <a:cs typeface="Times New Roman" panose="02020603050405020304" pitchFamily="18" charset="0"/>
              </a:rPr>
              <a:t>8]M. </a:t>
            </a:r>
            <a:r>
              <a:rPr lang="en-IN" sz="2000" dirty="0" err="1">
                <a:latin typeface="Times New Roman" panose="02020603050405020304" pitchFamily="18" charset="0"/>
                <a:cs typeface="Times New Roman" panose="02020603050405020304" pitchFamily="18" charset="0"/>
              </a:rPr>
              <a:t>Cordts</a:t>
            </a:r>
            <a:r>
              <a:rPr lang="en-IN" sz="2000" dirty="0">
                <a:latin typeface="Times New Roman" panose="02020603050405020304" pitchFamily="18" charset="0"/>
                <a:cs typeface="Times New Roman" panose="02020603050405020304" pitchFamily="18" charset="0"/>
              </a:rPr>
              <a:t>, M. </a:t>
            </a:r>
            <a:r>
              <a:rPr lang="en-IN" sz="2000" dirty="0" err="1">
                <a:latin typeface="Times New Roman" panose="02020603050405020304" pitchFamily="18" charset="0"/>
                <a:cs typeface="Times New Roman" panose="02020603050405020304" pitchFamily="18" charset="0"/>
              </a:rPr>
              <a:t>Omran</a:t>
            </a:r>
            <a:r>
              <a:rPr lang="en-IN" sz="2000" dirty="0">
                <a:latin typeface="Times New Roman" panose="02020603050405020304" pitchFamily="18" charset="0"/>
                <a:cs typeface="Times New Roman" panose="02020603050405020304" pitchFamily="18" charset="0"/>
              </a:rPr>
              <a:t>, S. Ramos, T. </a:t>
            </a:r>
            <a:r>
              <a:rPr lang="en-IN" sz="2000" dirty="0" err="1">
                <a:latin typeface="Times New Roman" panose="02020603050405020304" pitchFamily="18" charset="0"/>
                <a:cs typeface="Times New Roman" panose="02020603050405020304" pitchFamily="18" charset="0"/>
              </a:rPr>
              <a:t>Rehfeld</a:t>
            </a:r>
            <a:r>
              <a:rPr lang="en-IN" sz="2000" dirty="0">
                <a:latin typeface="Times New Roman" panose="02020603050405020304" pitchFamily="18" charset="0"/>
                <a:cs typeface="Times New Roman" panose="02020603050405020304" pitchFamily="18" charset="0"/>
              </a:rPr>
              <a:t>, M. </a:t>
            </a:r>
            <a:r>
              <a:rPr lang="en-IN" sz="2000" dirty="0" err="1">
                <a:latin typeface="Times New Roman" panose="02020603050405020304" pitchFamily="18" charset="0"/>
                <a:cs typeface="Times New Roman" panose="02020603050405020304" pitchFamily="18" charset="0"/>
              </a:rPr>
              <a:t>Enzweiler</a:t>
            </a:r>
            <a:r>
              <a:rPr lang="en-IN" sz="2000" dirty="0">
                <a:latin typeface="Times New Roman" panose="02020603050405020304" pitchFamily="18" charset="0"/>
                <a:cs typeface="Times New Roman" panose="02020603050405020304" pitchFamily="18" charset="0"/>
              </a:rPr>
              <a:t>, R. </a:t>
            </a:r>
            <a:r>
              <a:rPr lang="en-IN" sz="2000" dirty="0" err="1">
                <a:latin typeface="Times New Roman" panose="02020603050405020304" pitchFamily="18" charset="0"/>
                <a:cs typeface="Times New Roman" panose="02020603050405020304" pitchFamily="18" charset="0"/>
              </a:rPr>
              <a:t>Benenson</a:t>
            </a:r>
            <a:r>
              <a:rPr lang="en-IN" sz="2000" dirty="0">
                <a:latin typeface="Times New Roman" panose="02020603050405020304" pitchFamily="18" charset="0"/>
                <a:cs typeface="Times New Roman" panose="02020603050405020304" pitchFamily="18" charset="0"/>
              </a:rPr>
              <a:t>, U. Franke, S. Roth, and B. Schiele. The Cityscapes dataset for semantic urban scene understanding. In CVPR, 2016. </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[9]P. B. C. de Miranda, R. B. C. </a:t>
            </a:r>
            <a:r>
              <a:rPr lang="en-IN" sz="2000" dirty="0" err="1">
                <a:latin typeface="Times New Roman" panose="02020603050405020304" pitchFamily="18" charset="0"/>
                <a:cs typeface="Times New Roman" panose="02020603050405020304" pitchFamily="18" charset="0"/>
              </a:rPr>
              <a:t>Prudêncio</a:t>
            </a:r>
            <a:r>
              <a:rPr lang="en-IN" sz="2000" dirty="0">
                <a:latin typeface="Times New Roman" panose="02020603050405020304" pitchFamily="18" charset="0"/>
                <a:cs typeface="Times New Roman" panose="02020603050405020304" pitchFamily="18" charset="0"/>
              </a:rPr>
              <a:t>, A. C. P. L. F. de Carvalho, and C. Soares. Combining a multi-objective optimization approach with meta-learning for SVM parameter selection. In International Conference on Systems, Man, and Cybernetics, 2012.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[10]J. Deng, W. Dong, R. </a:t>
            </a:r>
            <a:r>
              <a:rPr lang="en-IN" sz="2000" dirty="0" err="1">
                <a:latin typeface="Times New Roman" panose="02020603050405020304" pitchFamily="18" charset="0"/>
                <a:cs typeface="Times New Roman" panose="02020603050405020304" pitchFamily="18" charset="0"/>
              </a:rPr>
              <a:t>Socher</a:t>
            </a:r>
            <a:r>
              <a:rPr lang="en-IN" sz="2000" dirty="0">
                <a:latin typeface="Times New Roman" panose="02020603050405020304" pitchFamily="18" charset="0"/>
                <a:cs typeface="Times New Roman" panose="02020603050405020304" pitchFamily="18" charset="0"/>
              </a:rPr>
              <a:t>, L.-J. Li, K. Li, and L. Fei-Fei. ImageNet: A large-scale hierarchical image database. In CVPR, 2009.</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600200" y="1066800"/>
            <a:ext cx="6858000" cy="4876800"/>
          </a:xfrm>
        </p:spPr>
        <p:txBody>
          <a:bodyPr>
            <a:noAutofit/>
          </a:bodyPr>
          <a:lstStyle/>
          <a:p>
            <a:pPr algn="just"/>
            <a:r>
              <a:rPr lang="en-IN" sz="2000" dirty="0">
                <a:latin typeface="Times New Roman" panose="02020603050405020304" pitchFamily="18" charset="0"/>
                <a:cs typeface="Times New Roman" panose="02020603050405020304" pitchFamily="18" charset="0"/>
              </a:rPr>
              <a:t>[11] J.-A. </a:t>
            </a:r>
            <a:r>
              <a:rPr lang="en-IN" sz="2000" dirty="0" err="1">
                <a:latin typeface="Times New Roman" panose="02020603050405020304" pitchFamily="18" charset="0"/>
                <a:cs typeface="Times New Roman" panose="02020603050405020304" pitchFamily="18" charset="0"/>
              </a:rPr>
              <a:t>Désidéri</a:t>
            </a:r>
            <a:r>
              <a:rPr lang="en-IN" sz="2000" dirty="0">
                <a:latin typeface="Times New Roman" panose="02020603050405020304" pitchFamily="18" charset="0"/>
                <a:cs typeface="Times New Roman" panose="02020603050405020304" pitchFamily="18" charset="0"/>
              </a:rPr>
              <a:t>. Multiple-gradient descent algorithm (MGDA) for </a:t>
            </a:r>
            <a:r>
              <a:rPr lang="en-IN" sz="2000" dirty="0" err="1">
                <a:latin typeface="Times New Roman" panose="02020603050405020304" pitchFamily="18" charset="0"/>
                <a:cs typeface="Times New Roman" panose="02020603050405020304" pitchFamily="18" charset="0"/>
              </a:rPr>
              <a:t>multiobjective</a:t>
            </a:r>
            <a:r>
              <a:rPr lang="en-IN" sz="2000" dirty="0">
                <a:latin typeface="Times New Roman" panose="02020603050405020304" pitchFamily="18" charset="0"/>
                <a:cs typeface="Times New Roman" panose="02020603050405020304" pitchFamily="18" charset="0"/>
              </a:rPr>
              <a:t> optimization. </a:t>
            </a:r>
            <a:r>
              <a:rPr lang="en-IN" sz="2000" dirty="0" err="1">
                <a:latin typeface="Times New Roman" panose="02020603050405020304" pitchFamily="18" charset="0"/>
                <a:cs typeface="Times New Roman" panose="02020603050405020304" pitchFamily="18" charset="0"/>
              </a:rPr>
              <a:t>Comptes</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Rendus</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Mathematique</a:t>
            </a:r>
            <a:r>
              <a:rPr lang="en-IN" sz="2000" dirty="0">
                <a:latin typeface="Times New Roman" panose="02020603050405020304" pitchFamily="18" charset="0"/>
                <a:cs typeface="Times New Roman" panose="02020603050405020304" pitchFamily="18" charset="0"/>
              </a:rPr>
              <a:t>, 350(5):313–318, 2012. </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[12]D. Dong, H. Wu, W. He, D. Yu, and H. Wang. Multi-task learning for multiple language translation. In ACL, 2015.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[13]M. </a:t>
            </a:r>
            <a:r>
              <a:rPr lang="en-IN" sz="2000" dirty="0" err="1">
                <a:latin typeface="Times New Roman" panose="02020603050405020304" pitchFamily="18" charset="0"/>
                <a:cs typeface="Times New Roman" panose="02020603050405020304" pitchFamily="18" charset="0"/>
              </a:rPr>
              <a:t>Ehrgott</a:t>
            </a:r>
            <a:r>
              <a:rPr lang="en-IN" sz="2000" dirty="0">
                <a:latin typeface="Times New Roman" panose="02020603050405020304" pitchFamily="18" charset="0"/>
                <a:cs typeface="Times New Roman" panose="02020603050405020304" pitchFamily="18" charset="0"/>
              </a:rPr>
              <a:t>. Multicriteria Optimization (2. ed.). Springer, 2005.</a:t>
            </a:r>
          </a:p>
          <a:p>
            <a:pPr algn="l"/>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pPr marL="82296" indent="0">
              <a:buNone/>
            </a:pPr>
            <a:endParaRPr lang="en-IN" sz="2000" dirty="0"/>
          </a:p>
          <a:p>
            <a:pPr algn="l"/>
            <a:r>
              <a:rPr lang="en-IN" sz="2000" dirty="0">
                <a:latin typeface="Times New Roman" panose="02020603050405020304" pitchFamily="18" charset="0"/>
                <a:cs typeface="Times New Roman" panose="02020603050405020304" pitchFamily="18" charset="0"/>
              </a:rPr>
              <a:t> [14]J. </a:t>
            </a:r>
            <a:r>
              <a:rPr lang="en-IN" sz="2000" dirty="0" err="1">
                <a:latin typeface="Times New Roman" panose="02020603050405020304" pitchFamily="18" charset="0"/>
                <a:cs typeface="Times New Roman" panose="02020603050405020304" pitchFamily="18" charset="0"/>
              </a:rPr>
              <a:t>Fliege</a:t>
            </a:r>
            <a:r>
              <a:rPr lang="en-IN" sz="2000" dirty="0">
                <a:latin typeface="Times New Roman" panose="02020603050405020304" pitchFamily="18" charset="0"/>
                <a:cs typeface="Times New Roman" panose="02020603050405020304" pitchFamily="18" charset="0"/>
              </a:rPr>
              <a:t> and B. F. </a:t>
            </a:r>
            <a:r>
              <a:rPr lang="en-IN" sz="2000" dirty="0" err="1">
                <a:latin typeface="Times New Roman" panose="02020603050405020304" pitchFamily="18" charset="0"/>
                <a:cs typeface="Times New Roman" panose="02020603050405020304" pitchFamily="18" charset="0"/>
              </a:rPr>
              <a:t>Svaiter</a:t>
            </a:r>
            <a:r>
              <a:rPr lang="en-IN" sz="2000" dirty="0">
                <a:latin typeface="Times New Roman" panose="02020603050405020304" pitchFamily="18" charset="0"/>
                <a:cs typeface="Times New Roman" panose="02020603050405020304" pitchFamily="18" charset="0"/>
              </a:rPr>
              <a:t>. Steepest descent methods for multicriteria optimization. Mathematical Methods of Operations Research, 51(3):479–494, 2000.</a:t>
            </a:r>
            <a:endParaRPr lang="en-IN" sz="2000" b="0" i="0" dirty="0">
              <a:solidFill>
                <a:srgbClr val="000000"/>
              </a:solidFill>
              <a:effectLst/>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[15] S. Ghosh, C. Lovell, and S. R. Gunn. Towards Pareto descent directions in sampling experts for multiple tasks in an on-line learning paradigm. In AAAI Spring Symposium: Lifelong Machine Learning, 2013</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2471</TotalTime>
  <Words>1414</Words>
  <Application>Microsoft Office PowerPoint</Application>
  <PresentationFormat>On-screen Show (4:3)</PresentationFormat>
  <Paragraphs>99</Paragraphs>
  <Slides>19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Calibri</vt:lpstr>
      <vt:lpstr>ff4</vt:lpstr>
      <vt:lpstr>Gill Sans MT</vt:lpstr>
      <vt:lpstr>Times New Roman</vt:lpstr>
      <vt:lpstr>Verdana</vt:lpstr>
      <vt:lpstr>Wingdings 2</vt:lpstr>
      <vt:lpstr>Solstice</vt:lpstr>
      <vt:lpstr>A Multiple Gradient Descent Design for Multi-Task Learning on Edge Computing Multi-Objective Machine Learning Approach</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653</cp:revision>
  <dcterms:created xsi:type="dcterms:W3CDTF">2006-08-16T00:00:00Z</dcterms:created>
  <dcterms:modified xsi:type="dcterms:W3CDTF">2023-02-25T07:40:55Z</dcterms:modified>
</cp:coreProperties>
</file>