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2/28/2023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2/28/2023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2/28/2023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sciencedirect.com/topics/computer-science/data-mining-technique" TargetMode="External"/><Relationship Id="rId2" Type="http://schemas.openxmlformats.org/officeDocument/2006/relationships/hyperlink" Target="https://www.sciencedirect.com/topics/computer-science/classification-schem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400" b="1" dirty="0">
                <a:latin typeface="Times New Roman" panose="02020603050405020304" pitchFamily="18" charset="0"/>
                <a:cs typeface="Times New Roman" panose="02020603050405020304" pitchFamily="18" charset="0"/>
              </a:rPr>
              <a:t>Integrating Machine Learning Algorithms With Quantum Annealing Solvers for Online Fraud Detection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752600" y="1295400"/>
            <a:ext cx="6781800" cy="4800600"/>
          </a:xfrm>
        </p:spPr>
        <p:txBody>
          <a:bodyPr>
            <a:noAutofit/>
          </a:bodyPr>
          <a:lstStyle/>
          <a:p>
            <a:pPr algn="just"/>
            <a:r>
              <a:rPr lang="en-US" sz="2000" dirty="0">
                <a:latin typeface="Times New Roman" panose="02020603050405020304" pitchFamily="18" charset="0"/>
                <a:cs typeface="Times New Roman" panose="02020603050405020304" pitchFamily="18" charset="0"/>
              </a:rPr>
              <a:t>Machine learning has been increasingly applied in identification of fraudulent transactions. However, most application systems detect duplicitous activities after they have already occurred, not at or near real time. </a:t>
            </a:r>
          </a:p>
          <a:p>
            <a:pPr algn="just"/>
            <a:r>
              <a:rPr lang="en-US" sz="2000" dirty="0">
                <a:latin typeface="Times New Roman" panose="02020603050405020304" pitchFamily="18" charset="0"/>
                <a:cs typeface="Times New Roman" panose="02020603050405020304" pitchFamily="18" charset="0"/>
              </a:rPr>
              <a:t>Since spurious transactions are far fewer than the normal ones, the highly imbalanced data makes fraud detection very challenging and calls for ways to address it beyond the traditional machine learning approach. </a:t>
            </a:r>
          </a:p>
          <a:p>
            <a:pPr algn="just"/>
            <a:r>
              <a:rPr lang="en-US" sz="2000" dirty="0">
                <a:latin typeface="Times New Roman" panose="02020603050405020304" pitchFamily="18" charset="0"/>
                <a:cs typeface="Times New Roman" panose="02020603050405020304" pitchFamily="18" charset="0"/>
              </a:rPr>
              <a:t>This study has proposed a detection framework, and implemented it using quantum machine learning (QML) approach by applying Support Vector Machine (SVM) enhanced with quantum annealing solvers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r>
              <a:rPr lang="en-US" sz="2000" dirty="0">
                <a:latin typeface="Times New Roman" panose="02020603050405020304" pitchFamily="18" charset="0"/>
                <a:cs typeface="Times New Roman" panose="02020603050405020304" pitchFamily="18" charset="0"/>
              </a:rPr>
              <a:t>Secondly, in spite of the need for real time or near real time fraud detection for online e-commerce transactions, the effectiveness of many existing systems is compromised since most detect only after the fraud activities have </a:t>
            </a:r>
            <a:r>
              <a:rPr lang="en-US" sz="2000" dirty="0" err="1">
                <a:latin typeface="Times New Roman" panose="02020603050405020304" pitchFamily="18" charset="0"/>
                <a:cs typeface="Times New Roman" panose="02020603050405020304" pitchFamily="18" charset="0"/>
              </a:rPr>
              <a:t>happenedwhen</a:t>
            </a:r>
            <a:r>
              <a:rPr lang="en-US" sz="2000" dirty="0">
                <a:latin typeface="Times New Roman" panose="02020603050405020304" pitchFamily="18" charset="0"/>
                <a:cs typeface="Times New Roman" panose="02020603050405020304" pitchFamily="18" charset="0"/>
              </a:rPr>
              <a:t> the loss has already occurred. </a:t>
            </a:r>
          </a:p>
          <a:p>
            <a:pPr algn="just"/>
            <a:r>
              <a:rPr lang="en-US" sz="2000" dirty="0">
                <a:latin typeface="Times New Roman" panose="02020603050405020304" pitchFamily="18" charset="0"/>
                <a:cs typeface="Times New Roman" panose="02020603050405020304" pitchFamily="18" charset="0"/>
              </a:rPr>
              <a:t>Besides the models designed for directly analyzing non-stationary data with the ‘‘time’’ variable, there are existing approaches to transform non-stationary to stationary data by detrending methods such as power transform, square root, and log transform</a:t>
            </a:r>
          </a:p>
          <a:p>
            <a:pPr algn="just"/>
            <a:r>
              <a:rPr lang="en-US" sz="2000" dirty="0">
                <a:latin typeface="Times New Roman" panose="02020603050405020304" pitchFamily="18" charset="0"/>
                <a:cs typeface="Times New Roman" panose="02020603050405020304" pitchFamily="18" charset="0"/>
              </a:rPr>
              <a:t>Because of quantum computing’s powerful modelling abilities to solve some complex problems that existing computing cannot, we consider QML a promising approach to tackle the huge volume of online fraud data</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just"/>
            <a:r>
              <a:rPr lang="en-US" sz="2000" dirty="0">
                <a:latin typeface="Times New Roman" panose="02020603050405020304" pitchFamily="18" charset="0"/>
                <a:cs typeface="Times New Roman" panose="02020603050405020304" pitchFamily="18" charset="0"/>
              </a:rPr>
              <a:t>Because of quantum computing’s powerful modelling abilities to solve some complex problems that existing computing cannot, we consider QML a promising approach to tackle the huge volume of online fraud data. Details on why QML are used in this study are discussed </a:t>
            </a:r>
          </a:p>
          <a:p>
            <a:pPr algn="just"/>
            <a:r>
              <a:rPr lang="en-US" sz="2000" dirty="0">
                <a:latin typeface="Times New Roman" panose="02020603050405020304" pitchFamily="18" charset="0"/>
                <a:cs typeface="Times New Roman" panose="02020603050405020304" pitchFamily="18" charset="0"/>
              </a:rPr>
              <a:t>It is a supervised machine learning method for two-group classification problems.</a:t>
            </a:r>
          </a:p>
          <a:p>
            <a:pPr algn="just"/>
            <a:r>
              <a:rPr lang="en-US" sz="2000" dirty="0">
                <a:latin typeface="Times New Roman" panose="02020603050405020304" pitchFamily="18" charset="0"/>
                <a:cs typeface="Times New Roman" panose="02020603050405020304" pitchFamily="18" charset="0"/>
              </a:rPr>
              <a:t>More complex kernel functions can be obtained by solving quadratic constrained binary optimization problem [27], and that require very high computing capability. One solution is to develop a general quadratic constrained model for SVM, and recast it explicitly as a quadratic unconstrained binary optimization problem (QUBO) using quadratic infeasibility penalties as constraints .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algn="just"/>
            <a:r>
              <a:rPr lang="en-US" sz="2000" dirty="0">
                <a:latin typeface="Times New Roman" panose="02020603050405020304" pitchFamily="18" charset="0"/>
                <a:cs typeface="Times New Roman" panose="02020603050405020304" pitchFamily="18" charset="0"/>
              </a:rPr>
              <a:t>This study has proposed a detection framework, and implemented it using quantum machine learning (QML) approach by applying Support Vector Machine (SVM) enhanced with quantum annealing solvers.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shows the proposed fraud detection framework and its components.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Although machine learning algorithms have been proposed, they are still under the assumption of stationary or non-time series data.</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600200" y="1143000"/>
            <a:ext cx="6324600" cy="4953000"/>
          </a:xfrm>
        </p:spPr>
        <p:txBody>
          <a:bodyPr>
            <a:normAutofit/>
          </a:bodyPr>
          <a:lstStyle/>
          <a:p>
            <a:pPr algn="just"/>
            <a:r>
              <a:rPr lang="en-US" sz="2000" dirty="0">
                <a:latin typeface="Times New Roman" panose="02020603050405020304" pitchFamily="18" charset="0"/>
                <a:cs typeface="Times New Roman" panose="02020603050405020304" pitchFamily="18" charset="0"/>
              </a:rPr>
              <a:t>Describes the characteristics of the datasets used and the algorithms evaluated in this study.</a:t>
            </a:r>
          </a:p>
          <a:p>
            <a:pPr algn="just"/>
            <a:endParaRPr lang="en-US" sz="2000" dirty="0">
              <a:solidFill>
                <a:srgbClr val="000000"/>
              </a:solidFill>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Once the optimal hyperplane is constructed, it is then used to separate the transactions into normal and fraudulent groups.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Augmented Dickey Fuller (ADF) and Kwiatkowski-Phillips-Schmidt-Shin (KPSS) are two of the most commonly used statistical test to analyze whether the series of data are the stationary, this study uses both tests  to evaluate whether the time series data is stationary as shown in  via the unit root test</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1200" b="0" i="0" dirty="0">
              <a:solidFill>
                <a:srgbClr val="000000"/>
              </a:solidFill>
              <a:effectLst/>
              <a:latin typeface="ff4"/>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985517727"/>
              </p:ext>
            </p:extLst>
          </p:nvPr>
        </p:nvGraphicFramePr>
        <p:xfrm>
          <a:off x="1371600" y="496847"/>
          <a:ext cx="7467600" cy="5659161"/>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 ‘Data mining for credit card fraud: A comparative study,</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IN" sz="2000" b="0" i="0" kern="1200" dirty="0">
                          <a:solidFill>
                            <a:schemeClr val="dk1"/>
                          </a:solidFill>
                          <a:effectLst/>
                          <a:latin typeface="+mn-lt"/>
                          <a:ea typeface="+mn-ea"/>
                          <a:cs typeface="+mn-cs"/>
                        </a:rPr>
                        <a:t> </a:t>
                      </a:r>
                      <a:r>
                        <a:rPr lang="en-US" sz="2000" dirty="0"/>
                        <a:t>S. Bhattacharyya, S. Jha, K. </a:t>
                      </a:r>
                      <a:r>
                        <a:rPr lang="en-US" sz="2000" dirty="0" err="1"/>
                        <a:t>Tharakunnel</a:t>
                      </a:r>
                      <a:r>
                        <a:rPr lang="en-US" sz="2000" dirty="0"/>
                        <a:t>, and J. C. </a:t>
                      </a:r>
                      <a:r>
                        <a:rPr lang="en-US" sz="2000" dirty="0" err="1"/>
                        <a:t>Westlan</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 Over the years, along with the evolution of fraud detection methods, perpetrators of fraud have also been evolving their fraud practices to avoid detection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‘‘The application of data mining techniques in financial fraud detection: A classification framework and an academic review of literature,’’</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E. W. T. Ngai, Y. Hu, Y. H. Wong, Y. Chen, and X. Sun,</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This paper presents a review of — and </a:t>
                      </a:r>
                      <a:r>
                        <a:rPr kumimoji="0" lang="en-US" sz="2000" b="0" i="0" kern="1200" dirty="0">
                          <a:solidFill>
                            <a:schemeClr val="dk1"/>
                          </a:solidFill>
                          <a:effectLst/>
                          <a:latin typeface="+mn-lt"/>
                          <a:ea typeface="+mn-ea"/>
                          <a:cs typeface="+mn-cs"/>
                          <a:hlinkClick r:id="rId2" tooltip="Learn more about classification scheme from ScienceDirect's AI-generated Topic Pages"/>
                        </a:rPr>
                        <a:t>classification scheme</a:t>
                      </a:r>
                      <a:r>
                        <a:rPr kumimoji="0" lang="en-US" sz="2000" b="0" i="0" kern="1200" dirty="0">
                          <a:solidFill>
                            <a:schemeClr val="dk1"/>
                          </a:solidFill>
                          <a:effectLst/>
                          <a:latin typeface="+mn-lt"/>
                          <a:ea typeface="+mn-ea"/>
                          <a:cs typeface="+mn-cs"/>
                        </a:rPr>
                        <a:t> for — the literature on the application of </a:t>
                      </a:r>
                      <a:r>
                        <a:rPr kumimoji="0" lang="en-US" sz="2000" b="0" i="0" kern="1200" dirty="0">
                          <a:solidFill>
                            <a:schemeClr val="dk1"/>
                          </a:solidFill>
                          <a:effectLst/>
                          <a:latin typeface="+mn-lt"/>
                          <a:ea typeface="+mn-ea"/>
                          <a:cs typeface="+mn-cs"/>
                          <a:hlinkClick r:id="rId3" tooltip="Learn more about data mining techniques from ScienceDirect's AI-generated Topic Pages"/>
                        </a:rPr>
                        <a:t>data mining techniques</a:t>
                      </a:r>
                      <a:r>
                        <a:rPr kumimoji="0" lang="en-US" sz="2000" b="0" i="0" kern="1200" dirty="0">
                          <a:solidFill>
                            <a:schemeClr val="dk1"/>
                          </a:solidFill>
                          <a:effectLst/>
                          <a:latin typeface="+mn-lt"/>
                          <a:ea typeface="+mn-ea"/>
                          <a:cs typeface="+mn-cs"/>
                        </a:rPr>
                        <a:t> for the detection of financial fraud. </a:t>
                      </a:r>
                      <a:r>
                        <a:rPr lang="en-US" sz="2000" dirty="0"/>
                        <a:t>. </a:t>
                      </a:r>
                      <a:endParaRPr kumimoji="0" lang="en-US" sz="2000" b="0" i="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342064037"/>
              </p:ext>
            </p:extLst>
          </p:nvPr>
        </p:nvGraphicFramePr>
        <p:xfrm>
          <a:off x="1524000" y="742330"/>
          <a:ext cx="7086600" cy="5243738"/>
        </p:xfrm>
        <a:graphic>
          <a:graphicData uri="http://schemas.openxmlformats.org/drawingml/2006/table">
            <a:tbl>
              <a:tblPr firstRow="1" bandRow="1">
                <a:tableStyleId>{5C22544A-7EE6-4342-B048-85BDC9FD1C3A}</a:tableStyleId>
              </a:tblPr>
              <a:tblGrid>
                <a:gridCol w="2001520">
                  <a:extLst>
                    <a:ext uri="{9D8B030D-6E8A-4147-A177-3AD203B41FA5}">
                      <a16:colId xmlns:a16="http://schemas.microsoft.com/office/drawing/2014/main" val="20000"/>
                    </a:ext>
                  </a:extLst>
                </a:gridCol>
                <a:gridCol w="2054577">
                  <a:extLst>
                    <a:ext uri="{9D8B030D-6E8A-4147-A177-3AD203B41FA5}">
                      <a16:colId xmlns:a16="http://schemas.microsoft.com/office/drawing/2014/main" val="20001"/>
                    </a:ext>
                  </a:extLst>
                </a:gridCol>
                <a:gridCol w="3030503">
                  <a:extLst>
                    <a:ext uri="{9D8B030D-6E8A-4147-A177-3AD203B41FA5}">
                      <a16:colId xmlns:a16="http://schemas.microsoft.com/office/drawing/2014/main" val="20002"/>
                    </a:ext>
                  </a:extLst>
                </a:gridCol>
              </a:tblGrid>
              <a:tr h="444757">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1964341">
                <a:tc>
                  <a:txBody>
                    <a:bodyPr/>
                    <a:lstStyle/>
                    <a:p>
                      <a:r>
                        <a:rPr lang="en-US" sz="2000" dirty="0"/>
                        <a:t>‘‘Association rules for fraud detection,’’ </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t>J. A. Tackett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proposed methodology has been applied on data about credit card fraud in some of the most important retail companies in Chile.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34972">
                <a:tc>
                  <a:txBody>
                    <a:bodyPr/>
                    <a:lstStyle/>
                    <a:p>
                      <a:r>
                        <a:rPr lang="en-US" sz="2000" dirty="0"/>
                        <a:t>‘‘The comparisons of data mining techniques for the predictive accuracy of probability of default of credit card clients,</a:t>
                      </a:r>
                      <a:r>
                        <a:rPr kumimoji="0" lang="en-US" sz="2000" b="0" i="0" kern="1200" dirty="0">
                          <a:solidFill>
                            <a:schemeClr val="dk1"/>
                          </a:solidFill>
                          <a:effectLst/>
                          <a:latin typeface="+mn-lt"/>
                          <a:ea typeface="+mn-ea"/>
                          <a:cs typeface="+mn-cs"/>
                        </a:rPr>
                        <a:t>,</a:t>
                      </a:r>
                    </a:p>
                  </a:txBody>
                  <a:tcPr/>
                </a:tc>
                <a:tc>
                  <a:txBody>
                    <a:bodyPr/>
                    <a:lstStyle/>
                    <a:p>
                      <a:r>
                        <a:rPr lang="en-US" sz="2000" dirty="0"/>
                        <a:t>I.-C. Yeh and C.-H. Lien</a:t>
                      </a:r>
                      <a:r>
                        <a:rPr kumimoji="0" lang="en-US" sz="2000" b="0" i="0" kern="1200" dirty="0">
                          <a:solidFill>
                            <a:schemeClr val="dk1"/>
                          </a:solidFill>
                          <a:effectLst/>
                          <a:latin typeface="+mn-lt"/>
                          <a:ea typeface="+mn-ea"/>
                          <a:cs typeface="+mn-cs"/>
                        </a:rPr>
                        <a:t>,</a:t>
                      </a:r>
                    </a:p>
                    <a:p>
                      <a:pPr algn="just"/>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Because the real probability of default is unknown, this study presented the novel “Sorting Smoothing Method” to estimate the real probability of default..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r>
              <a:rPr lang="en-US" sz="2000" dirty="0">
                <a:latin typeface="Times New Roman" panose="02020603050405020304" pitchFamily="18" charset="0"/>
                <a:cs typeface="Times New Roman" panose="02020603050405020304" pitchFamily="18" charset="0"/>
              </a:rPr>
              <a:t>Fraudulent transactions are costly to businesses. According to, every year, businesses in the US lost 4 billion dollars on average because of fraudulent transactions, and insurance companies in the UK lost 1.6 billion pounds to the fraudulent transaction claims. </a:t>
            </a:r>
          </a:p>
          <a:p>
            <a:pPr algn="just"/>
            <a:r>
              <a:rPr lang="en-US" sz="2000" dirty="0">
                <a:latin typeface="Times New Roman" panose="02020603050405020304" pitchFamily="18" charset="0"/>
                <a:cs typeface="Times New Roman" panose="02020603050405020304" pitchFamily="18" charset="0"/>
              </a:rPr>
              <a:t>In addition to expense write-offs to cover shipping, refund, and other managerial expenses, businesses also lose sale opportunities from trusted customers and reputational risk.</a:t>
            </a:r>
          </a:p>
          <a:p>
            <a:pPr algn="just"/>
            <a:r>
              <a:rPr lang="en-US" sz="1200" dirty="0"/>
              <a:t> </a:t>
            </a:r>
            <a:r>
              <a:rPr lang="en-US" sz="2000" dirty="0">
                <a:latin typeface="Times New Roman" panose="02020603050405020304" pitchFamily="18" charset="0"/>
                <a:cs typeface="Times New Roman" panose="02020603050405020304" pitchFamily="18" charset="0"/>
              </a:rPr>
              <a:t>Effective detection systems can assist businesses to cut down the loss due to fraudulent transactions. </a:t>
            </a:r>
          </a:p>
          <a:p>
            <a:pPr algn="just"/>
            <a:r>
              <a:rPr lang="en-US" sz="2000" dirty="0">
                <a:latin typeface="Times New Roman" panose="02020603050405020304" pitchFamily="18" charset="0"/>
                <a:cs typeface="Times New Roman" panose="02020603050405020304" pitchFamily="18" charset="0"/>
              </a:rPr>
              <a:t>However, it is challenging to prevent and detect these incidents for three main reasons. </a:t>
            </a:r>
          </a:p>
          <a:p>
            <a:pPr algn="just"/>
            <a:r>
              <a:rPr lang="en-US" sz="2000" dirty="0">
                <a:latin typeface="Times New Roman" panose="02020603050405020304" pitchFamily="18" charset="0"/>
                <a:cs typeface="Times New Roman" panose="02020603050405020304" pitchFamily="18" charset="0"/>
              </a:rPr>
              <a:t>First, the development and wide adoption of mobile technologies has brought a tremendous increase of online transactions. In early 2020, there has been a 110% increase in e-commerce transactions in the US alone than previous year </a:t>
            </a:r>
            <a:endParaRPr lang="en-US" sz="2000" b="0" i="0" dirty="0">
              <a:solidFill>
                <a:srgbClr val="000000"/>
              </a:solidFill>
              <a:effectLst/>
              <a:latin typeface="Times New Roman" panose="02020603050405020304" pitchFamily="18" charset="0"/>
              <a:cs typeface="Times New Roman" panose="02020603050405020304" pitchFamily="18" charset="0"/>
            </a:endParaRPr>
          </a:p>
          <a:p>
            <a:endParaRPr lang="en-US" sz="1200" b="0" i="0" dirty="0">
              <a:solidFill>
                <a:srgbClr val="000000"/>
              </a:solidFill>
              <a:effectLst/>
              <a:latin typeface="ff4"/>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1" name="Content Placeholder 10">
            <a:extLst>
              <a:ext uri="{FF2B5EF4-FFF2-40B4-BE49-F238E27FC236}">
                <a16:creationId xmlns:a16="http://schemas.microsoft.com/office/drawing/2014/main" id="{09E7BBF2-181E-87A3-1113-3469E08569BD}"/>
              </a:ext>
            </a:extLst>
          </p:cNvPr>
          <p:cNvPicPr>
            <a:picLocks noGrp="1" noChangeAspect="1"/>
          </p:cNvPicPr>
          <p:nvPr>
            <p:ph idx="1"/>
          </p:nvPr>
        </p:nvPicPr>
        <p:blipFill>
          <a:blip r:embed="rId2"/>
          <a:stretch>
            <a:fillRect/>
          </a:stretch>
        </p:blipFill>
        <p:spPr>
          <a:xfrm>
            <a:off x="2005897" y="1447800"/>
            <a:ext cx="6357756" cy="48006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C7B6274B-3075-95BE-DDCB-6D5349434761}"/>
              </a:ext>
            </a:extLst>
          </p:cNvPr>
          <p:cNvPicPr>
            <a:picLocks noGrp="1" noChangeAspect="1"/>
          </p:cNvPicPr>
          <p:nvPr>
            <p:ph idx="1"/>
          </p:nvPr>
        </p:nvPicPr>
        <p:blipFill>
          <a:blip r:embed="rId2"/>
          <a:stretch>
            <a:fillRect/>
          </a:stretch>
        </p:blipFill>
        <p:spPr>
          <a:xfrm>
            <a:off x="1435100" y="1524001"/>
            <a:ext cx="7499350" cy="4409546"/>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356147"/>
          </a:xfrm>
        </p:spPr>
        <p:txBody>
          <a:bodyPr>
            <a:noAutofit/>
          </a:bodyPr>
          <a:lstStyle/>
          <a:p>
            <a:pPr algn="just"/>
            <a:r>
              <a:rPr lang="en-US" sz="2000" dirty="0">
                <a:latin typeface="Times New Roman" panose="02020603050405020304" pitchFamily="18" charset="0"/>
                <a:cs typeface="Times New Roman" panose="02020603050405020304" pitchFamily="18" charset="0"/>
              </a:rPr>
              <a:t> QML has drawn an increasing interest for its potential of solving critical problems because of its computing capability .</a:t>
            </a:r>
          </a:p>
          <a:p>
            <a:pPr algn="just"/>
            <a:r>
              <a:rPr lang="en-US" sz="2000" dirty="0">
                <a:latin typeface="Times New Roman" panose="02020603050405020304" pitchFamily="18" charset="0"/>
                <a:cs typeface="Times New Roman" panose="02020603050405020304" pitchFamily="18" charset="0"/>
              </a:rPr>
              <a:t> Due to the challenges of formulating problems into the QUBO format that quantum computing requires, and how costly such a process is, identification of the most critical areas for QML application is important to justify the expense for potential gain in performance. </a:t>
            </a:r>
          </a:p>
          <a:p>
            <a:pPr algn="just"/>
            <a:r>
              <a:rPr lang="en-US" sz="2000" dirty="0">
                <a:latin typeface="Times New Roman" panose="02020603050405020304" pitchFamily="18" charset="0"/>
                <a:cs typeface="Times New Roman" panose="02020603050405020304" pitchFamily="18" charset="0"/>
              </a:rPr>
              <a:t>The prevalence of e-business, online transactions, and huge loss over spurious activities, make timely and accurate fraud detection a great choice for QML solution. We propose a fraud detection framework for this purpose.</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r>
              <a:rPr lang="en-IN" sz="2000" dirty="0">
                <a:latin typeface="Times New Roman" panose="02020603050405020304" pitchFamily="18" charset="0"/>
                <a:cs typeface="Times New Roman" panose="02020603050405020304" pitchFamily="18" charset="0"/>
              </a:rPr>
              <a:t>[1] S. Bhattacharyya, S. Jha, K. </a:t>
            </a:r>
            <a:r>
              <a:rPr lang="en-IN" sz="2000" dirty="0" err="1">
                <a:latin typeface="Times New Roman" panose="02020603050405020304" pitchFamily="18" charset="0"/>
                <a:cs typeface="Times New Roman" panose="02020603050405020304" pitchFamily="18" charset="0"/>
              </a:rPr>
              <a:t>Tharakunnel</a:t>
            </a:r>
            <a:r>
              <a:rPr lang="en-IN" sz="2000" dirty="0">
                <a:latin typeface="Times New Roman" panose="02020603050405020304" pitchFamily="18" charset="0"/>
                <a:cs typeface="Times New Roman" panose="02020603050405020304" pitchFamily="18" charset="0"/>
              </a:rPr>
              <a:t>, and J. C. Westland, ‘‘Data mining for credit card fraud: A comparative study,’’ </a:t>
            </a:r>
            <a:r>
              <a:rPr lang="en-IN" sz="2000" dirty="0" err="1">
                <a:latin typeface="Times New Roman" panose="02020603050405020304" pitchFamily="18" charset="0"/>
                <a:cs typeface="Times New Roman" panose="02020603050405020304" pitchFamily="18" charset="0"/>
              </a:rPr>
              <a:t>Decis</a:t>
            </a:r>
            <a:r>
              <a:rPr lang="en-IN" sz="2000" dirty="0">
                <a:latin typeface="Times New Roman" panose="02020603050405020304" pitchFamily="18" charset="0"/>
                <a:cs typeface="Times New Roman" panose="02020603050405020304" pitchFamily="18" charset="0"/>
              </a:rPr>
              <a:t>. Support Syst., vol. 50, no. 3, pp. 602–613, Feb. 2011.</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[2] E. W. T. Ngai, Y. Hu, Y. H. Wong, Y. Chen, and X. Sun, ‘‘The application of data mining techniques in financial fraud detection: A classification framework and an academic review of literature,’’ </a:t>
            </a:r>
            <a:r>
              <a:rPr lang="en-IN" sz="2000" dirty="0" err="1">
                <a:latin typeface="Times New Roman" panose="02020603050405020304" pitchFamily="18" charset="0"/>
                <a:cs typeface="Times New Roman" panose="02020603050405020304" pitchFamily="18" charset="0"/>
              </a:rPr>
              <a:t>Decis</a:t>
            </a:r>
            <a:r>
              <a:rPr lang="en-IN" sz="2000" dirty="0">
                <a:latin typeface="Times New Roman" panose="02020603050405020304" pitchFamily="18" charset="0"/>
                <a:cs typeface="Times New Roman" panose="02020603050405020304" pitchFamily="18" charset="0"/>
              </a:rPr>
              <a:t>. Support Syst., vol. 50, no. 3, pp. 559–569, Feb. 2011.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[3] J. A. Tackett, ‘‘Association rules for fraud detection,’’ J. Corporate Accounting Finance, vol. 24, no. 4, pp. 15–22, May 2013.</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105400"/>
          </a:xfrm>
        </p:spPr>
        <p:txBody>
          <a:bodyPr>
            <a:noAutofit/>
          </a:bodyPr>
          <a:lstStyle/>
          <a:p>
            <a:pPr algn="just"/>
            <a:r>
              <a:rPr lang="en-US" sz="2000" dirty="0">
                <a:latin typeface="Times New Roman" panose="02020603050405020304" pitchFamily="18" charset="0"/>
                <a:cs typeface="Times New Roman" panose="02020603050405020304" pitchFamily="18" charset="0"/>
              </a:rPr>
              <a:t>[4] L. Columbus. (2020). How E-Commerce’s Explosive Growth is Attracting Fraud. [Online]. Available: https://www.forbes.com/sites/ </a:t>
            </a:r>
            <a:r>
              <a:rPr lang="en-US" sz="2000" dirty="0" err="1">
                <a:latin typeface="Times New Roman" panose="02020603050405020304" pitchFamily="18" charset="0"/>
                <a:cs typeface="Times New Roman" panose="02020603050405020304" pitchFamily="18" charset="0"/>
              </a:rPr>
              <a:t>louiscolumbus</a:t>
            </a:r>
            <a:r>
              <a:rPr lang="en-US" sz="2000" dirty="0">
                <a:latin typeface="Times New Roman" panose="02020603050405020304" pitchFamily="18" charset="0"/>
                <a:cs typeface="Times New Roman" panose="02020603050405020304" pitchFamily="18" charset="0"/>
              </a:rPr>
              <a:t>/2020/05/18/how-e-</a:t>
            </a:r>
            <a:r>
              <a:rPr lang="en-US" sz="2000" dirty="0" err="1">
                <a:latin typeface="Times New Roman" panose="02020603050405020304" pitchFamily="18" charset="0"/>
                <a:cs typeface="Times New Roman" panose="02020603050405020304" pitchFamily="18" charset="0"/>
              </a:rPr>
              <a:t>commerces</a:t>
            </a:r>
            <a:r>
              <a:rPr lang="en-US" sz="2000" dirty="0">
                <a:latin typeface="Times New Roman" panose="02020603050405020304" pitchFamily="18" charset="0"/>
                <a:cs typeface="Times New Roman" panose="02020603050405020304" pitchFamily="18" charset="0"/>
              </a:rPr>
              <a:t>-explosive-growth-</a:t>
            </a:r>
            <a:r>
              <a:rPr lang="en-US" sz="2000" dirty="0" err="1">
                <a:latin typeface="Times New Roman" panose="02020603050405020304" pitchFamily="18" charset="0"/>
                <a:cs typeface="Times New Roman" panose="02020603050405020304" pitchFamily="18" charset="0"/>
              </a:rPr>
              <a:t>isattracting</a:t>
            </a:r>
            <a:r>
              <a:rPr lang="en-US" sz="2000" dirty="0">
                <a:latin typeface="Times New Roman" panose="02020603050405020304" pitchFamily="18" charset="0"/>
                <a:cs typeface="Times New Roman" panose="02020603050405020304" pitchFamily="18" charset="0"/>
              </a:rPr>
              <a:t>-fraud/?</a:t>
            </a:r>
            <a:r>
              <a:rPr lang="en-US" sz="2000" dirty="0" err="1">
                <a:latin typeface="Times New Roman" panose="02020603050405020304" pitchFamily="18" charset="0"/>
                <a:cs typeface="Times New Roman" panose="02020603050405020304" pitchFamily="18" charset="0"/>
              </a:rPr>
              <a:t>sh</a:t>
            </a:r>
            <a:r>
              <a:rPr lang="en-US" sz="2000" dirty="0">
                <a:latin typeface="Times New Roman" panose="02020603050405020304" pitchFamily="18" charset="0"/>
                <a:cs typeface="Times New Roman" panose="02020603050405020304" pitchFamily="18" charset="0"/>
              </a:rPr>
              <a:t>=5a1e8f586c4b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[5] LexisNexis. (2020). Lexis/Nexis Solutions for 2020 True Cost of Fraud Study: E-Commerce/Retail Edition. [Online]. Available: https://risk. lexisnexis.com/about-us/press-room/press-release/20200721-tcof-retailstudy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[6] I.-C. Yeh and C.-H. Lien, ‘‘The comparisons of data mining techniques for the predictive accuracy of probability of default of credit card clients,’’ Expert Syst. Appl., vol. 36, pp. 2473–2480, Mar. 2009.</a:t>
            </a: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838200"/>
            <a:ext cx="7315200" cy="4953000"/>
          </a:xfrm>
        </p:spPr>
        <p:txBody>
          <a:bodyPr>
            <a:noAutofit/>
          </a:bodyPr>
          <a:lstStyle/>
          <a:p>
            <a:pPr algn="l"/>
            <a:r>
              <a:rPr lang="en-IN" sz="2000" dirty="0">
                <a:latin typeface="Times New Roman" panose="02020603050405020304" pitchFamily="18" charset="0"/>
                <a:cs typeface="Times New Roman" panose="02020603050405020304" pitchFamily="18" charset="0"/>
              </a:rPr>
              <a:t>[7] Kaggle.com. Credit Card Fraud Detection. Accessed: May 2022. [Online]. Available: https://www.kaggle.com/mlg-ulb/creditcardfraud </a:t>
            </a:r>
          </a:p>
          <a:p>
            <a:pPr algn="l"/>
            <a:endParaRPr lang="en-IN" sz="2000" dirty="0">
              <a:latin typeface="Times New Roman" panose="02020603050405020304" pitchFamily="18" charset="0"/>
              <a:cs typeface="Times New Roman" panose="02020603050405020304" pitchFamily="18" charset="0"/>
            </a:endParaRPr>
          </a:p>
          <a:p>
            <a:pPr algn="l"/>
            <a:r>
              <a:rPr lang="en-IN" sz="2000" dirty="0">
                <a:latin typeface="Times New Roman" panose="02020603050405020304" pitchFamily="18" charset="0"/>
                <a:cs typeface="Times New Roman" panose="02020603050405020304" pitchFamily="18" charset="0"/>
              </a:rPr>
              <a:t>[8] G. P. </a:t>
            </a:r>
            <a:r>
              <a:rPr lang="en-IN" sz="2000" dirty="0" err="1">
                <a:latin typeface="Times New Roman" panose="02020603050405020304" pitchFamily="18" charset="0"/>
                <a:cs typeface="Times New Roman" panose="02020603050405020304" pitchFamily="18" charset="0"/>
              </a:rPr>
              <a:t>Nason</a:t>
            </a:r>
            <a:r>
              <a:rPr lang="en-IN" sz="2000" dirty="0">
                <a:latin typeface="Times New Roman" panose="02020603050405020304" pitchFamily="18" charset="0"/>
                <a:cs typeface="Times New Roman" panose="02020603050405020304" pitchFamily="18" charset="0"/>
              </a:rPr>
              <a:t>, Statistics in Volcanology (Stationary and Non-Stationary Time Series). London, U.K.: Geological Society of London, 2006.</a:t>
            </a:r>
          </a:p>
          <a:p>
            <a:pPr algn="l"/>
            <a:endParaRPr lang="en-IN" sz="2000" dirty="0">
              <a:latin typeface="Times New Roman" panose="02020603050405020304" pitchFamily="18" charset="0"/>
              <a:cs typeface="Times New Roman" panose="02020603050405020304" pitchFamily="18" charset="0"/>
            </a:endParaRPr>
          </a:p>
          <a:p>
            <a:pPr algn="l"/>
            <a:r>
              <a:rPr lang="en-IN" sz="2000" dirty="0">
                <a:latin typeface="Times New Roman" panose="02020603050405020304" pitchFamily="18" charset="0"/>
                <a:cs typeface="Times New Roman" panose="02020603050405020304" pitchFamily="18" charset="0"/>
              </a:rPr>
              <a:t> [9] R. Salles, K. </a:t>
            </a:r>
            <a:r>
              <a:rPr lang="en-IN" sz="2000" dirty="0" err="1">
                <a:latin typeface="Times New Roman" panose="02020603050405020304" pitchFamily="18" charset="0"/>
                <a:cs typeface="Times New Roman" panose="02020603050405020304" pitchFamily="18" charset="0"/>
              </a:rPr>
              <a:t>Belloze</a:t>
            </a:r>
            <a:r>
              <a:rPr lang="en-IN" sz="2000" dirty="0">
                <a:latin typeface="Times New Roman" panose="02020603050405020304" pitchFamily="18" charset="0"/>
                <a:cs typeface="Times New Roman" panose="02020603050405020304" pitchFamily="18" charset="0"/>
              </a:rPr>
              <a:t>, F. Porto, P. H. Gonzalez, and E. Ogasawara, ‘‘Nonstationary time series transformation methods: An experimental review,’’ </a:t>
            </a:r>
            <a:r>
              <a:rPr lang="en-IN" sz="2000" dirty="0" err="1">
                <a:latin typeface="Times New Roman" panose="02020603050405020304" pitchFamily="18" charset="0"/>
                <a:cs typeface="Times New Roman" panose="02020603050405020304" pitchFamily="18" charset="0"/>
              </a:rPr>
              <a:t>Knowl</a:t>
            </a:r>
            <a:r>
              <a:rPr lang="en-IN" sz="2000" dirty="0">
                <a:latin typeface="Times New Roman" panose="02020603050405020304" pitchFamily="18" charset="0"/>
                <a:cs typeface="Times New Roman" panose="02020603050405020304" pitchFamily="18" charset="0"/>
              </a:rPr>
              <a:t>.-Based Syst., vol. 164, pp. 274–291, Jan. 2019.</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lnSpcReduction="10000"/>
          </a:bodyPr>
          <a:lstStyle/>
          <a:p>
            <a:pPr algn="just"/>
            <a:r>
              <a:rPr lang="en-IN" sz="2000" dirty="0">
                <a:latin typeface="Times New Roman" panose="02020603050405020304" pitchFamily="18" charset="0"/>
                <a:cs typeface="Times New Roman" panose="02020603050405020304" pitchFamily="18" charset="0"/>
              </a:rPr>
              <a:t>[10] P. Ravisankar, V. Ravi, G. R. Rao, and I. Bose, ‘‘Detection of financial statement fraud and feature selection using data mining techniques,’’ Decision Support Syst., vol. 50, no. 2, pp. 491–500, 2011.</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[11] F. </a:t>
            </a:r>
            <a:r>
              <a:rPr lang="en-IN" sz="2000" dirty="0" err="1">
                <a:latin typeface="Times New Roman" panose="02020603050405020304" pitchFamily="18" charset="0"/>
                <a:cs typeface="Times New Roman" panose="02020603050405020304" pitchFamily="18" charset="0"/>
              </a:rPr>
              <a:t>Itoo</a:t>
            </a:r>
            <a:r>
              <a:rPr lang="en-IN" sz="2000" dirty="0">
                <a:latin typeface="Times New Roman" panose="02020603050405020304" pitchFamily="18" charset="0"/>
                <a:cs typeface="Times New Roman" panose="02020603050405020304" pitchFamily="18" charset="0"/>
              </a:rPr>
              <a:t>, Meenakshi, and S. Singh, ‘‘Comparison and analysis of logistic regression, Naïve Bayes and KNN machine learning algorithms for credit card fraud detection,’’ Int. J. Inf. Technol., vol. 13, pp. 1503–1511, Feb. 2021.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N. </a:t>
            </a:r>
            <a:r>
              <a:rPr lang="en-IN" sz="2000" dirty="0" err="1">
                <a:latin typeface="Times New Roman" panose="02020603050405020304" pitchFamily="18" charset="0"/>
                <a:cs typeface="Times New Roman" panose="02020603050405020304" pitchFamily="18" charset="0"/>
              </a:rPr>
              <a:t>Rtayli</a:t>
            </a:r>
            <a:r>
              <a:rPr lang="en-IN" sz="2000" dirty="0">
                <a:latin typeface="Times New Roman" panose="02020603050405020304" pitchFamily="18" charset="0"/>
                <a:cs typeface="Times New Roman" panose="02020603050405020304" pitchFamily="18" charset="0"/>
              </a:rPr>
              <a:t> and N. </a:t>
            </a:r>
            <a:r>
              <a:rPr lang="en-IN" sz="2000" dirty="0" err="1">
                <a:latin typeface="Times New Roman" panose="02020603050405020304" pitchFamily="18" charset="0"/>
                <a:cs typeface="Times New Roman" panose="02020603050405020304" pitchFamily="18" charset="0"/>
              </a:rPr>
              <a:t>Enneya</a:t>
            </a:r>
            <a:r>
              <a:rPr lang="en-IN" sz="2000" dirty="0">
                <a:latin typeface="Times New Roman" panose="02020603050405020304" pitchFamily="18" charset="0"/>
                <a:cs typeface="Times New Roman" panose="02020603050405020304" pitchFamily="18" charset="0"/>
              </a:rPr>
              <a:t>, ‘‘Enhanced credit card fraud detection based on SVM-recursive feature elimination and hyper-parameters optimization,’’ J. Inf. </a:t>
            </a:r>
            <a:r>
              <a:rPr lang="en-IN" sz="2000" dirty="0" err="1">
                <a:latin typeface="Times New Roman" panose="02020603050405020304" pitchFamily="18" charset="0"/>
                <a:cs typeface="Times New Roman" panose="02020603050405020304" pitchFamily="18" charset="0"/>
              </a:rPr>
              <a:t>Secur</a:t>
            </a:r>
            <a:r>
              <a:rPr lang="en-IN" sz="2000" dirty="0">
                <a:latin typeface="Times New Roman" panose="02020603050405020304" pitchFamily="18" charset="0"/>
                <a:cs typeface="Times New Roman" panose="02020603050405020304" pitchFamily="18" charset="0"/>
              </a:rPr>
              <a:t>. Appl., vol. 55, Dec. 2020, Art. no. 102596</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 C. Lin, A. Chiu, S. Y. Huang, and D. C. Yen, ‘‘Detecting the financial statement fraud: The analysis of the differences between data mining techniques and experts’ judgments,’’ </a:t>
            </a:r>
            <a:r>
              <a:rPr lang="en-IN" sz="2000" dirty="0" err="1">
                <a:latin typeface="Times New Roman" panose="02020603050405020304" pitchFamily="18" charset="0"/>
                <a:cs typeface="Times New Roman" panose="02020603050405020304" pitchFamily="18" charset="0"/>
              </a:rPr>
              <a:t>Knowl</a:t>
            </a:r>
            <a:r>
              <a:rPr lang="en-IN" sz="2000" dirty="0">
                <a:latin typeface="Times New Roman" panose="02020603050405020304" pitchFamily="18" charset="0"/>
                <a:cs typeface="Times New Roman" panose="02020603050405020304" pitchFamily="18" charset="0"/>
              </a:rPr>
              <a:t>.-Based Syst., vol. 89, pp. 459–470, Nov. 2015.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 E. </a:t>
            </a:r>
            <a:r>
              <a:rPr lang="en-IN" sz="2000" dirty="0" err="1">
                <a:latin typeface="Times New Roman" panose="02020603050405020304" pitchFamily="18" charset="0"/>
                <a:cs typeface="Times New Roman" panose="02020603050405020304" pitchFamily="18" charset="0"/>
              </a:rPr>
              <a:t>Duman</a:t>
            </a:r>
            <a:r>
              <a:rPr lang="en-IN" sz="2000" dirty="0">
                <a:latin typeface="Times New Roman" panose="02020603050405020304" pitchFamily="18" charset="0"/>
                <a:cs typeface="Times New Roman" panose="02020603050405020304" pitchFamily="18" charset="0"/>
              </a:rPr>
              <a:t> and M. H. </a:t>
            </a:r>
            <a:r>
              <a:rPr lang="en-IN" sz="2000" dirty="0" err="1">
                <a:latin typeface="Times New Roman" panose="02020603050405020304" pitchFamily="18" charset="0"/>
                <a:cs typeface="Times New Roman" panose="02020603050405020304" pitchFamily="18" charset="0"/>
              </a:rPr>
              <a:t>Ozcelik</a:t>
            </a:r>
            <a:r>
              <a:rPr lang="en-IN" sz="2000" dirty="0">
                <a:latin typeface="Times New Roman" panose="02020603050405020304" pitchFamily="18" charset="0"/>
                <a:cs typeface="Times New Roman" panose="02020603050405020304" pitchFamily="18" charset="0"/>
              </a:rPr>
              <a:t>, ‘‘Detecting credit card fraud by genetic algorithm and scatter search,’’ Expert Syst. Appl., vol. 38, no. 10, pp. 13057–13063, Sep. 2011.</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[15] P. </a:t>
            </a:r>
            <a:r>
              <a:rPr lang="en-IN" sz="2000" dirty="0" err="1">
                <a:latin typeface="Times New Roman" panose="02020603050405020304" pitchFamily="18" charset="0"/>
                <a:cs typeface="Times New Roman" panose="02020603050405020304" pitchFamily="18" charset="0"/>
              </a:rPr>
              <a:t>Hájek</a:t>
            </a:r>
            <a:r>
              <a:rPr lang="en-IN" sz="2000" dirty="0">
                <a:latin typeface="Times New Roman" panose="02020603050405020304" pitchFamily="18" charset="0"/>
                <a:cs typeface="Times New Roman" panose="02020603050405020304" pitchFamily="18" charset="0"/>
              </a:rPr>
              <a:t> and R. Henriques, ‘‘Mining corporate annual reports for intelligent detection of financial statement fraud—A comparative study of machine learning methods,’’ </a:t>
            </a:r>
            <a:r>
              <a:rPr lang="en-IN" sz="2000" dirty="0" err="1">
                <a:latin typeface="Times New Roman" panose="02020603050405020304" pitchFamily="18" charset="0"/>
                <a:cs typeface="Times New Roman" panose="02020603050405020304" pitchFamily="18" charset="0"/>
              </a:rPr>
              <a:t>Knowl</a:t>
            </a:r>
            <a:r>
              <a:rPr lang="en-IN" sz="2000" dirty="0">
                <a:latin typeface="Times New Roman" panose="02020603050405020304" pitchFamily="18" charset="0"/>
                <a:cs typeface="Times New Roman" panose="02020603050405020304" pitchFamily="18" charset="0"/>
              </a:rPr>
              <a:t>.-Based Syst., vol. 128, pp. 139–152, Jul. 2017.</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2487</TotalTime>
  <Words>1774</Words>
  <Application>Microsoft Office PowerPoint</Application>
  <PresentationFormat>On-screen Show (4:3)</PresentationFormat>
  <Paragraphs>95</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ff4</vt:lpstr>
      <vt:lpstr>Gill Sans MT</vt:lpstr>
      <vt:lpstr>Times New Roman</vt:lpstr>
      <vt:lpstr>Verdana</vt:lpstr>
      <vt:lpstr>Wingdings 2</vt:lpstr>
      <vt:lpstr>Solstice</vt:lpstr>
      <vt:lpstr>Integrating Machine Learning Algorithms With Quantum Annealing Solvers for Online Fraud Detection</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653</cp:revision>
  <dcterms:created xsi:type="dcterms:W3CDTF">2006-08-16T00:00:00Z</dcterms:created>
  <dcterms:modified xsi:type="dcterms:W3CDTF">2023-02-28T10:38:50Z</dcterms:modified>
</cp:coreProperties>
</file>