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8" d="100"/>
          <a:sy n="78" d="100"/>
        </p:scale>
        <p:origin x="1594" y="25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2/27/2023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2/27/2023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2/27/2023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219200"/>
            <a:ext cx="6858000" cy="4114800"/>
          </a:xfrm>
        </p:spPr>
        <p:txBody>
          <a:bodyPr>
            <a:noAutofit/>
          </a:bodyPr>
          <a:lstStyle/>
          <a:p>
            <a:pPr algn="ctr"/>
            <a:r>
              <a:rPr lang="en-IN" sz="4400" b="1" dirty="0">
                <a:latin typeface="Times New Roman" panose="02020603050405020304" pitchFamily="18" charset="0"/>
                <a:cs typeface="Times New Roman" panose="02020603050405020304" pitchFamily="18" charset="0"/>
              </a:rPr>
              <a:t>Learning With Selected Features</a:t>
            </a:r>
            <a:endParaRPr lang="en-US" sz="44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341120" y="1143000"/>
            <a:ext cx="7498080" cy="5562600"/>
          </a:xfrm>
        </p:spPr>
        <p:txBody>
          <a:bodyPr>
            <a:noAutofit/>
          </a:bodyPr>
          <a:lstStyle/>
          <a:p>
            <a:pPr algn="just"/>
            <a:r>
              <a:rPr lang="en-US" sz="2000" dirty="0">
                <a:latin typeface="Times New Roman" panose="02020603050405020304" pitchFamily="18" charset="0"/>
                <a:cs typeface="Times New Roman" panose="02020603050405020304" pitchFamily="18" charset="0"/>
              </a:rPr>
              <a:t>Feature selection is the task of choosing a small subset of features that is sufficient to predict the target labels well.</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Here, instead of trying to directly determine which features are better, we attempt to learn the properties of good features.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For this purpose we assume that each feature is represented by a set of properties, referred to as meta-features.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This approach enables prediction of the quality of features without measuring their value on the training instances.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We use this ability to devise new selection algorithms that can efficiently search for new good features in the presence of a huge number of features, and to dramatically reduce the number of feature measurements needed</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066800"/>
            <a:ext cx="6946392" cy="4876800"/>
          </a:xfrm>
        </p:spPr>
        <p:txBody>
          <a:bodyPr>
            <a:noAutofit/>
          </a:bodyPr>
          <a:lstStyle/>
          <a:p>
            <a:pPr algn="just"/>
            <a:r>
              <a:rPr lang="en-US" sz="2000" dirty="0">
                <a:latin typeface="Times New Roman" panose="02020603050405020304" pitchFamily="18" charset="0"/>
                <a:cs typeface="Times New Roman" panose="02020603050405020304" pitchFamily="18" charset="0"/>
              </a:rPr>
              <a:t>This observation is notable since it explains the existence of a universal set of features (prototypes) that enables recognition of most objects, regardless of whether the prototypes were taken from pictures that contain the relevant objects or not.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This result supports the existence of a universal set of features (universal-dictionary) that can be used for recognition of most objects.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The existence of such a dictionary is a key issue in computer vision and brain research. We also showed that when the selection of features is based on </a:t>
            </a:r>
            <a:r>
              <a:rPr lang="en-US" sz="2000" dirty="0" err="1">
                <a:latin typeface="Times New Roman" panose="02020603050405020304" pitchFamily="18" charset="0"/>
                <a:cs typeface="Times New Roman" panose="02020603050405020304" pitchFamily="18" charset="0"/>
              </a:rPr>
              <a:t>metafeatures</a:t>
            </a:r>
            <a:r>
              <a:rPr lang="en-US" sz="2000" dirty="0">
                <a:latin typeface="Times New Roman" panose="02020603050405020304" pitchFamily="18" charset="0"/>
                <a:cs typeface="Times New Roman" panose="02020603050405020304" pitchFamily="18" charset="0"/>
              </a:rPr>
              <a:t> it is possible to derive better generalization bounds on the combined problem of selection and classification</a:t>
            </a:r>
            <a:r>
              <a:rPr lang="en-US" sz="1200" dirty="0"/>
              <a:t>.</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022592" cy="5029200"/>
          </a:xfrm>
        </p:spPr>
        <p:txBody>
          <a:bodyPr>
            <a:noAutofit/>
          </a:bodyPr>
          <a:lstStyle/>
          <a:p>
            <a:pPr algn="just"/>
            <a:r>
              <a:rPr lang="en-US" sz="2000" dirty="0">
                <a:latin typeface="Times New Roman" panose="02020603050405020304" pitchFamily="18" charset="0"/>
                <a:cs typeface="Times New Roman" panose="02020603050405020304" pitchFamily="18" charset="0"/>
              </a:rPr>
              <a:t>We demonstrate our algorithms on a handwritten digit recognition problem and a visual object category recognition problem.</a:t>
            </a:r>
          </a:p>
          <a:p>
            <a:pPr algn="just"/>
            <a:endParaRPr lang="en-US" sz="2000" dirty="0">
              <a:latin typeface="Times New Roman" panose="02020603050405020304" pitchFamily="18" charset="0"/>
              <a:cs typeface="Times New Roman" panose="02020603050405020304" pitchFamily="18" charset="0"/>
            </a:endParaRPr>
          </a:p>
          <a:p>
            <a:pPr marL="82296" indent="0" algn="just">
              <a:buNone/>
            </a:pP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In addition, we show how this novel viewpoint enables derivation of better generalization bounds for the joint learning problem of selection and classification,</a:t>
            </a:r>
          </a:p>
          <a:p>
            <a:pPr algn="just"/>
            <a:endParaRPr lang="en-US" sz="2000" dirty="0">
              <a:latin typeface="Times New Roman" panose="02020603050405020304" pitchFamily="18" charset="0"/>
              <a:cs typeface="Times New Roman" panose="02020603050405020304" pitchFamily="18" charset="0"/>
            </a:endParaRPr>
          </a:p>
          <a:p>
            <a:pPr marL="82296" indent="0" algn="just">
              <a:buNone/>
            </a:pP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The main motivations for feature selection are computational complexity, reducing the cost of measuring features, improved classification accuracy and problem understanding</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143000" y="990600"/>
            <a:ext cx="7315200" cy="5105400"/>
          </a:xfrm>
        </p:spPr>
        <p:txBody>
          <a:bodyPr>
            <a:noAutofit/>
          </a:bodyPr>
          <a:lstStyle/>
          <a:p>
            <a:pPr algn="just">
              <a:lnSpc>
                <a:spcPct val="150000"/>
              </a:lnSpc>
            </a:pPr>
            <a:r>
              <a:rPr lang="en-US" sz="2000" dirty="0" err="1">
                <a:latin typeface="Times New Roman" panose="02020603050405020304" pitchFamily="18" charset="0"/>
                <a:cs typeface="Times New Roman" panose="02020603050405020304" pitchFamily="18" charset="0"/>
              </a:rPr>
              <a:t>Krupka</a:t>
            </a:r>
            <a:r>
              <a:rPr lang="en-US" sz="2000" dirty="0">
                <a:latin typeface="Times New Roman" panose="02020603050405020304" pitchFamily="18" charset="0"/>
                <a:cs typeface="Times New Roman" panose="02020603050405020304" pitchFamily="18" charset="0"/>
              </a:rPr>
              <a:t> and </a:t>
            </a:r>
            <a:r>
              <a:rPr lang="en-US" sz="2000" dirty="0" err="1">
                <a:latin typeface="Times New Roman" panose="02020603050405020304" pitchFamily="18" charset="0"/>
                <a:cs typeface="Times New Roman" panose="02020603050405020304" pitchFamily="18" charset="0"/>
              </a:rPr>
              <a:t>Tishby</a:t>
            </a:r>
            <a:r>
              <a:rPr lang="en-US" sz="2000" dirty="0">
                <a:latin typeface="Times New Roman" panose="02020603050405020304" pitchFamily="18" charset="0"/>
                <a:cs typeface="Times New Roman" panose="02020603050405020304" pitchFamily="18" charset="0"/>
              </a:rPr>
              <a:t> (2007) proposed a framework that incorporates prior knowledge on features, which is represented by meta-features, into learning. </a:t>
            </a:r>
          </a:p>
          <a:p>
            <a:pPr algn="just">
              <a:lnSpc>
                <a:spcPct val="150000"/>
              </a:lnSpc>
            </a:pPr>
            <a:r>
              <a:rPr lang="en-US" sz="2000" dirty="0">
                <a:latin typeface="Times New Roman" panose="02020603050405020304" pitchFamily="18" charset="0"/>
                <a:cs typeface="Times New Roman" panose="02020603050405020304" pitchFamily="18" charset="0"/>
              </a:rPr>
              <a:t>They assume that a weight is assigned to each feature, as in linear discrimination, and they use the meta-features to define a prior on the weights.</a:t>
            </a:r>
          </a:p>
          <a:p>
            <a:pPr algn="just">
              <a:lnSpc>
                <a:spcPct val="150000"/>
              </a:lnSpc>
            </a:pPr>
            <a:r>
              <a:rPr lang="en-US" sz="2000" dirty="0">
                <a:latin typeface="Times New Roman" panose="02020603050405020304" pitchFamily="18" charset="0"/>
                <a:cs typeface="Times New Roman" panose="02020603050405020304" pitchFamily="18" charset="0"/>
              </a:rPr>
              <a:t>The main motivations for feature selection are computational complexity, reducing the cost of measuring features, improved classification accuracy and problem understanding</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371600"/>
            <a:ext cx="7251192" cy="4953000"/>
          </a:xfrm>
        </p:spPr>
        <p:txBody>
          <a:bodyPr>
            <a:normAutofit/>
          </a:bodyPr>
          <a:lstStyle/>
          <a:p>
            <a:pPr algn="just"/>
            <a:r>
              <a:rPr lang="en-US" sz="2000" dirty="0">
                <a:latin typeface="Times New Roman" panose="02020603050405020304" pitchFamily="18" charset="0"/>
                <a:cs typeface="Times New Roman" panose="02020603050405020304" pitchFamily="18" charset="0"/>
              </a:rPr>
              <a:t>In feature extraction the original input features (for example, pixels) are used to generate new, more complicated features (for example logical AND of sets of 3 binary pixels).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In the most common selection paradigm an evaluation function is used to assign </a:t>
            </a:r>
            <a:r>
              <a:rPr lang="en-US" sz="2000" dirty="0" err="1">
                <a:latin typeface="Times New Roman" panose="02020603050405020304" pitchFamily="18" charset="0"/>
                <a:cs typeface="Times New Roman" panose="02020603050405020304" pitchFamily="18" charset="0"/>
              </a:rPr>
              <a:t>scoresto</a:t>
            </a:r>
            <a:r>
              <a:rPr lang="en-US" sz="2000" dirty="0">
                <a:latin typeface="Times New Roman" panose="02020603050405020304" pitchFamily="18" charset="0"/>
                <a:cs typeface="Times New Roman" panose="02020603050405020304" pitchFamily="18" charset="0"/>
              </a:rPr>
              <a:t> subsets of features and a search algorithm is used to search for a subset with a high score</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While in their work meta-features are used for learning a better classifier, in this work meta-features are used for feature selection</a:t>
            </a: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l"/>
            <a:endParaRPr lang="en-US" sz="1200" b="0" i="0" dirty="0">
              <a:solidFill>
                <a:srgbClr val="000000"/>
              </a:solidFill>
              <a:effectLst/>
              <a:latin typeface="ff4"/>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515754016"/>
              </p:ext>
            </p:extLst>
          </p:nvPr>
        </p:nvGraphicFramePr>
        <p:xfrm>
          <a:off x="1371600" y="304800"/>
          <a:ext cx="7467600" cy="6389606"/>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0000"/>
                    </a:ext>
                  </a:extLst>
                </a:gridCol>
                <a:gridCol w="1524000">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39516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550968">
                <a:tc>
                  <a:txBody>
                    <a:bodyPr/>
                    <a:lstStyle/>
                    <a:p>
                      <a:pPr algn="just"/>
                      <a:r>
                        <a:rPr lang="en-US" sz="2000" dirty="0"/>
                        <a:t> The size of the weights is more important than the size of the network</a:t>
                      </a:r>
                      <a:r>
                        <a:rPr lang="en-IN" sz="2000" dirty="0">
                          <a:latin typeface="Times New Roman" panose="02020603050405020304" pitchFamily="18" charset="0"/>
                          <a:cs typeface="Times New Roman" panose="02020603050405020304" pitchFamily="18" charset="0"/>
                        </a:rPr>
                        <a:t>. </a:t>
                      </a:r>
                    </a:p>
                  </a:txBody>
                  <a:tcPr/>
                </a:tc>
                <a:tc>
                  <a:txBody>
                    <a:bodyPr/>
                    <a:lstStyle/>
                    <a:p>
                      <a:pPr algn="just"/>
                      <a:r>
                        <a:rPr lang="en-IN" sz="2000" dirty="0"/>
                        <a:t>P.L. Bartlett.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This paper shows that if a large neural network is used for a pattern classification problem, and the learning algorithm finds a network with small weights that has small squared error on the training patterns, then the generalization performance depends on the size of the weights rather than the number of weights.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443473">
                <a:tc>
                  <a:txBody>
                    <a:bodyPr/>
                    <a:lstStyle/>
                    <a:p>
                      <a:pPr algn="just"/>
                      <a:r>
                        <a:rPr lang="en-US" sz="2000" dirty="0"/>
                        <a:t>Learning Theory and Kernel Machines</a:t>
                      </a:r>
                      <a:endParaRPr lang="en-IN" sz="2000" dirty="0">
                        <a:latin typeface="Times New Roman" pitchFamily="18" charset="0"/>
                        <a:cs typeface="Times New Roman" pitchFamily="18" charset="0"/>
                      </a:endParaRPr>
                    </a:p>
                  </a:txBody>
                  <a:tcPr/>
                </a:tc>
                <a:tc>
                  <a:txBody>
                    <a:bodyPr/>
                    <a:lstStyle/>
                    <a:p>
                      <a:pPr algn="just"/>
                      <a:r>
                        <a:rPr lang="en-US" sz="2000" dirty="0"/>
                        <a:t>A. Blum and J. Langford</a:t>
                      </a:r>
                      <a:endParaRPr lang="en-IN" sz="2000" dirty="0">
                        <a:latin typeface="Times New Roman" panose="02020603050405020304" pitchFamily="18" charset="0"/>
                        <a:cs typeface="Times New Roman" panose="02020603050405020304" pitchFamily="18" charset="0"/>
                      </a:endParaRPr>
                    </a:p>
                  </a:txBody>
                  <a:tcPr/>
                </a:tc>
                <a:tc>
                  <a:txBody>
                    <a:bodyPr/>
                    <a:lstStyle/>
                    <a:p>
                      <a:r>
                        <a:rPr lang="en-US" sz="2000" dirty="0"/>
                        <a:t>These methods formulate learning and estimation problems in a reproducing kernel Hilbert space (RKHS) of functions defined on the data domain, expanded in terms of a kernel. </a:t>
                      </a:r>
                      <a:endParaRPr kumimoji="0" lang="en-US" sz="2000" b="0" i="0" kern="1200" dirty="0">
                        <a:solidFill>
                          <a:schemeClr val="dk1"/>
                        </a:solidFill>
                        <a:effectLst/>
                        <a:latin typeface="+mn-lt"/>
                        <a:ea typeface="+mn-ea"/>
                        <a:cs typeface="+mn-cs"/>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359306495"/>
              </p:ext>
            </p:extLst>
          </p:nvPr>
        </p:nvGraphicFramePr>
        <p:xfrm>
          <a:off x="1371600" y="742330"/>
          <a:ext cx="7467599" cy="5004769"/>
        </p:xfrm>
        <a:graphic>
          <a:graphicData uri="http://schemas.openxmlformats.org/drawingml/2006/table">
            <a:tbl>
              <a:tblPr firstRow="1" bandRow="1">
                <a:tableStyleId>{5C22544A-7EE6-4342-B048-85BDC9FD1C3A}</a:tableStyleId>
              </a:tblPr>
              <a:tblGrid>
                <a:gridCol w="2109128">
                  <a:extLst>
                    <a:ext uri="{9D8B030D-6E8A-4147-A177-3AD203B41FA5}">
                      <a16:colId xmlns:a16="http://schemas.microsoft.com/office/drawing/2014/main" val="20000"/>
                    </a:ext>
                  </a:extLst>
                </a:gridCol>
                <a:gridCol w="2165038">
                  <a:extLst>
                    <a:ext uri="{9D8B030D-6E8A-4147-A177-3AD203B41FA5}">
                      <a16:colId xmlns:a16="http://schemas.microsoft.com/office/drawing/2014/main" val="20001"/>
                    </a:ext>
                  </a:extLst>
                </a:gridCol>
                <a:gridCol w="3193433">
                  <a:extLst>
                    <a:ext uri="{9D8B030D-6E8A-4147-A177-3AD203B41FA5}">
                      <a16:colId xmlns:a16="http://schemas.microsoft.com/office/drawing/2014/main" val="20002"/>
                    </a:ext>
                  </a:extLst>
                </a:gridCol>
              </a:tblGrid>
              <a:tr h="444757">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1964341">
                <a:tc>
                  <a:txBody>
                    <a:bodyPr/>
                    <a:lstStyle/>
                    <a:p>
                      <a:r>
                        <a:rPr lang="en-IN" sz="2000" dirty="0"/>
                        <a:t>Mcsvm_1.0: C code for multiclass </a:t>
                      </a:r>
                      <a:r>
                        <a:rPr lang="en-IN" sz="2000" dirty="0" err="1"/>
                        <a:t>svm</a:t>
                      </a:r>
                      <a:r>
                        <a:rPr lang="en-IN" sz="2000" dirty="0"/>
                        <a:t>, 2003</a:t>
                      </a:r>
                      <a:endParaRPr kumimoji="0" lang="en-US" sz="2000" b="0" i="0" kern="1200" dirty="0">
                        <a:solidFill>
                          <a:schemeClr val="dk1"/>
                        </a:solidFill>
                        <a:effectLst/>
                        <a:latin typeface="+mn-lt"/>
                        <a:ea typeface="+mn-ea"/>
                        <a:cs typeface="+mn-cs"/>
                      </a:endParaRPr>
                    </a:p>
                  </a:txBody>
                  <a:tcPr/>
                </a:tc>
                <a:tc>
                  <a:txBody>
                    <a:bodyPr/>
                    <a:lstStyle/>
                    <a:p>
                      <a:pPr algn="just"/>
                      <a:r>
                        <a:rPr lang="en-IN" sz="2000" dirty="0">
                          <a:latin typeface="Times New Roman" pitchFamily="18" charset="0"/>
                          <a:cs typeface="Times New Roman" pitchFamily="18" charset="0"/>
                        </a:rPr>
                        <a:t> </a:t>
                      </a:r>
                      <a:r>
                        <a:rPr lang="en-IN" sz="2000" dirty="0"/>
                        <a:t>K. Crammer.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n this tutorial, we’ll introduce the multiclass classification using Support Vector Machines (SVM). We’ll first see the definitions of classification, multiclass classification, and SVM. .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34972">
                <a:tc>
                  <a:txBody>
                    <a:bodyPr/>
                    <a:lstStyle/>
                    <a:p>
                      <a:r>
                        <a:rPr lang="en-IN" sz="2000" dirty="0"/>
                        <a:t>Training invariant support vector machines</a:t>
                      </a:r>
                      <a:r>
                        <a:rPr lang="en-IN" sz="2000" dirty="0">
                          <a:latin typeface="Times New Roman" panose="02020603050405020304" pitchFamily="18" charset="0"/>
                          <a:cs typeface="Times New Roman" panose="02020603050405020304" pitchFamily="18" charset="0"/>
                        </a:rPr>
                        <a:t>.</a:t>
                      </a:r>
                      <a:r>
                        <a:rPr kumimoji="0" lang="en-US" sz="2000" b="0" i="0" kern="1200" dirty="0">
                          <a:solidFill>
                            <a:schemeClr val="dk1"/>
                          </a:solidFill>
                          <a:effectLst/>
                          <a:latin typeface="+mn-lt"/>
                          <a:ea typeface="+mn-ea"/>
                          <a:cs typeface="+mn-cs"/>
                        </a:rPr>
                        <a:t>,</a:t>
                      </a:r>
                    </a:p>
                  </a:txBody>
                  <a:tcPr/>
                </a:tc>
                <a:tc>
                  <a:txBody>
                    <a:bodyPr/>
                    <a:lstStyle/>
                    <a:p>
                      <a:r>
                        <a:rPr kumimoji="0" lang="en-US" sz="2000" b="0" i="0" kern="1200" dirty="0">
                          <a:solidFill>
                            <a:schemeClr val="dk1"/>
                          </a:solidFill>
                          <a:effectLst/>
                          <a:latin typeface="+mn-lt"/>
                          <a:ea typeface="+mn-ea"/>
                          <a:cs typeface="+mn-cs"/>
                        </a:rPr>
                        <a:t>Big data analytics</a:t>
                      </a:r>
                    </a:p>
                    <a:p>
                      <a:r>
                        <a:rPr kumimoji="0" lang="en-US" sz="2000" b="0" i="0" kern="1200" dirty="0">
                          <a:solidFill>
                            <a:schemeClr val="dk1"/>
                          </a:solidFill>
                          <a:effectLst/>
                          <a:latin typeface="+mn-lt"/>
                          <a:ea typeface="+mn-ea"/>
                          <a:cs typeface="+mn-cs"/>
                        </a:rPr>
                        <a:t>services for enhancing business intelligence,</a:t>
                      </a:r>
                    </a:p>
                    <a:p>
                      <a:pPr algn="just"/>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 We describe and review all known methods for doing so in support vector machines, provide experimental results, and discuss their respective merits.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1219200"/>
            <a:ext cx="7239000" cy="5257800"/>
          </a:xfrm>
        </p:spPr>
        <p:txBody>
          <a:bodyPr>
            <a:noAutofit/>
          </a:bodyPr>
          <a:lstStyle/>
          <a:p>
            <a:pPr algn="just"/>
            <a:r>
              <a:rPr lang="en-US" sz="2000" dirty="0">
                <a:latin typeface="Times New Roman" panose="02020603050405020304" pitchFamily="18" charset="0"/>
                <a:cs typeface="Times New Roman" panose="02020603050405020304" pitchFamily="18" charset="0"/>
              </a:rPr>
              <a:t>In many supervised learning tasks the input is represented by a very large number of features, many of which are not needed for predicting the labels. Feature selection is the task of choosing a small subset of features that is sufficient to predict the target labels well. </a:t>
            </a:r>
          </a:p>
          <a:p>
            <a:pPr algn="just"/>
            <a:r>
              <a:rPr lang="en-US" sz="2000" dirty="0">
                <a:latin typeface="Times New Roman" panose="02020603050405020304" pitchFamily="18" charset="0"/>
                <a:cs typeface="Times New Roman" panose="02020603050405020304" pitchFamily="18" charset="0"/>
              </a:rPr>
              <a:t>The main motivations for feature selection are computational complexity, reducing the cost of measuring features, improved classification accuracy and problem understanding. </a:t>
            </a:r>
          </a:p>
          <a:p>
            <a:pPr algn="just"/>
            <a:r>
              <a:rPr lang="en-US" sz="2000" dirty="0">
                <a:latin typeface="Times New Roman" panose="02020603050405020304" pitchFamily="18" charset="0"/>
                <a:cs typeface="Times New Roman" panose="02020603050405020304" pitchFamily="18" charset="0"/>
              </a:rPr>
              <a:t>Feature selection is also a crucial component in the context of feature extraction. In feature extraction the original input features (for example, pixels) are used to generate new, more complicated features (for example logical AND of sets of 3 binary pixels). Feature extraction is a very useful tool for producing sophisticated classification rules using simple classifiers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7A7AF461-B3CF-88E9-1D0F-DD5C9E2002F5}"/>
              </a:ext>
            </a:extLst>
          </p:cNvPr>
          <p:cNvPicPr>
            <a:picLocks noGrp="1" noChangeAspect="1"/>
          </p:cNvPicPr>
          <p:nvPr>
            <p:ph idx="1"/>
          </p:nvPr>
        </p:nvPicPr>
        <p:blipFill>
          <a:blip r:embed="rId2"/>
          <a:stretch>
            <a:fillRect/>
          </a:stretch>
        </p:blipFill>
        <p:spPr>
          <a:xfrm>
            <a:off x="1435100" y="1600200"/>
            <a:ext cx="7499350" cy="3673893"/>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7" name="Content Placeholder 6">
            <a:extLst>
              <a:ext uri="{FF2B5EF4-FFF2-40B4-BE49-F238E27FC236}">
                <a16:creationId xmlns:a16="http://schemas.microsoft.com/office/drawing/2014/main" id="{CDDFF3FE-EB57-AC76-80EF-5BE787911C24}"/>
              </a:ext>
            </a:extLst>
          </p:cNvPr>
          <p:cNvPicPr>
            <a:picLocks noGrp="1" noChangeAspect="1"/>
          </p:cNvPicPr>
          <p:nvPr>
            <p:ph idx="1"/>
          </p:nvPr>
        </p:nvPicPr>
        <p:blipFill>
          <a:blip r:embed="rId2"/>
          <a:stretch>
            <a:fillRect/>
          </a:stretch>
        </p:blipFill>
        <p:spPr>
          <a:xfrm>
            <a:off x="1435100" y="1417638"/>
            <a:ext cx="7327900" cy="4394132"/>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600200" y="1282653"/>
            <a:ext cx="7239000" cy="4356147"/>
          </a:xfrm>
        </p:spPr>
        <p:txBody>
          <a:bodyPr>
            <a:noAutofit/>
          </a:bodyPr>
          <a:lstStyle/>
          <a:p>
            <a:pPr algn="just"/>
            <a:r>
              <a:rPr lang="en-US" sz="2000" dirty="0">
                <a:latin typeface="Times New Roman" panose="02020603050405020304" pitchFamily="18" charset="0"/>
                <a:cs typeface="Times New Roman" panose="02020603050405020304" pitchFamily="18" charset="0"/>
              </a:rPr>
              <a:t> About the feature search procedure, the number of subsets that can be extracted from the initial set is exponential in the number of initial features.</a:t>
            </a:r>
          </a:p>
          <a:p>
            <a:pPr algn="just"/>
            <a:r>
              <a:rPr lang="en-US" sz="2000" dirty="0">
                <a:latin typeface="Times New Roman" panose="02020603050405020304" pitchFamily="18" charset="0"/>
                <a:cs typeface="Times New Roman" panose="02020603050405020304" pitchFamily="18" charset="0"/>
              </a:rPr>
              <a:t> In most cases, this results in the impossibility to test all possible subsets, even when the relevance criterion is simple to compute or estimate. </a:t>
            </a:r>
          </a:p>
          <a:p>
            <a:pPr algn="just"/>
            <a:r>
              <a:rPr lang="en-US" sz="2000" dirty="0">
                <a:latin typeface="Times New Roman" panose="02020603050405020304" pitchFamily="18" charset="0"/>
                <a:cs typeface="Times New Roman" panose="02020603050405020304" pitchFamily="18" charset="0"/>
              </a:rPr>
              <a:t>The distance measure, e.g., the Euclidean distance measure, is a very traditional discrimination or divergence measure.</a:t>
            </a:r>
          </a:p>
          <a:p>
            <a:pPr algn="just"/>
            <a:r>
              <a:rPr lang="en-US" sz="2000" dirty="0">
                <a:latin typeface="Times New Roman" panose="02020603050405020304" pitchFamily="18" charset="0"/>
                <a:cs typeface="Times New Roman" panose="02020603050405020304" pitchFamily="18" charset="0"/>
              </a:rPr>
              <a:t> The dependence measure, also called the correlation measure, is mainly utilized to find the correlation between two features or a feature and a class.</a:t>
            </a:r>
          </a:p>
          <a:p>
            <a:pPr algn="just"/>
            <a:r>
              <a:rPr lang="en-US" sz="2000" dirty="0">
                <a:latin typeface="Times New Roman" panose="02020603050405020304" pitchFamily="18" charset="0"/>
                <a:cs typeface="Times New Roman" panose="02020603050405020304" pitchFamily="18" charset="0"/>
              </a:rPr>
              <a:t> The consistency measure is heavily relied on the training data set and discussed for feature selection in Dash and Liu (2003).</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524000" y="1066800"/>
            <a:ext cx="6934200" cy="4876800"/>
          </a:xfrm>
        </p:spPr>
        <p:txBody>
          <a:bodyPr>
            <a:noAutofit/>
          </a:bodyPr>
          <a:lstStyle/>
          <a:p>
            <a:pPr algn="just">
              <a:lnSpc>
                <a:spcPct val="150000"/>
              </a:lnSpc>
            </a:pPr>
            <a:r>
              <a:rPr lang="en-IN" sz="2000" dirty="0">
                <a:latin typeface="Times New Roman" panose="02020603050405020304" pitchFamily="18" charset="0"/>
                <a:cs typeface="Times New Roman" panose="02020603050405020304" pitchFamily="18" charset="0"/>
              </a:rPr>
              <a:t> 1.P.L. Bartlett. The size of the weights is more important than the size of the network. IEEE Transactions on Information Theory, 1998.</a:t>
            </a:r>
          </a:p>
          <a:p>
            <a:pPr algn="just">
              <a:lnSpc>
                <a:spcPct val="150000"/>
              </a:lnSpc>
            </a:pPr>
            <a:r>
              <a:rPr lang="en-IN" sz="2000" dirty="0">
                <a:latin typeface="Times New Roman" panose="02020603050405020304" pitchFamily="18" charset="0"/>
                <a:cs typeface="Times New Roman" panose="02020603050405020304" pitchFamily="18" charset="0"/>
              </a:rPr>
              <a:t> 2.A. Blum and J. Langford. Pac-mdl bounds. Learning Theory and Kernel Machines, 2003. </a:t>
            </a:r>
          </a:p>
          <a:p>
            <a:pPr algn="just">
              <a:lnSpc>
                <a:spcPct val="150000"/>
              </a:lnSpc>
            </a:pPr>
            <a:r>
              <a:rPr lang="en-IN" sz="2000" dirty="0">
                <a:latin typeface="Times New Roman" panose="02020603050405020304" pitchFamily="18" charset="0"/>
                <a:cs typeface="Times New Roman" panose="02020603050405020304" pitchFamily="18" charset="0"/>
              </a:rPr>
              <a:t>3.K. Crammer. Mcsvm_1.0: C code for multiclass </a:t>
            </a:r>
            <a:r>
              <a:rPr lang="en-IN" sz="2000" dirty="0" err="1">
                <a:latin typeface="Times New Roman" panose="02020603050405020304" pitchFamily="18" charset="0"/>
                <a:cs typeface="Times New Roman" panose="02020603050405020304" pitchFamily="18" charset="0"/>
              </a:rPr>
              <a:t>svm</a:t>
            </a:r>
            <a:r>
              <a:rPr lang="en-IN" sz="2000" dirty="0">
                <a:latin typeface="Times New Roman" panose="02020603050405020304" pitchFamily="18" charset="0"/>
                <a:cs typeface="Times New Roman" panose="02020603050405020304" pitchFamily="18" charset="0"/>
              </a:rPr>
              <a:t>, 2003. http://www.cis.upenn.edu/∼crammer. </a:t>
            </a:r>
          </a:p>
          <a:p>
            <a:pPr algn="just">
              <a:lnSpc>
                <a:spcPct val="150000"/>
              </a:lnSpc>
            </a:pPr>
            <a:r>
              <a:rPr lang="en-IN" sz="2000" dirty="0">
                <a:latin typeface="Times New Roman" panose="02020603050405020304" pitchFamily="18" charset="0"/>
                <a:cs typeface="Times New Roman" panose="02020603050405020304" pitchFamily="18" charset="0"/>
              </a:rPr>
              <a:t>4.D. </a:t>
            </a:r>
            <a:r>
              <a:rPr lang="en-IN" sz="2000" dirty="0" err="1">
                <a:latin typeface="Times New Roman" panose="02020603050405020304" pitchFamily="18" charset="0"/>
                <a:cs typeface="Times New Roman" panose="02020603050405020304" pitchFamily="18" charset="0"/>
              </a:rPr>
              <a:t>Decoste</a:t>
            </a:r>
            <a:r>
              <a:rPr lang="en-IN" sz="2000" dirty="0">
                <a:latin typeface="Times New Roman" panose="02020603050405020304" pitchFamily="18" charset="0"/>
                <a:cs typeface="Times New Roman" panose="02020603050405020304" pitchFamily="18" charset="0"/>
              </a:rPr>
              <a:t> and B. </a:t>
            </a:r>
            <a:r>
              <a:rPr lang="en-IN" sz="2000" dirty="0" err="1">
                <a:latin typeface="Times New Roman" panose="02020603050405020304" pitchFamily="18" charset="0"/>
                <a:cs typeface="Times New Roman" panose="02020603050405020304" pitchFamily="18" charset="0"/>
              </a:rPr>
              <a:t>Schölkopf</a:t>
            </a:r>
            <a:r>
              <a:rPr lang="en-IN" sz="2000" dirty="0">
                <a:latin typeface="Times New Roman" panose="02020603050405020304" pitchFamily="18" charset="0"/>
                <a:cs typeface="Times New Roman" panose="02020603050405020304" pitchFamily="18" charset="0"/>
              </a:rPr>
              <a:t>. Training invariant support vector machines. Machine Learning, 2002</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85800"/>
            <a:ext cx="7010400" cy="5105400"/>
          </a:xfrm>
        </p:spPr>
        <p:txBody>
          <a:bodyPr>
            <a:noAutofit/>
          </a:bodyPr>
          <a:lstStyle/>
          <a:p>
            <a:pPr algn="just"/>
            <a:r>
              <a:rPr lang="en-US" sz="2000" dirty="0">
                <a:latin typeface="Times New Roman" panose="02020603050405020304" pitchFamily="18" charset="0"/>
                <a:cs typeface="Times New Roman" panose="02020603050405020304" pitchFamily="18" charset="0"/>
              </a:rPr>
              <a:t>5.L. Ein-</a:t>
            </a:r>
            <a:r>
              <a:rPr lang="en-US" sz="2000" dirty="0" err="1">
                <a:latin typeface="Times New Roman" panose="02020603050405020304" pitchFamily="18" charset="0"/>
                <a:cs typeface="Times New Roman" panose="02020603050405020304" pitchFamily="18" charset="0"/>
              </a:rPr>
              <a:t>Dor</a:t>
            </a:r>
            <a:r>
              <a:rPr lang="en-US" sz="2000" dirty="0">
                <a:latin typeface="Times New Roman" panose="02020603050405020304" pitchFamily="18" charset="0"/>
                <a:cs typeface="Times New Roman" panose="02020603050405020304" pitchFamily="18" charset="0"/>
              </a:rPr>
              <a:t>, O. </a:t>
            </a:r>
            <a:r>
              <a:rPr lang="en-US" sz="2000" dirty="0" err="1">
                <a:latin typeface="Times New Roman" panose="02020603050405020304" pitchFamily="18" charset="0"/>
                <a:cs typeface="Times New Roman" panose="02020603050405020304" pitchFamily="18" charset="0"/>
              </a:rPr>
              <a:t>Zuk</a:t>
            </a:r>
            <a:r>
              <a:rPr lang="en-US" sz="2000" dirty="0">
                <a:latin typeface="Times New Roman" panose="02020603050405020304" pitchFamily="18" charset="0"/>
                <a:cs typeface="Times New Roman" panose="02020603050405020304" pitchFamily="18" charset="0"/>
              </a:rPr>
              <a:t>, and E. </a:t>
            </a:r>
            <a:r>
              <a:rPr lang="en-US" sz="2000" dirty="0" err="1">
                <a:latin typeface="Times New Roman" panose="02020603050405020304" pitchFamily="18" charset="0"/>
                <a:cs typeface="Times New Roman" panose="02020603050405020304" pitchFamily="18" charset="0"/>
              </a:rPr>
              <a:t>Domany</a:t>
            </a:r>
            <a:r>
              <a:rPr lang="en-US" sz="2000" dirty="0">
                <a:latin typeface="Times New Roman" panose="02020603050405020304" pitchFamily="18" charset="0"/>
                <a:cs typeface="Times New Roman" panose="02020603050405020304" pitchFamily="18" charset="0"/>
              </a:rPr>
              <a:t>. Thousands of samples are needed to generate a robust gene list for predicting outcome in cancer. Proceedings of the National Academy of Sciences, 2006. </a:t>
            </a:r>
          </a:p>
          <a:p>
            <a:pPr algn="just"/>
            <a:r>
              <a:rPr lang="en-US" sz="2000" dirty="0">
                <a:latin typeface="Times New Roman" panose="02020603050405020304" pitchFamily="18" charset="0"/>
                <a:cs typeface="Times New Roman" panose="02020603050405020304" pitchFamily="18" charset="0"/>
              </a:rPr>
              <a:t>6.D. Gabor. Theory of communication. J. IEE, 93:429–459, 1946. </a:t>
            </a:r>
          </a:p>
          <a:p>
            <a:pPr algn="just"/>
            <a:r>
              <a:rPr lang="en-US" sz="2000" dirty="0">
                <a:latin typeface="Times New Roman" panose="02020603050405020304" pitchFamily="18" charset="0"/>
                <a:cs typeface="Times New Roman" panose="02020603050405020304" pitchFamily="18" charset="0"/>
              </a:rPr>
              <a:t>7.R. Gilad-Bachrach, A. </a:t>
            </a:r>
            <a:r>
              <a:rPr lang="en-US" sz="2000" dirty="0" err="1">
                <a:latin typeface="Times New Roman" panose="02020603050405020304" pitchFamily="18" charset="0"/>
                <a:cs typeface="Times New Roman" panose="02020603050405020304" pitchFamily="18" charset="0"/>
              </a:rPr>
              <a:t>Navot</a:t>
            </a:r>
            <a:r>
              <a:rPr lang="en-US" sz="2000" dirty="0">
                <a:latin typeface="Times New Roman" panose="02020603050405020304" pitchFamily="18" charset="0"/>
                <a:cs typeface="Times New Roman" panose="02020603050405020304" pitchFamily="18" charset="0"/>
              </a:rPr>
              <a:t>, and N. </a:t>
            </a:r>
            <a:r>
              <a:rPr lang="en-US" sz="2000" dirty="0" err="1">
                <a:latin typeface="Times New Roman" panose="02020603050405020304" pitchFamily="18" charset="0"/>
                <a:cs typeface="Times New Roman" panose="02020603050405020304" pitchFamily="18" charset="0"/>
              </a:rPr>
              <a:t>Tishby</a:t>
            </a:r>
            <a:r>
              <a:rPr lang="en-US" sz="2000" dirty="0">
                <a:latin typeface="Times New Roman" panose="02020603050405020304" pitchFamily="18" charset="0"/>
                <a:cs typeface="Times New Roman" panose="02020603050405020304" pitchFamily="18" charset="0"/>
              </a:rPr>
              <a:t>. Margin based feature selection - theory and algorithms. In International Conference on Machine Learning (ICML), 2004. </a:t>
            </a:r>
          </a:p>
          <a:p>
            <a:pPr algn="just"/>
            <a:r>
              <a:rPr lang="en-US" sz="2000" dirty="0">
                <a:latin typeface="Times New Roman" panose="02020603050405020304" pitchFamily="18" charset="0"/>
                <a:cs typeface="Times New Roman" panose="02020603050405020304" pitchFamily="18" charset="0"/>
              </a:rPr>
              <a:t>8.R. Greiner. Using value of information to learn and classify under hard budgets. In NIPS Workshop on Value of Information in Inference, Learning and Decision-Making, 2005.</a:t>
            </a: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1143000"/>
            <a:ext cx="7315200" cy="4419600"/>
          </a:xfrm>
        </p:spPr>
        <p:txBody>
          <a:bodyPr>
            <a:noAutofit/>
          </a:bodyPr>
          <a:lstStyle/>
          <a:p>
            <a:pPr algn="just"/>
            <a:r>
              <a:rPr lang="en-US" sz="2000" dirty="0">
                <a:latin typeface="Times New Roman" panose="02020603050405020304" pitchFamily="18" charset="0"/>
                <a:cs typeface="Times New Roman" panose="02020603050405020304" pitchFamily="18" charset="0"/>
              </a:rPr>
              <a:t>9.I. Guyon and A. </a:t>
            </a:r>
            <a:r>
              <a:rPr lang="en-US" sz="2000" dirty="0" err="1">
                <a:latin typeface="Times New Roman" panose="02020603050405020304" pitchFamily="18" charset="0"/>
                <a:cs typeface="Times New Roman" panose="02020603050405020304" pitchFamily="18" charset="0"/>
              </a:rPr>
              <a:t>Elisseeff</a:t>
            </a:r>
            <a:r>
              <a:rPr lang="en-US" sz="2000" dirty="0">
                <a:latin typeface="Times New Roman" panose="02020603050405020304" pitchFamily="18" charset="0"/>
                <a:cs typeface="Times New Roman" panose="02020603050405020304" pitchFamily="18" charset="0"/>
              </a:rPr>
              <a:t>. An introduction to variable and feature selection. Journal of Machine Learning Research, 2003. </a:t>
            </a:r>
          </a:p>
          <a:p>
            <a:pPr algn="just">
              <a:lnSpc>
                <a:spcPct val="150000"/>
              </a:lnSpc>
            </a:pPr>
            <a:r>
              <a:rPr lang="en-US" sz="2000" dirty="0">
                <a:latin typeface="Times New Roman" panose="02020603050405020304" pitchFamily="18" charset="0"/>
                <a:cs typeface="Times New Roman" panose="02020603050405020304" pitchFamily="18" charset="0"/>
              </a:rPr>
              <a:t>10.I. Guyon, J. Weston, S. Barnhill, and V. </a:t>
            </a:r>
            <a:r>
              <a:rPr lang="en-US" sz="2000" dirty="0" err="1">
                <a:latin typeface="Times New Roman" panose="02020603050405020304" pitchFamily="18" charset="0"/>
                <a:cs typeface="Times New Roman" panose="02020603050405020304" pitchFamily="18" charset="0"/>
              </a:rPr>
              <a:t>Vapnik</a:t>
            </a:r>
            <a:r>
              <a:rPr lang="en-US" sz="2000" dirty="0">
                <a:latin typeface="Times New Roman" panose="02020603050405020304" pitchFamily="18" charset="0"/>
                <a:cs typeface="Times New Roman" panose="02020603050405020304" pitchFamily="18" charset="0"/>
              </a:rPr>
              <a:t>. Gene selection for cancer classification using support vector machines. Machine Learning, 46, 2002.</a:t>
            </a:r>
          </a:p>
          <a:p>
            <a:pPr algn="just"/>
            <a:r>
              <a:rPr lang="en-US" sz="2000" dirty="0">
                <a:latin typeface="Times New Roman" panose="02020603050405020304" pitchFamily="18" charset="0"/>
                <a:cs typeface="Times New Roman" panose="02020603050405020304" pitchFamily="18" charset="0"/>
              </a:rPr>
              <a:t>11. M. W. </a:t>
            </a:r>
            <a:r>
              <a:rPr lang="en-US" sz="2000" dirty="0" err="1">
                <a:latin typeface="Times New Roman" panose="02020603050405020304" pitchFamily="18" charset="0"/>
                <a:cs typeface="Times New Roman" panose="02020603050405020304" pitchFamily="18" charset="0"/>
              </a:rPr>
              <a:t>Kadous</a:t>
            </a:r>
            <a:r>
              <a:rPr lang="en-US" sz="2000" dirty="0">
                <a:latin typeface="Times New Roman" panose="02020603050405020304" pitchFamily="18" charset="0"/>
                <a:cs typeface="Times New Roman" panose="02020603050405020304" pitchFamily="18" charset="0"/>
              </a:rPr>
              <a:t> and C. </a:t>
            </a:r>
            <a:r>
              <a:rPr lang="en-US" sz="2000" dirty="0" err="1">
                <a:latin typeface="Times New Roman" panose="02020603050405020304" pitchFamily="18" charset="0"/>
                <a:cs typeface="Times New Roman" panose="02020603050405020304" pitchFamily="18" charset="0"/>
              </a:rPr>
              <a:t>Sammut</a:t>
            </a:r>
            <a:r>
              <a:rPr lang="en-US" sz="2000" dirty="0">
                <a:latin typeface="Times New Roman" panose="02020603050405020304" pitchFamily="18" charset="0"/>
                <a:cs typeface="Times New Roman" panose="02020603050405020304" pitchFamily="18" charset="0"/>
              </a:rPr>
              <a:t>. Classification of multivariate time series and structured data using constructive induction. Machine Learning, 2005.</a:t>
            </a:r>
          </a:p>
          <a:p>
            <a:pPr algn="just"/>
            <a:r>
              <a:rPr lang="en-US" sz="2000" dirty="0">
                <a:latin typeface="Times New Roman" panose="02020603050405020304" pitchFamily="18" charset="0"/>
                <a:cs typeface="Times New Roman" panose="02020603050405020304" pitchFamily="18" charset="0"/>
              </a:rPr>
              <a:t> 12.M. J. Kearns and U. V. </a:t>
            </a:r>
            <a:r>
              <a:rPr lang="en-US" sz="2000" dirty="0" err="1">
                <a:latin typeface="Times New Roman" panose="02020603050405020304" pitchFamily="18" charset="0"/>
                <a:cs typeface="Times New Roman" panose="02020603050405020304" pitchFamily="18" charset="0"/>
              </a:rPr>
              <a:t>Vazirani</a:t>
            </a:r>
            <a:r>
              <a:rPr lang="en-US" sz="2000" dirty="0">
                <a:latin typeface="Times New Roman" panose="02020603050405020304" pitchFamily="18" charset="0"/>
                <a:cs typeface="Times New Roman" panose="02020603050405020304" pitchFamily="18" charset="0"/>
              </a:rPr>
              <a:t>. An Introduction to Computational Learning Theory. MIT Press, Cambridge, MA, USA, 1994.</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676400" y="1295400"/>
            <a:ext cx="7010400" cy="4191000"/>
          </a:xfrm>
        </p:spPr>
        <p:txBody>
          <a:bodyPr>
            <a:normAutofit/>
          </a:bodyPr>
          <a:lstStyle/>
          <a:p>
            <a:pPr algn="just"/>
            <a:r>
              <a:rPr lang="en-US" sz="2000" dirty="0">
                <a:latin typeface="Times New Roman" panose="02020603050405020304" pitchFamily="18" charset="0"/>
                <a:cs typeface="Times New Roman" panose="02020603050405020304" pitchFamily="18" charset="0"/>
              </a:rPr>
              <a:t>13.R. </a:t>
            </a:r>
            <a:r>
              <a:rPr lang="en-US" sz="2000" dirty="0" err="1">
                <a:latin typeface="Times New Roman" panose="02020603050405020304" pitchFamily="18" charset="0"/>
                <a:cs typeface="Times New Roman" panose="02020603050405020304" pitchFamily="18" charset="0"/>
              </a:rPr>
              <a:t>Kohavi</a:t>
            </a:r>
            <a:r>
              <a:rPr lang="en-US" sz="2000" dirty="0">
                <a:latin typeface="Times New Roman" panose="02020603050405020304" pitchFamily="18" charset="0"/>
                <a:cs typeface="Times New Roman" panose="02020603050405020304" pitchFamily="18" charset="0"/>
              </a:rPr>
              <a:t> and G.H. John. Wrapper for feature subset selection. Artificial Intelligence, 97(1-2): 273–324, 1997.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14.E. </a:t>
            </a:r>
            <a:r>
              <a:rPr lang="en-US" sz="2000" dirty="0" err="1">
                <a:latin typeface="Times New Roman" panose="02020603050405020304" pitchFamily="18" charset="0"/>
                <a:cs typeface="Times New Roman" panose="02020603050405020304" pitchFamily="18" charset="0"/>
              </a:rPr>
              <a:t>Krupka</a:t>
            </a:r>
            <a:r>
              <a:rPr lang="en-US" sz="2000" dirty="0">
                <a:latin typeface="Times New Roman" panose="02020603050405020304" pitchFamily="18" charset="0"/>
                <a:cs typeface="Times New Roman" panose="02020603050405020304" pitchFamily="18" charset="0"/>
              </a:rPr>
              <a:t> and N. </a:t>
            </a:r>
            <a:r>
              <a:rPr lang="en-US" sz="2000" dirty="0" err="1">
                <a:latin typeface="Times New Roman" panose="02020603050405020304" pitchFamily="18" charset="0"/>
                <a:cs typeface="Times New Roman" panose="02020603050405020304" pitchFamily="18" charset="0"/>
              </a:rPr>
              <a:t>Tishby</a:t>
            </a:r>
            <a:r>
              <a:rPr lang="en-US" sz="2000" dirty="0">
                <a:latin typeface="Times New Roman" panose="02020603050405020304" pitchFamily="18" charset="0"/>
                <a:cs typeface="Times New Roman" panose="02020603050405020304" pitchFamily="18" charset="0"/>
              </a:rPr>
              <a:t>. Generalization from observed to unobserved features by clustering. Journal of Machine Learning Research, 2008.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15. E. </a:t>
            </a:r>
            <a:r>
              <a:rPr lang="en-US" sz="2000" dirty="0" err="1">
                <a:latin typeface="Times New Roman" panose="02020603050405020304" pitchFamily="18" charset="0"/>
                <a:cs typeface="Times New Roman" panose="02020603050405020304" pitchFamily="18" charset="0"/>
              </a:rPr>
              <a:t>Krupka</a:t>
            </a:r>
            <a:r>
              <a:rPr lang="en-US" sz="2000" dirty="0">
                <a:latin typeface="Times New Roman" panose="02020603050405020304" pitchFamily="18" charset="0"/>
                <a:cs typeface="Times New Roman" panose="02020603050405020304" pitchFamily="18" charset="0"/>
              </a:rPr>
              <a:t> and N. </a:t>
            </a:r>
            <a:r>
              <a:rPr lang="en-US" sz="2000" dirty="0" err="1">
                <a:latin typeface="Times New Roman" panose="02020603050405020304" pitchFamily="18" charset="0"/>
                <a:cs typeface="Times New Roman" panose="02020603050405020304" pitchFamily="18" charset="0"/>
              </a:rPr>
              <a:t>Tishby</a:t>
            </a:r>
            <a:r>
              <a:rPr lang="en-US" sz="2000" dirty="0">
                <a:latin typeface="Times New Roman" panose="02020603050405020304" pitchFamily="18" charset="0"/>
                <a:cs typeface="Times New Roman" panose="02020603050405020304" pitchFamily="18" charset="0"/>
              </a:rPr>
              <a:t>. Incorporating prior knowledge on features into learning. In International Conference on Artificial Intelligence and Statistics (AISTATS), 2007.</a:t>
            </a:r>
            <a:r>
              <a:rPr lang="en-IN" sz="2000" dirty="0">
                <a:latin typeface="Times New Roman" panose="02020603050405020304" pitchFamily="18" charset="0"/>
                <a:cs typeface="Times New Roman" panose="02020603050405020304" pitchFamily="18" charset="0"/>
              </a:rPr>
              <a:t>.</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8954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2527</TotalTime>
  <Words>1447</Words>
  <Application>Microsoft Office PowerPoint</Application>
  <PresentationFormat>On-screen Show (4:3)</PresentationFormat>
  <Paragraphs>97</Paragraphs>
  <Slides>18</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Calibri</vt:lpstr>
      <vt:lpstr>ff4</vt:lpstr>
      <vt:lpstr>Gill Sans MT</vt:lpstr>
      <vt:lpstr>Times New Roman</vt:lpstr>
      <vt:lpstr>Verdana</vt:lpstr>
      <vt:lpstr>Wingdings 2</vt:lpstr>
      <vt:lpstr>Solstice</vt:lpstr>
      <vt:lpstr>Learning With Selected Features</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654</cp:revision>
  <dcterms:created xsi:type="dcterms:W3CDTF">2006-08-16T00:00:00Z</dcterms:created>
  <dcterms:modified xsi:type="dcterms:W3CDTF">2023-02-27T11:19:14Z</dcterms:modified>
</cp:coreProperties>
</file>