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9" d="100"/>
          <a:sy n="79" d="100"/>
        </p:scale>
        <p:origin x="1570" y="235"/>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2/27/2023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2/27/2023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2/27/2023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400" b="1" dirty="0">
                <a:latin typeface="Times New Roman" panose="02020603050405020304" pitchFamily="18" charset="0"/>
                <a:cs typeface="Times New Roman" panose="02020603050405020304" pitchFamily="18" charset="0"/>
              </a:rPr>
              <a:t>Predicting Brain Age Using Machine Learning Algorithms: A Comprehensive Evaluation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752600" y="1295400"/>
            <a:ext cx="6781800" cy="4800600"/>
          </a:xfrm>
        </p:spPr>
        <p:txBody>
          <a:bodyPr>
            <a:noAutofit/>
          </a:bodyPr>
          <a:lstStyle/>
          <a:p>
            <a:pPr algn="just"/>
            <a:r>
              <a:rPr lang="en-US" sz="2000" dirty="0">
                <a:latin typeface="Times New Roman" panose="02020603050405020304" pitchFamily="18" charset="0"/>
                <a:cs typeface="Times New Roman" panose="02020603050405020304" pitchFamily="18" charset="0"/>
              </a:rPr>
              <a:t>The rise of machine learning has unlocked new ways of </a:t>
            </a:r>
            <a:r>
              <a:rPr lang="en-US" sz="2000" dirty="0" err="1">
                <a:latin typeface="Times New Roman" panose="02020603050405020304" pitchFamily="18" charset="0"/>
                <a:cs typeface="Times New Roman" panose="02020603050405020304" pitchFamily="18" charset="0"/>
              </a:rPr>
              <a:t>analysing</a:t>
            </a:r>
            <a:r>
              <a:rPr lang="en-US" sz="2000" dirty="0">
                <a:latin typeface="Times New Roman" panose="02020603050405020304" pitchFamily="18" charset="0"/>
                <a:cs typeface="Times New Roman" panose="02020603050405020304" pitchFamily="18" charset="0"/>
              </a:rPr>
              <a:t> structural neuroimaging data, including brain age prediction.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In this state-of-the-art review, we provide an introduction to the methods and potential clinical applications of brain age prediction. Studies on brain age typically involve the creation of a regression machine learning model of age-related neuroanatomical changes in healthy people.</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This model is then applied to new subjects to predict their brain age. The difference between predicted brain age and chronological age in a given individual is known as ‘brain-age gap’.</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The main outcome measure in brain age prediction is the difference between an individual’s predicted age and their chronological age, which is referred to as ‘brain-age gap’ in the present review.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Studies of clinical groups typically estimate the mean brain-age gap across all patients and then either compare it to the mean brain-age gap of a control group or to zero, where predicted and chronological age are equal</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l"/>
            <a:r>
              <a:rPr lang="en-US" sz="2000" b="0" i="0" dirty="0">
                <a:solidFill>
                  <a:srgbClr val="000000"/>
                </a:solidFill>
                <a:effectLst/>
                <a:latin typeface="Times New Roman" panose="02020603050405020304" pitchFamily="18" charset="0"/>
                <a:cs typeface="Times New Roman" panose="02020603050405020304" pitchFamily="18" charset="0"/>
              </a:rPr>
              <a:t>This outcome can be attributed to LSTM’s storing memory and solving the gradient vanishing problem</a:t>
            </a:r>
          </a:p>
          <a:p>
            <a:pPr marL="82296" indent="0" algn="l">
              <a:buNone/>
            </a:pP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CNN </a:t>
            </a:r>
            <a:r>
              <a:rPr lang="en-US" sz="2000" b="0" i="0" dirty="0" err="1">
                <a:solidFill>
                  <a:srgbClr val="000000"/>
                </a:solidFill>
                <a:effectLst/>
                <a:latin typeface="Times New Roman" panose="02020603050405020304" pitchFamily="18" charset="0"/>
                <a:cs typeface="Times New Roman" panose="02020603050405020304" pitchFamily="18" charset="0"/>
              </a:rPr>
              <a:t>canautomatically</a:t>
            </a:r>
            <a:r>
              <a:rPr lang="en-US" sz="2000" b="0" i="0" dirty="0">
                <a:solidFill>
                  <a:srgbClr val="000000"/>
                </a:solidFill>
                <a:effectLst/>
                <a:latin typeface="Times New Roman" panose="02020603050405020304" pitchFamily="18" charset="0"/>
                <a:cs typeface="Times New Roman" panose="02020603050405020304" pitchFamily="18" charset="0"/>
              </a:rPr>
              <a:t> notice and extract the appropriate </a:t>
            </a:r>
            <a:r>
              <a:rPr lang="en-US" sz="2000" b="0" i="0" dirty="0" err="1">
                <a:solidFill>
                  <a:srgbClr val="000000"/>
                </a:solidFill>
                <a:effectLst/>
                <a:latin typeface="Times New Roman" panose="02020603050405020304" pitchFamily="18" charset="0"/>
                <a:cs typeface="Times New Roman" panose="02020603050405020304" pitchFamily="18" charset="0"/>
              </a:rPr>
              <a:t>internalstructure</a:t>
            </a:r>
            <a:r>
              <a:rPr lang="en-US" sz="2000" b="0" i="0" dirty="0">
                <a:solidFill>
                  <a:srgbClr val="000000"/>
                </a:solidFill>
                <a:effectLst/>
                <a:latin typeface="Times New Roman" panose="02020603050405020304" pitchFamily="18" charset="0"/>
                <a:cs typeface="Times New Roman" panose="02020603050405020304" pitchFamily="18" charset="0"/>
              </a:rPr>
              <a:t> from a time series dataset to create in-</a:t>
            </a:r>
            <a:r>
              <a:rPr lang="en-US" sz="2000" b="0" i="0" dirty="0" err="1">
                <a:solidFill>
                  <a:srgbClr val="000000"/>
                </a:solidFill>
                <a:effectLst/>
                <a:latin typeface="Times New Roman" panose="02020603050405020304" pitchFamily="18" charset="0"/>
                <a:cs typeface="Times New Roman" panose="02020603050405020304" pitchFamily="18" charset="0"/>
              </a:rPr>
              <a:t>depthinput</a:t>
            </a:r>
            <a:r>
              <a:rPr lang="en-US" sz="2000" b="0" i="0" dirty="0">
                <a:solidFill>
                  <a:srgbClr val="000000"/>
                </a:solidFill>
                <a:effectLst/>
                <a:latin typeface="Times New Roman" panose="02020603050405020304" pitchFamily="18" charset="0"/>
                <a:cs typeface="Times New Roman" panose="02020603050405020304" pitchFamily="18" charset="0"/>
              </a:rPr>
              <a:t> features, using convolution and pooling operations.</a:t>
            </a:r>
          </a:p>
          <a:p>
            <a:pPr algn="just"/>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Also, CNN and LSTM algorithms are resilient to </a:t>
            </a:r>
            <a:r>
              <a:rPr lang="en-US" sz="2000" b="0" i="0" dirty="0" err="1">
                <a:solidFill>
                  <a:srgbClr val="000000"/>
                </a:solidFill>
                <a:effectLst/>
                <a:latin typeface="Times New Roman" panose="02020603050405020304" pitchFamily="18" charset="0"/>
                <a:cs typeface="Times New Roman" panose="02020603050405020304" pitchFamily="18" charset="0"/>
              </a:rPr>
              <a:t>noisetolerance</a:t>
            </a:r>
            <a:r>
              <a:rPr lang="en-US" sz="2000" b="0" i="0" dirty="0">
                <a:solidFill>
                  <a:srgbClr val="000000"/>
                </a:solidFill>
                <a:effectLst/>
                <a:latin typeface="Times New Roman" panose="02020603050405020304" pitchFamily="18" charset="0"/>
                <a:cs typeface="Times New Roman" panose="02020603050405020304" pitchFamily="18" charset="0"/>
              </a:rPr>
              <a:t> and accuracy for time-series classiﬁcation.</a:t>
            </a:r>
          </a:p>
          <a:p>
            <a:pPr algn="l"/>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Brain age models tend to be affected by regression to the mean, so the age of younger subjects is overestimated and the age of older subjects is underestimated. </a:t>
            </a:r>
          </a:p>
          <a:p>
            <a:pPr algn="just">
              <a:lnSpc>
                <a:spcPct val="150000"/>
              </a:lnSpc>
            </a:pPr>
            <a:r>
              <a:rPr lang="en-US" sz="2000" dirty="0">
                <a:latin typeface="Times New Roman" panose="02020603050405020304" pitchFamily="18" charset="0"/>
                <a:cs typeface="Times New Roman" panose="02020603050405020304" pitchFamily="18" charset="0"/>
              </a:rPr>
              <a:t>Various statistical approaches have been proposed to correct for this age bias . Whether a study took age bias into account therefore is an important factor for their interpretation.</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435608" y="1371600"/>
            <a:ext cx="7251192"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Recent studies compared the performance of commonly used models like support vector regression and relevance vector regression to provide guidance on the most suitable model choices for brain age prediction however, as demonstrated by Wolpert  in what is known as the ‘no free lunch’ theorem for machine learning, the performance of different models will depend on the characteristics of the datasets, so there is no single best model for a certain task.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Nevertheless, in direct comparison to the commonly used shallow machine learning approaches like relevance vector regression, deep learning approaches appear to be comparable (MAE 4-5 years)  or superior (MAE 7-8 years versus MAE 5-6 years) </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1200" b="0" i="0" dirty="0">
              <a:solidFill>
                <a:srgbClr val="000000"/>
              </a:solidFill>
              <a:effectLst/>
              <a:latin typeface="ff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57501718"/>
              </p:ext>
            </p:extLst>
          </p:nvPr>
        </p:nvGraphicFramePr>
        <p:xfrm>
          <a:off x="1371600" y="496847"/>
          <a:ext cx="7467600" cy="6035040"/>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a:t>
                      </a:r>
                      <a:r>
                        <a:rPr lang="en-IN" sz="2000" dirty="0">
                          <a:latin typeface="Times New Roman" panose="02020603050405020304" pitchFamily="18" charset="0"/>
                          <a:cs typeface="Times New Roman" panose="02020603050405020304" pitchFamily="18" charset="0"/>
                        </a:rPr>
                        <a:t>Estimating the age of healthy subjects € from T1-weighted MRI scans using kernel methods: Exploring the influence of various parameters. </a:t>
                      </a:r>
                    </a:p>
                  </a:txBody>
                  <a:tcPr/>
                </a:tc>
                <a:tc>
                  <a:txBody>
                    <a:bodyPr/>
                    <a:lstStyle/>
                    <a:p>
                      <a:pPr algn="just"/>
                      <a:r>
                        <a:rPr lang="en-IN" sz="2000" dirty="0">
                          <a:latin typeface="Times New Roman" panose="02020603050405020304" pitchFamily="18" charset="0"/>
                          <a:cs typeface="Times New Roman" panose="02020603050405020304" pitchFamily="18" charset="0"/>
                        </a:rPr>
                        <a:t>Franke K, Ziegler G, </a:t>
                      </a:r>
                      <a:r>
                        <a:rPr lang="en-IN" sz="2000" dirty="0" err="1">
                          <a:latin typeface="Times New Roman" panose="02020603050405020304" pitchFamily="18" charset="0"/>
                          <a:cs typeface="Times New Roman" panose="02020603050405020304" pitchFamily="18" charset="0"/>
                        </a:rPr>
                        <a:t>Kloppel</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Gaser</a:t>
                      </a:r>
                      <a:r>
                        <a:rPr lang="en-IN" sz="2000" dirty="0">
                          <a:latin typeface="Times New Roman" panose="02020603050405020304" pitchFamily="18" charset="0"/>
                          <a:cs typeface="Times New Roman" panose="02020603050405020304" pitchFamily="18" charset="0"/>
                        </a:rPr>
                        <a:t> C. </a:t>
                      </a:r>
                    </a:p>
                  </a:txBody>
                  <a:tcPr/>
                </a:tc>
                <a:tc>
                  <a:txBody>
                    <a:bodyPr/>
                    <a:lstStyle/>
                    <a:p>
                      <a:pPr algn="just"/>
                      <a:r>
                        <a:rPr kumimoji="0" lang="en-US" sz="2000" b="0" i="0" kern="1200" dirty="0">
                          <a:solidFill>
                            <a:schemeClr val="dk1"/>
                          </a:solidFill>
                          <a:effectLst/>
                          <a:latin typeface="+mn-lt"/>
                          <a:ea typeface="+mn-ea"/>
                          <a:cs typeface="+mn-cs"/>
                        </a:rPr>
                        <a:t>The early identification of brain anatomy deviating from the normal pattern of growth and atrophy, such as in Alzheimer's disease (AD), has the potential to improve clinical outcomes through early intervention.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‘‘Introduction to machine learning. In: </a:t>
                      </a:r>
                      <a:r>
                        <a:rPr lang="en-IN" sz="2000" dirty="0" err="1">
                          <a:latin typeface="Times New Roman" pitchFamily="18" charset="0"/>
                          <a:cs typeface="Times New Roman" pitchFamily="18" charset="0"/>
                        </a:rPr>
                        <a:t>Mechelli</a:t>
                      </a:r>
                      <a:r>
                        <a:rPr lang="en-IN" sz="2000" dirty="0">
                          <a:latin typeface="Times New Roman" pitchFamily="18" charset="0"/>
                          <a:cs typeface="Times New Roman" pitchFamily="18" charset="0"/>
                        </a:rPr>
                        <a:t> A, Vieira S, editors. Machine learning: Methods and applications to brain disorders. Academic Press</a:t>
                      </a:r>
                    </a:p>
                  </a:txBody>
                  <a:tcPr/>
                </a:tc>
                <a:tc>
                  <a:txBody>
                    <a:bodyPr/>
                    <a:lstStyle/>
                    <a:p>
                      <a:pPr algn="just"/>
                      <a:r>
                        <a:rPr lang="en-IN" sz="2000" dirty="0">
                          <a:latin typeface="Times New Roman" panose="02020603050405020304" pitchFamily="18" charset="0"/>
                          <a:cs typeface="Times New Roman" panose="02020603050405020304" pitchFamily="18" charset="0"/>
                        </a:rPr>
                        <a:t>Vieira S, </a:t>
                      </a:r>
                      <a:r>
                        <a:rPr lang="en-IN" sz="2000" dirty="0" err="1">
                          <a:latin typeface="Times New Roman" panose="02020603050405020304" pitchFamily="18" charset="0"/>
                          <a:cs typeface="Times New Roman" panose="02020603050405020304" pitchFamily="18" charset="0"/>
                        </a:rPr>
                        <a:t>Pinaya</a:t>
                      </a:r>
                      <a:r>
                        <a:rPr lang="en-IN" sz="2000" dirty="0">
                          <a:latin typeface="Times New Roman" panose="02020603050405020304" pitchFamily="18" charset="0"/>
                          <a:cs typeface="Times New Roman" panose="02020603050405020304" pitchFamily="18" charset="0"/>
                        </a:rPr>
                        <a:t> W, </a:t>
                      </a:r>
                      <a:r>
                        <a:rPr lang="en-IN" sz="2000" dirty="0" err="1">
                          <a:latin typeface="Times New Roman" panose="02020603050405020304" pitchFamily="18" charset="0"/>
                          <a:cs typeface="Times New Roman" panose="02020603050405020304" pitchFamily="18" charset="0"/>
                        </a:rPr>
                        <a:t>Mechelli</a:t>
                      </a:r>
                      <a:r>
                        <a:rPr lang="en-IN" sz="2000" dirty="0">
                          <a:latin typeface="Times New Roman" panose="02020603050405020304" pitchFamily="18" charset="0"/>
                          <a:cs typeface="Times New Roman" panose="02020603050405020304" pitchFamily="18" charset="0"/>
                        </a:rPr>
                        <a:t> A. </a:t>
                      </a:r>
                    </a:p>
                  </a:txBody>
                  <a:tcPr/>
                </a:tc>
                <a:tc>
                  <a:txBody>
                    <a:bodyPr/>
                    <a:lstStyle/>
                    <a:p>
                      <a:r>
                        <a:rPr kumimoji="0" lang="en-US" sz="2000" b="0" i="0" kern="1200" dirty="0">
                          <a:solidFill>
                            <a:schemeClr val="dk1"/>
                          </a:solidFill>
                          <a:effectLst/>
                          <a:latin typeface="+mn-lt"/>
                          <a:ea typeface="+mn-ea"/>
                          <a:cs typeface="+mn-cs"/>
                        </a:rPr>
                        <a:t>Machine Learning is an area of artificial intelligence involving the development of algorithms to discover trends and patterns in existing data</a:t>
                      </a:r>
                      <a:r>
                        <a:rPr lang="en-US" sz="2000" dirty="0"/>
                        <a:t>. </a:t>
                      </a:r>
                      <a:endParaRPr kumimoji="0" lang="en-US" sz="2000" b="0" i="0" kern="1200" dirty="0">
                        <a:solidFill>
                          <a:schemeClr val="dk1"/>
                        </a:solidFill>
                        <a:effectLst/>
                        <a:latin typeface="+mn-lt"/>
                        <a:ea typeface="+mn-ea"/>
                        <a:cs typeface="+mn-cs"/>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1010071262"/>
              </p:ext>
            </p:extLst>
          </p:nvPr>
        </p:nvGraphicFramePr>
        <p:xfrm>
          <a:off x="1524000" y="742330"/>
          <a:ext cx="7086600" cy="5004769"/>
        </p:xfrm>
        <a:graphic>
          <a:graphicData uri="http://schemas.openxmlformats.org/drawingml/2006/table">
            <a:tbl>
              <a:tblPr firstRow="1" bandRow="1">
                <a:tableStyleId>{5C22544A-7EE6-4342-B048-85BDC9FD1C3A}</a:tableStyleId>
              </a:tblPr>
              <a:tblGrid>
                <a:gridCol w="20015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64341">
                <a:tc>
                  <a:txBody>
                    <a:bodyPr/>
                    <a:lstStyle/>
                    <a:p>
                      <a:r>
                        <a:rPr lang="en-IN" sz="2000" dirty="0">
                          <a:latin typeface="Times New Roman" panose="02020603050405020304" pitchFamily="18" charset="0"/>
                          <a:cs typeface="Times New Roman" panose="02020603050405020304" pitchFamily="18" charset="0"/>
                        </a:rPr>
                        <a:t>Predicting age using neuroimaging: Innovative brain ageing biomarkers. Trends </a:t>
                      </a:r>
                      <a:r>
                        <a:rPr lang="en-IN" sz="2000" dirty="0" err="1">
                          <a:latin typeface="Times New Roman" panose="02020603050405020304" pitchFamily="18" charset="0"/>
                          <a:cs typeface="Times New Roman" panose="02020603050405020304" pitchFamily="18" charset="0"/>
                        </a:rPr>
                        <a:t>Neurosci</a:t>
                      </a:r>
                      <a:r>
                        <a:rPr lang="en-IN" sz="2000" dirty="0">
                          <a:latin typeface="Times New Roman" panose="02020603050405020304" pitchFamily="18" charset="0"/>
                          <a:cs typeface="Times New Roman" panose="02020603050405020304" pitchFamily="18" charset="0"/>
                        </a:rPr>
                        <a:t> </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latin typeface="Times New Roman" pitchFamily="18" charset="0"/>
                          <a:cs typeface="Times New Roman" pitchFamily="18" charset="0"/>
                        </a:rPr>
                        <a:t>] Cole JH, Franke K</a:t>
                      </a:r>
                    </a:p>
                  </a:txBody>
                  <a:tcPr/>
                </a:tc>
                <a:tc>
                  <a:txBody>
                    <a:bodyPr/>
                    <a:lstStyle/>
                    <a:p>
                      <a:pPr algn="just"/>
                      <a:r>
                        <a:rPr kumimoji="0" lang="en-US" sz="2000" b="0" i="0" kern="1200" dirty="0">
                          <a:solidFill>
                            <a:schemeClr val="dk1"/>
                          </a:solidFill>
                          <a:effectLst/>
                          <a:latin typeface="+mn-lt"/>
                          <a:ea typeface="+mn-ea"/>
                          <a:cs typeface="+mn-cs"/>
                        </a:rPr>
                        <a:t>The brain changes as we age and these changes are associated with functional deterioration and neurodegenerative disease.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IN" sz="2000" dirty="0">
                          <a:latin typeface="Times New Roman" panose="02020603050405020304" pitchFamily="18" charset="0"/>
                          <a:cs typeface="Times New Roman" panose="02020603050405020304" pitchFamily="18" charset="0"/>
                        </a:rPr>
                        <a:t>Brain age predicts mortality.</a:t>
                      </a:r>
                      <a:r>
                        <a:rPr kumimoji="0" lang="en-US" sz="2000" b="0" i="0" kern="1200" dirty="0">
                          <a:solidFill>
                            <a:schemeClr val="dk1"/>
                          </a:solidFill>
                          <a:effectLst/>
                          <a:latin typeface="+mn-lt"/>
                          <a:ea typeface="+mn-ea"/>
                          <a:cs typeface="+mn-cs"/>
                        </a:rPr>
                        <a:t>,</a:t>
                      </a:r>
                    </a:p>
                  </a:txBody>
                  <a:tcPr/>
                </a:tc>
                <a:tc>
                  <a:txBody>
                    <a:bodyPr/>
                    <a:lstStyle/>
                    <a:p>
                      <a:r>
                        <a:rPr kumimoji="0" lang="en-US" sz="2000" b="0" i="0" kern="1200" dirty="0">
                          <a:solidFill>
                            <a:schemeClr val="dk1"/>
                          </a:solidFill>
                          <a:effectLst/>
                          <a:latin typeface="+mn-lt"/>
                          <a:ea typeface="+mn-ea"/>
                          <a:cs typeface="+mn-cs"/>
                        </a:rPr>
                        <a:t>Big data analytics</a:t>
                      </a:r>
                    </a:p>
                    <a:p>
                      <a:r>
                        <a:rPr kumimoji="0" lang="en-US" sz="2000" b="0" i="0" kern="1200" dirty="0">
                          <a:solidFill>
                            <a:schemeClr val="dk1"/>
                          </a:solidFill>
                          <a:effectLst/>
                          <a:latin typeface="+mn-lt"/>
                          <a:ea typeface="+mn-ea"/>
                          <a:cs typeface="+mn-cs"/>
                        </a:rPr>
                        <a:t>services for enhancing business intelligence,</a:t>
                      </a:r>
                    </a:p>
                    <a:p>
                      <a:pPr algn="just"/>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Age-associated disease and disability are placing a growing burden on society. However, ageing does not affect people uniformly.</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1219200"/>
            <a:ext cx="7239000" cy="5257800"/>
          </a:xfrm>
        </p:spPr>
        <p:txBody>
          <a:bodyPr>
            <a:noAutofit/>
          </a:bodyPr>
          <a:lstStyle/>
          <a:p>
            <a:pPr algn="just"/>
            <a:r>
              <a:rPr lang="en-US" sz="2000" dirty="0">
                <a:latin typeface="Times New Roman" panose="02020603050405020304" pitchFamily="18" charset="0"/>
                <a:cs typeface="Times New Roman" panose="02020603050405020304" pitchFamily="18" charset="0"/>
              </a:rPr>
              <a:t>Ageing and its associated health conditions present a major challenge to individuals and societies worldwide.</a:t>
            </a:r>
          </a:p>
          <a:p>
            <a:pPr algn="just"/>
            <a:r>
              <a:rPr lang="en-US" sz="2000" dirty="0">
                <a:latin typeface="Times New Roman" panose="02020603050405020304" pitchFamily="18" charset="0"/>
                <a:cs typeface="Times New Roman" panose="02020603050405020304" pitchFamily="18" charset="0"/>
              </a:rPr>
              <a:t> To address this challenge, increasing efforts are being made towards the early detection of age-related diseases with the ultimate aim of preventing or delaying their progression. </a:t>
            </a:r>
          </a:p>
          <a:p>
            <a:pPr algn="just"/>
            <a:r>
              <a:rPr lang="en-US" sz="2000" dirty="0">
                <a:latin typeface="Times New Roman" panose="02020603050405020304" pitchFamily="18" charset="0"/>
                <a:cs typeface="Times New Roman" panose="02020603050405020304" pitchFamily="18" charset="0"/>
              </a:rPr>
              <a:t>The effects of ageing on the brain can be measured through an approach known as brain age prediction, which builds on the well-established relationship between age and neuroanatomy across the lifespan</a:t>
            </a:r>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The past decade has seen an exponential increase in studies on brain age .</a:t>
            </a:r>
          </a:p>
          <a:p>
            <a:pPr algn="just"/>
            <a:r>
              <a:rPr lang="en-US" sz="2000" dirty="0">
                <a:latin typeface="Times New Roman" panose="02020603050405020304" pitchFamily="18" charset="0"/>
                <a:cs typeface="Times New Roman" panose="02020603050405020304" pitchFamily="18" charset="0"/>
              </a:rPr>
              <a:t>The majority of these involve the application of machine learning methods to structural neuroimaging data.</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6CE4A489-8BB7-24DB-2931-C977A7E6B7ED}"/>
              </a:ext>
            </a:extLst>
          </p:cNvPr>
          <p:cNvPicPr>
            <a:picLocks noGrp="1" noChangeAspect="1"/>
          </p:cNvPicPr>
          <p:nvPr>
            <p:ph idx="1"/>
          </p:nvPr>
        </p:nvPicPr>
        <p:blipFill>
          <a:blip r:embed="rId2"/>
          <a:stretch>
            <a:fillRect/>
          </a:stretch>
        </p:blipFill>
        <p:spPr>
          <a:xfrm>
            <a:off x="1851025" y="1676400"/>
            <a:ext cx="6667500" cy="4191000"/>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9B0B4146-9301-3A35-DAB1-EF98434BD0E0}"/>
              </a:ext>
            </a:extLst>
          </p:cNvPr>
          <p:cNvPicPr>
            <a:picLocks noGrp="1" noChangeAspect="1"/>
          </p:cNvPicPr>
          <p:nvPr>
            <p:ph idx="1"/>
          </p:nvPr>
        </p:nvPicPr>
        <p:blipFill>
          <a:blip r:embed="rId2"/>
          <a:stretch>
            <a:fillRect/>
          </a:stretch>
        </p:blipFill>
        <p:spPr>
          <a:xfrm>
            <a:off x="1600200" y="1728787"/>
            <a:ext cx="6827837" cy="4238625"/>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356147"/>
          </a:xfrm>
        </p:spPr>
        <p:txBody>
          <a:bodyPr>
            <a:noAutofit/>
          </a:bodyPr>
          <a:lstStyle/>
          <a:p>
            <a:pPr algn="just"/>
            <a:r>
              <a:rPr lang="en-US" sz="2000" dirty="0">
                <a:latin typeface="Times New Roman" panose="02020603050405020304" pitchFamily="18" charset="0"/>
                <a:cs typeface="Times New Roman" panose="02020603050405020304" pitchFamily="18" charset="0"/>
              </a:rPr>
              <a:t> The increasing recognition of the clinical potential of brain age prediction has led to an exponential increase in the number of patient studies, but it has not been translated to clinical practice yet. </a:t>
            </a:r>
          </a:p>
          <a:p>
            <a:pPr algn="just"/>
            <a:r>
              <a:rPr lang="en-US" sz="2000" dirty="0">
                <a:latin typeface="Times New Roman" panose="02020603050405020304" pitchFamily="18" charset="0"/>
                <a:cs typeface="Times New Roman" panose="02020603050405020304" pitchFamily="18" charset="0"/>
              </a:rPr>
              <a:t>Its clinical implementation will require greater evidence of clinical utility and cost-effectiveness, as well as translation of current machine learning models into practical and acceptable tools that can be used by clinicians without </a:t>
            </a:r>
            <a:r>
              <a:rPr lang="en-US" sz="2000" dirty="0" err="1">
                <a:latin typeface="Times New Roman" panose="02020603050405020304" pitchFamily="18" charset="0"/>
                <a:cs typeface="Times New Roman" panose="02020603050405020304" pitchFamily="18" charset="0"/>
              </a:rPr>
              <a:t>specialised</a:t>
            </a:r>
            <a:r>
              <a:rPr lang="en-US" sz="2000" dirty="0">
                <a:latin typeface="Times New Roman" panose="02020603050405020304" pitchFamily="18" charset="0"/>
                <a:cs typeface="Times New Roman" panose="02020603050405020304" pitchFamily="18" charset="0"/>
              </a:rPr>
              <a:t> methodological expertise.</a:t>
            </a:r>
          </a:p>
          <a:p>
            <a:pPr algn="just"/>
            <a:r>
              <a:rPr lang="en-US" sz="2000" dirty="0">
                <a:latin typeface="Times New Roman" panose="02020603050405020304" pitchFamily="18" charset="0"/>
                <a:cs typeface="Times New Roman" panose="02020603050405020304" pitchFamily="18" charset="0"/>
              </a:rPr>
              <a:t> To this end, the brain-age gap of an individual patient could be integrated within </a:t>
            </a:r>
            <a:r>
              <a:rPr lang="en-US" sz="2000" dirty="0" err="1">
                <a:latin typeface="Times New Roman" panose="02020603050405020304" pitchFamily="18" charset="0"/>
                <a:cs typeface="Times New Roman" panose="02020603050405020304" pitchFamily="18" charset="0"/>
              </a:rPr>
              <a:t>personalised</a:t>
            </a:r>
            <a:r>
              <a:rPr lang="en-US" sz="2000" dirty="0">
                <a:latin typeface="Times New Roman" panose="02020603050405020304" pitchFamily="18" charset="0"/>
                <a:cs typeface="Times New Roman" panose="02020603050405020304" pitchFamily="18" charset="0"/>
              </a:rPr>
              <a:t> reports of online clinical tools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 Franke K, Ziegler G, </a:t>
            </a:r>
            <a:r>
              <a:rPr lang="en-IN" sz="2000" dirty="0" err="1">
                <a:latin typeface="Times New Roman" panose="02020603050405020304" pitchFamily="18" charset="0"/>
                <a:cs typeface="Times New Roman" panose="02020603050405020304" pitchFamily="18" charset="0"/>
              </a:rPr>
              <a:t>Kloppel</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Gaser</a:t>
            </a:r>
            <a:r>
              <a:rPr lang="en-IN" sz="2000" dirty="0">
                <a:latin typeface="Times New Roman" panose="02020603050405020304" pitchFamily="18" charset="0"/>
                <a:cs typeface="Times New Roman" panose="02020603050405020304" pitchFamily="18" charset="0"/>
              </a:rPr>
              <a:t> C. Estimating the age of healthy subjects € from T1-weighted MRI scans using kernel methods: Exploring the influence of various parameters. Neuroimage 2010;50(3):883–92.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[2] Vieira S, </a:t>
            </a:r>
            <a:r>
              <a:rPr lang="en-IN" sz="2000" dirty="0" err="1">
                <a:latin typeface="Times New Roman" panose="02020603050405020304" pitchFamily="18" charset="0"/>
                <a:cs typeface="Times New Roman" panose="02020603050405020304" pitchFamily="18" charset="0"/>
              </a:rPr>
              <a:t>Pinaya</a:t>
            </a:r>
            <a:r>
              <a:rPr lang="en-IN" sz="2000" dirty="0">
                <a:latin typeface="Times New Roman" panose="02020603050405020304" pitchFamily="18" charset="0"/>
                <a:cs typeface="Times New Roman" panose="02020603050405020304" pitchFamily="18" charset="0"/>
              </a:rPr>
              <a:t> W, </a:t>
            </a:r>
            <a:r>
              <a:rPr lang="en-IN" sz="2000" dirty="0" err="1">
                <a:latin typeface="Times New Roman" panose="02020603050405020304" pitchFamily="18" charset="0"/>
                <a:cs typeface="Times New Roman" panose="02020603050405020304" pitchFamily="18" charset="0"/>
              </a:rPr>
              <a:t>Mechelli</a:t>
            </a:r>
            <a:r>
              <a:rPr lang="en-IN" sz="2000" dirty="0">
                <a:latin typeface="Times New Roman" panose="02020603050405020304" pitchFamily="18" charset="0"/>
                <a:cs typeface="Times New Roman" panose="02020603050405020304" pitchFamily="18" charset="0"/>
              </a:rPr>
              <a:t> A. Introduction to machine learning. In: </a:t>
            </a:r>
            <a:r>
              <a:rPr lang="en-IN" sz="2000" dirty="0" err="1">
                <a:latin typeface="Times New Roman" panose="02020603050405020304" pitchFamily="18" charset="0"/>
                <a:cs typeface="Times New Roman" panose="02020603050405020304" pitchFamily="18" charset="0"/>
              </a:rPr>
              <a:t>Mechelli</a:t>
            </a:r>
            <a:r>
              <a:rPr lang="en-IN" sz="2000" dirty="0">
                <a:latin typeface="Times New Roman" panose="02020603050405020304" pitchFamily="18" charset="0"/>
                <a:cs typeface="Times New Roman" panose="02020603050405020304" pitchFamily="18" charset="0"/>
              </a:rPr>
              <a:t> A, Vieira S, editors. Machine learning: Methods and applications to brain disorders. Academic Press; 2020. p. 1–20.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Cole JH, Franke K. Predicting age using neuroimaging: Innovative brain ageing biomarkers. Trends </a:t>
            </a:r>
            <a:r>
              <a:rPr lang="en-IN" sz="2000" dirty="0" err="1">
                <a:latin typeface="Times New Roman" panose="02020603050405020304" pitchFamily="18" charset="0"/>
                <a:cs typeface="Times New Roman" panose="02020603050405020304" pitchFamily="18" charset="0"/>
              </a:rPr>
              <a:t>Neurosci</a:t>
            </a:r>
            <a:r>
              <a:rPr lang="en-IN" sz="2000" dirty="0">
                <a:latin typeface="Times New Roman" panose="02020603050405020304" pitchFamily="18" charset="0"/>
                <a:cs typeface="Times New Roman" panose="02020603050405020304" pitchFamily="18" charset="0"/>
              </a:rPr>
              <a:t> 2017;40(12):681–90.</a:t>
            </a:r>
            <a:endParaRPr lang="en-IN" sz="2000" b="0" i="0" dirty="0">
              <a:solidFill>
                <a:srgbClr val="000000"/>
              </a:solidFill>
              <a:effectLst/>
              <a:latin typeface="Times New Roman" panose="02020603050405020304" pitchFamily="18" charset="0"/>
              <a:cs typeface="Times New Roman" panose="02020603050405020304" pitchFamily="18" charset="0"/>
            </a:endParaRPr>
          </a:p>
          <a:p>
            <a:pPr algn="just"/>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[4] Cole JH, Ritchie SJ, </a:t>
            </a:r>
            <a:r>
              <a:rPr lang="en-IN" sz="2000" dirty="0" err="1">
                <a:latin typeface="Times New Roman" panose="02020603050405020304" pitchFamily="18" charset="0"/>
                <a:cs typeface="Times New Roman" panose="02020603050405020304" pitchFamily="18" charset="0"/>
              </a:rPr>
              <a:t>Bastin</a:t>
            </a:r>
            <a:r>
              <a:rPr lang="en-IN" sz="2000" dirty="0">
                <a:latin typeface="Times New Roman" panose="02020603050405020304" pitchFamily="18" charset="0"/>
                <a:cs typeface="Times New Roman" panose="02020603050405020304" pitchFamily="18" charset="0"/>
              </a:rPr>
              <a:t> ME, Valdes Hern </a:t>
            </a:r>
            <a:r>
              <a:rPr lang="en-IN" sz="2000" dirty="0" err="1">
                <a:latin typeface="Times New Roman" panose="02020603050405020304" pitchFamily="18" charset="0"/>
                <a:cs typeface="Times New Roman" panose="02020603050405020304" pitchFamily="18" charset="0"/>
              </a:rPr>
              <a:t>andez</a:t>
            </a:r>
            <a:r>
              <a:rPr lang="en-IN" sz="2000" dirty="0">
                <a:latin typeface="Times New Roman" panose="02020603050405020304" pitchFamily="18" charset="0"/>
                <a:cs typeface="Times New Roman" panose="02020603050405020304" pitchFamily="18" charset="0"/>
              </a:rPr>
              <a:t> MC, Munoz </a:t>
            </a:r>
            <a:r>
              <a:rPr lang="en-IN" sz="2000" dirty="0" err="1">
                <a:latin typeface="Times New Roman" panose="02020603050405020304" pitchFamily="18" charset="0"/>
                <a:cs typeface="Times New Roman" panose="02020603050405020304" pitchFamily="18" charset="0"/>
              </a:rPr>
              <a:t>Maniega</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Royle</a:t>
            </a:r>
            <a:r>
              <a:rPr lang="en-IN" sz="2000" dirty="0">
                <a:latin typeface="Times New Roman" panose="02020603050405020304" pitchFamily="18" charset="0"/>
                <a:cs typeface="Times New Roman" panose="02020603050405020304" pitchFamily="18" charset="0"/>
              </a:rPr>
              <a:t> N, ~ et al. Brain age predicts mortality. Mol Psychiatry 2018;23:1385–92.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Lombardi A, Monaco A, </a:t>
            </a:r>
            <a:r>
              <a:rPr lang="en-IN" sz="2000" dirty="0" err="1">
                <a:latin typeface="Times New Roman" panose="02020603050405020304" pitchFamily="18" charset="0"/>
                <a:cs typeface="Times New Roman" panose="02020603050405020304" pitchFamily="18" charset="0"/>
              </a:rPr>
              <a:t>Donvito</a:t>
            </a:r>
            <a:r>
              <a:rPr lang="en-IN" sz="2000" dirty="0">
                <a:latin typeface="Times New Roman" panose="02020603050405020304" pitchFamily="18" charset="0"/>
                <a:cs typeface="Times New Roman" panose="02020603050405020304" pitchFamily="18" charset="0"/>
              </a:rPr>
              <a:t> G, Amoroso N, Bellotti R, </a:t>
            </a:r>
            <a:r>
              <a:rPr lang="en-IN" sz="2000" dirty="0" err="1">
                <a:latin typeface="Times New Roman" panose="02020603050405020304" pitchFamily="18" charset="0"/>
                <a:cs typeface="Times New Roman" panose="02020603050405020304" pitchFamily="18" charset="0"/>
              </a:rPr>
              <a:t>Tangaro</a:t>
            </a:r>
            <a:r>
              <a:rPr lang="en-IN" sz="2000" dirty="0">
                <a:latin typeface="Times New Roman" panose="02020603050405020304" pitchFamily="18" charset="0"/>
                <a:cs typeface="Times New Roman" panose="02020603050405020304" pitchFamily="18" charset="0"/>
              </a:rPr>
              <a:t> S. Brain Age Prediction With Morphological Features Using Deep Neural Networks: Results From Predictive Analytic Competition 2019. Front Psychiatry 2021;11(January):1–15.</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[6] Han LKM, </a:t>
            </a:r>
            <a:r>
              <a:rPr lang="en-IN" sz="2000" dirty="0" err="1">
                <a:latin typeface="Times New Roman" panose="02020603050405020304" pitchFamily="18" charset="0"/>
                <a:cs typeface="Times New Roman" panose="02020603050405020304" pitchFamily="18" charset="0"/>
              </a:rPr>
              <a:t>Dinga</a:t>
            </a:r>
            <a:r>
              <a:rPr lang="en-IN" sz="2000" dirty="0">
                <a:latin typeface="Times New Roman" panose="02020603050405020304" pitchFamily="18" charset="0"/>
                <a:cs typeface="Times New Roman" panose="02020603050405020304" pitchFamily="18" charset="0"/>
              </a:rPr>
              <a:t> R, Hahn T, Ching CRK, </a:t>
            </a:r>
            <a:r>
              <a:rPr lang="en-IN" sz="2000" dirty="0" err="1">
                <a:latin typeface="Times New Roman" panose="02020603050405020304" pitchFamily="18" charset="0"/>
                <a:cs typeface="Times New Roman" panose="02020603050405020304" pitchFamily="18" charset="0"/>
              </a:rPr>
              <a:t>Eyler</a:t>
            </a:r>
            <a:r>
              <a:rPr lang="en-IN" sz="2000" dirty="0">
                <a:latin typeface="Times New Roman" panose="02020603050405020304" pitchFamily="18" charset="0"/>
                <a:cs typeface="Times New Roman" panose="02020603050405020304" pitchFamily="18" charset="0"/>
              </a:rPr>
              <a:t> LT, </a:t>
            </a:r>
            <a:r>
              <a:rPr lang="en-IN" sz="2000" dirty="0" err="1">
                <a:latin typeface="Times New Roman" panose="02020603050405020304" pitchFamily="18" charset="0"/>
                <a:cs typeface="Times New Roman" panose="02020603050405020304" pitchFamily="18" charset="0"/>
              </a:rPr>
              <a:t>Aftanas</a:t>
            </a:r>
            <a:r>
              <a:rPr lang="en-IN" sz="2000" dirty="0">
                <a:latin typeface="Times New Roman" panose="02020603050405020304" pitchFamily="18" charset="0"/>
                <a:cs typeface="Times New Roman" panose="02020603050405020304" pitchFamily="18" charset="0"/>
              </a:rPr>
              <a:t> L, et al. Brain aging in major depressive disorder: results from the ENIGMA major depressive disorder working group. Mol Psychiatry 2020</a:t>
            </a:r>
            <a:r>
              <a:rPr lang="en-IN" sz="1200" dirty="0">
                <a:latin typeface="Times New Roman" panose="02020603050405020304" pitchFamily="18" charset="0"/>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a:p>
            <a:pPr algn="just">
              <a:lnSpc>
                <a:spcPct val="170000"/>
              </a:lnSpc>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[7] </a:t>
            </a:r>
            <a:r>
              <a:rPr lang="en-IN" sz="2000" dirty="0" err="1">
                <a:latin typeface="Times New Roman" panose="02020603050405020304" pitchFamily="18" charset="0"/>
                <a:cs typeface="Times New Roman" panose="02020603050405020304" pitchFamily="18" charset="0"/>
              </a:rPr>
              <a:t>Valizadeh</a:t>
            </a:r>
            <a:r>
              <a:rPr lang="en-IN" sz="2000" dirty="0">
                <a:latin typeface="Times New Roman" panose="02020603050405020304" pitchFamily="18" charset="0"/>
                <a:cs typeface="Times New Roman" panose="02020603050405020304" pitchFamily="18" charset="0"/>
              </a:rPr>
              <a:t> SA, H€ </a:t>
            </a:r>
            <a:r>
              <a:rPr lang="en-IN" sz="2000" dirty="0" err="1">
                <a:latin typeface="Times New Roman" panose="02020603050405020304" pitchFamily="18" charset="0"/>
                <a:cs typeface="Times New Roman" panose="02020603050405020304" pitchFamily="18" charset="0"/>
              </a:rPr>
              <a:t>anggi</a:t>
            </a:r>
            <a:r>
              <a:rPr lang="en-IN" sz="2000" dirty="0">
                <a:latin typeface="Times New Roman" panose="02020603050405020304" pitchFamily="18" charset="0"/>
                <a:cs typeface="Times New Roman" panose="02020603050405020304" pitchFamily="18" charset="0"/>
              </a:rPr>
              <a:t> J, </a:t>
            </a:r>
            <a:r>
              <a:rPr lang="en-IN" sz="2000" dirty="0" err="1">
                <a:latin typeface="Times New Roman" panose="02020603050405020304" pitchFamily="18" charset="0"/>
                <a:cs typeface="Times New Roman" panose="02020603050405020304" pitchFamily="18" charset="0"/>
              </a:rPr>
              <a:t>Merillat</a:t>
            </a:r>
            <a:r>
              <a:rPr lang="en-IN" sz="2000" dirty="0">
                <a:latin typeface="Times New Roman" panose="02020603050405020304" pitchFamily="18" charset="0"/>
                <a:cs typeface="Times New Roman" panose="02020603050405020304" pitchFamily="18" charset="0"/>
              </a:rPr>
              <a:t> S, J </a:t>
            </a:r>
            <a:r>
              <a:rPr lang="en-IN" sz="2000" dirty="0" err="1">
                <a:latin typeface="Times New Roman" panose="02020603050405020304" pitchFamily="18" charset="0"/>
                <a:cs typeface="Times New Roman" panose="02020603050405020304" pitchFamily="18" charset="0"/>
              </a:rPr>
              <a:t>ancke</a:t>
            </a:r>
            <a:r>
              <a:rPr lang="en-IN" sz="2000" dirty="0">
                <a:latin typeface="Times New Roman" panose="02020603050405020304" pitchFamily="18" charset="0"/>
                <a:cs typeface="Times New Roman" panose="02020603050405020304" pitchFamily="18" charset="0"/>
              </a:rPr>
              <a:t> L. Age prediction on the basis of brain € anatomical measures. Hum Brain Mapp 2017;38(2):997–1008.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Gutierrez Becker B, Klein T, </a:t>
            </a:r>
            <a:r>
              <a:rPr lang="en-IN" sz="2000" dirty="0" err="1">
                <a:latin typeface="Times New Roman" panose="02020603050405020304" pitchFamily="18" charset="0"/>
                <a:cs typeface="Times New Roman" panose="02020603050405020304" pitchFamily="18" charset="0"/>
              </a:rPr>
              <a:t>Wachinger</a:t>
            </a:r>
            <a:r>
              <a:rPr lang="en-IN" sz="2000" dirty="0">
                <a:latin typeface="Times New Roman" panose="02020603050405020304" pitchFamily="18" charset="0"/>
                <a:cs typeface="Times New Roman" panose="02020603050405020304" pitchFamily="18" charset="0"/>
              </a:rPr>
              <a:t> C. Gaussian process uncertainty in age estimation as a measure of brain abnormality. Neuroimage 2018;175 (March):246–58.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[9] </a:t>
            </a:r>
            <a:r>
              <a:rPr lang="en-IN" sz="2000" dirty="0" err="1">
                <a:latin typeface="Times New Roman" panose="02020603050405020304" pitchFamily="18" charset="0"/>
                <a:cs typeface="Times New Roman" panose="02020603050405020304" pitchFamily="18" charset="0"/>
              </a:rPr>
              <a:t>Aycheh</a:t>
            </a:r>
            <a:r>
              <a:rPr lang="en-IN" sz="2000" dirty="0">
                <a:latin typeface="Times New Roman" panose="02020603050405020304" pitchFamily="18" charset="0"/>
                <a:cs typeface="Times New Roman" panose="02020603050405020304" pitchFamily="18" charset="0"/>
              </a:rPr>
              <a:t> HM, </a:t>
            </a:r>
            <a:r>
              <a:rPr lang="en-IN" sz="2000" dirty="0" err="1">
                <a:latin typeface="Times New Roman" panose="02020603050405020304" pitchFamily="18" charset="0"/>
                <a:cs typeface="Times New Roman" panose="02020603050405020304" pitchFamily="18" charset="0"/>
              </a:rPr>
              <a:t>Seong</a:t>
            </a:r>
            <a:r>
              <a:rPr lang="en-IN" sz="2000" dirty="0">
                <a:latin typeface="Times New Roman" panose="02020603050405020304" pitchFamily="18" charset="0"/>
                <a:cs typeface="Times New Roman" panose="02020603050405020304" pitchFamily="18" charset="0"/>
              </a:rPr>
              <a:t> JK, Shin JH, Na DL, Kang B, </a:t>
            </a:r>
            <a:r>
              <a:rPr lang="en-IN" sz="2000" dirty="0" err="1">
                <a:latin typeface="Times New Roman" panose="02020603050405020304" pitchFamily="18" charset="0"/>
                <a:cs typeface="Times New Roman" panose="02020603050405020304" pitchFamily="18" charset="0"/>
              </a:rPr>
              <a:t>Seo</a:t>
            </a:r>
            <a:r>
              <a:rPr lang="en-IN" sz="2000" dirty="0">
                <a:latin typeface="Times New Roman" panose="02020603050405020304" pitchFamily="18" charset="0"/>
                <a:cs typeface="Times New Roman" panose="02020603050405020304" pitchFamily="18" charset="0"/>
              </a:rPr>
              <a:t> SW, et al. Biological brain age prediction using cortical thickness data: A large scale cohort study. Front Aging </a:t>
            </a:r>
            <a:r>
              <a:rPr lang="en-IN" sz="2000" dirty="0" err="1">
                <a:latin typeface="Times New Roman" panose="02020603050405020304" pitchFamily="18" charset="0"/>
                <a:cs typeface="Times New Roman" panose="02020603050405020304" pitchFamily="18" charset="0"/>
              </a:rPr>
              <a:t>Neurosci</a:t>
            </a:r>
            <a:r>
              <a:rPr lang="en-IN" sz="2000" dirty="0">
                <a:latin typeface="Times New Roman" panose="02020603050405020304" pitchFamily="18" charset="0"/>
                <a:cs typeface="Times New Roman" panose="02020603050405020304" pitchFamily="18" charset="0"/>
              </a:rPr>
              <a:t> 2018;10(252):1–14.</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rmAutofit lnSpcReduction="10000"/>
          </a:bodyPr>
          <a:lstStyle/>
          <a:p>
            <a:pPr algn="just"/>
            <a:r>
              <a:rPr lang="en-IN" sz="2000" dirty="0">
                <a:latin typeface="Times New Roman" panose="02020603050405020304" pitchFamily="18" charset="0"/>
                <a:cs typeface="Times New Roman" panose="02020603050405020304" pitchFamily="18" charset="0"/>
              </a:rPr>
              <a:t>[10] Chung Y, Addington J, Bearden CE, Cadenhead K, </a:t>
            </a:r>
            <a:r>
              <a:rPr lang="en-IN" sz="2000" dirty="0" err="1">
                <a:latin typeface="Times New Roman" panose="02020603050405020304" pitchFamily="18" charset="0"/>
                <a:cs typeface="Times New Roman" panose="02020603050405020304" pitchFamily="18" charset="0"/>
              </a:rPr>
              <a:t>Cornblatt</a:t>
            </a:r>
            <a:r>
              <a:rPr lang="en-IN" sz="2000" dirty="0">
                <a:latin typeface="Times New Roman" panose="02020603050405020304" pitchFamily="18" charset="0"/>
                <a:cs typeface="Times New Roman" panose="02020603050405020304" pitchFamily="18" charset="0"/>
              </a:rPr>
              <a:t> B, </a:t>
            </a:r>
            <a:r>
              <a:rPr lang="en-IN" sz="2000" dirty="0" err="1">
                <a:latin typeface="Times New Roman" panose="02020603050405020304" pitchFamily="18" charset="0"/>
                <a:cs typeface="Times New Roman" panose="02020603050405020304" pitchFamily="18" charset="0"/>
              </a:rPr>
              <a:t>Mathalon</a:t>
            </a:r>
            <a:r>
              <a:rPr lang="en-IN" sz="2000" dirty="0">
                <a:latin typeface="Times New Roman" panose="02020603050405020304" pitchFamily="18" charset="0"/>
                <a:cs typeface="Times New Roman" panose="02020603050405020304" pitchFamily="18" charset="0"/>
              </a:rPr>
              <a:t> DH, et al. Use of machine learning to determine deviance in neuroanatomical maturity associated with future psychosis in youths at clinically high risk. JAMA Psychiatry 2018;75(9):960–8.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Le TT, </a:t>
            </a:r>
            <a:r>
              <a:rPr lang="en-IN" sz="2000" dirty="0" err="1">
                <a:latin typeface="Times New Roman" panose="02020603050405020304" pitchFamily="18" charset="0"/>
                <a:cs typeface="Times New Roman" panose="02020603050405020304" pitchFamily="18" charset="0"/>
              </a:rPr>
              <a:t>Kuplicki</a:t>
            </a:r>
            <a:r>
              <a:rPr lang="en-IN" sz="2000" dirty="0">
                <a:latin typeface="Times New Roman" panose="02020603050405020304" pitchFamily="18" charset="0"/>
                <a:cs typeface="Times New Roman" panose="02020603050405020304" pitchFamily="18" charset="0"/>
              </a:rPr>
              <a:t> RT, McKinney BA, Yeh H-W, Thompson WK, Paulus MP, et al. A nonlinear simulation framework supports adjusting for age when </a:t>
            </a:r>
            <a:r>
              <a:rPr lang="en-IN" sz="2000" dirty="0" err="1">
                <a:latin typeface="Times New Roman" panose="02020603050405020304" pitchFamily="18" charset="0"/>
                <a:cs typeface="Times New Roman" panose="02020603050405020304" pitchFamily="18" charset="0"/>
              </a:rPr>
              <a:t>analyzing</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BrainAGE</a:t>
            </a:r>
            <a:r>
              <a:rPr lang="en-IN" sz="2000" dirty="0">
                <a:latin typeface="Times New Roman" panose="02020603050405020304" pitchFamily="18" charset="0"/>
                <a:cs typeface="Times New Roman" panose="02020603050405020304" pitchFamily="18" charset="0"/>
              </a:rPr>
              <a:t>. Front Aging </a:t>
            </a:r>
            <a:r>
              <a:rPr lang="en-IN" sz="2000" dirty="0" err="1">
                <a:latin typeface="Times New Roman" panose="02020603050405020304" pitchFamily="18" charset="0"/>
                <a:cs typeface="Times New Roman" panose="02020603050405020304" pitchFamily="18" charset="0"/>
              </a:rPr>
              <a:t>Neurosci</a:t>
            </a:r>
            <a:r>
              <a:rPr lang="en-IN" sz="2000" dirty="0">
                <a:latin typeface="Times New Roman" panose="02020603050405020304" pitchFamily="18" charset="0"/>
                <a:cs typeface="Times New Roman" panose="02020603050405020304" pitchFamily="18" charset="0"/>
              </a:rPr>
              <a:t> 2018;10(317):1–11.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[12] Lee WH, </a:t>
            </a:r>
            <a:r>
              <a:rPr lang="en-IN" sz="2000" dirty="0" err="1">
                <a:latin typeface="Times New Roman" panose="02020603050405020304" pitchFamily="18" charset="0"/>
                <a:cs typeface="Times New Roman" panose="02020603050405020304" pitchFamily="18" charset="0"/>
              </a:rPr>
              <a:t>Antoniades</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Schnack</a:t>
            </a:r>
            <a:r>
              <a:rPr lang="en-IN" sz="2000" dirty="0">
                <a:latin typeface="Times New Roman" panose="02020603050405020304" pitchFamily="18" charset="0"/>
                <a:cs typeface="Times New Roman" panose="02020603050405020304" pitchFamily="18" charset="0"/>
              </a:rPr>
              <a:t> HG, Kahn RS, Frangou S. Brain age prediction in schizophrenia: does the choice of machine learning algorithm matter? </a:t>
            </a:r>
            <a:r>
              <a:rPr lang="en-IN" sz="2000" dirty="0" err="1">
                <a:latin typeface="Times New Roman" panose="02020603050405020304" pitchFamily="18" charset="0"/>
                <a:cs typeface="Times New Roman" panose="02020603050405020304" pitchFamily="18" charset="0"/>
              </a:rPr>
              <a:t>Psychiatr</a:t>
            </a:r>
            <a:r>
              <a:rPr lang="en-IN" sz="2000" dirty="0">
                <a:latin typeface="Times New Roman" panose="02020603050405020304" pitchFamily="18" charset="0"/>
                <a:cs typeface="Times New Roman" panose="02020603050405020304" pitchFamily="18" charset="0"/>
              </a:rPr>
              <a:t> Res Neuroimaging 2021;310(111270):1–8.</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Monte-Rubio GC, </a:t>
            </a:r>
            <a:r>
              <a:rPr lang="en-IN" sz="2000" dirty="0" err="1">
                <a:latin typeface="Times New Roman" panose="02020603050405020304" pitchFamily="18" charset="0"/>
                <a:cs typeface="Times New Roman" panose="02020603050405020304" pitchFamily="18" charset="0"/>
              </a:rPr>
              <a:t>Falc</a:t>
            </a:r>
            <a:r>
              <a:rPr lang="en-IN" sz="2000" dirty="0">
                <a:latin typeface="Times New Roman" panose="02020603050405020304" pitchFamily="18" charset="0"/>
                <a:cs typeface="Times New Roman" panose="02020603050405020304" pitchFamily="18" charset="0"/>
              </a:rPr>
              <a:t> on C, </a:t>
            </a:r>
            <a:r>
              <a:rPr lang="en-IN" sz="2000" dirty="0" err="1">
                <a:latin typeface="Times New Roman" panose="02020603050405020304" pitchFamily="18" charset="0"/>
                <a:cs typeface="Times New Roman" panose="02020603050405020304" pitchFamily="18" charset="0"/>
              </a:rPr>
              <a:t>Pomarol-Clotet</a:t>
            </a:r>
            <a:r>
              <a:rPr lang="en-IN" sz="2000" dirty="0">
                <a:latin typeface="Times New Roman" panose="02020603050405020304" pitchFamily="18" charset="0"/>
                <a:cs typeface="Times New Roman" panose="02020603050405020304" pitchFamily="18" charset="0"/>
              </a:rPr>
              <a:t> E, Ashburner J. A comparison of </a:t>
            </a:r>
            <a:r>
              <a:rPr lang="en-IN" sz="2000" dirty="0" err="1">
                <a:latin typeface="Times New Roman" panose="02020603050405020304" pitchFamily="18" charset="0"/>
                <a:cs typeface="Times New Roman" panose="02020603050405020304" pitchFamily="18" charset="0"/>
              </a:rPr>
              <a:t>vari</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ous</a:t>
            </a:r>
            <a:r>
              <a:rPr lang="en-IN" sz="2000" dirty="0">
                <a:latin typeface="Times New Roman" panose="02020603050405020304" pitchFamily="18" charset="0"/>
                <a:cs typeface="Times New Roman" panose="02020603050405020304" pitchFamily="18" charset="0"/>
              </a:rPr>
              <a:t> MRI feature types for characterizing whole brain anatomical differences using linear pattern recognition methods. Neuroimage 2018;178(May):753–68.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[14] Ly M, Yu GZ, Karim HT, </a:t>
            </a:r>
            <a:r>
              <a:rPr lang="en-IN" sz="2000" dirty="0" err="1">
                <a:latin typeface="Times New Roman" panose="02020603050405020304" pitchFamily="18" charset="0"/>
                <a:cs typeface="Times New Roman" panose="02020603050405020304" pitchFamily="18" charset="0"/>
              </a:rPr>
              <a:t>Muppidi</a:t>
            </a:r>
            <a:r>
              <a:rPr lang="en-IN" sz="2000" dirty="0">
                <a:latin typeface="Times New Roman" panose="02020603050405020304" pitchFamily="18" charset="0"/>
                <a:cs typeface="Times New Roman" panose="02020603050405020304" pitchFamily="18" charset="0"/>
              </a:rPr>
              <a:t> NR, Mizuno A, </a:t>
            </a:r>
            <a:r>
              <a:rPr lang="en-IN" sz="2000" dirty="0" err="1">
                <a:latin typeface="Times New Roman" panose="02020603050405020304" pitchFamily="18" charset="0"/>
                <a:cs typeface="Times New Roman" panose="02020603050405020304" pitchFamily="18" charset="0"/>
              </a:rPr>
              <a:t>Klunk</a:t>
            </a:r>
            <a:r>
              <a:rPr lang="en-IN" sz="2000" dirty="0">
                <a:latin typeface="Times New Roman" panose="02020603050405020304" pitchFamily="18" charset="0"/>
                <a:cs typeface="Times New Roman" panose="02020603050405020304" pitchFamily="18" charset="0"/>
              </a:rPr>
              <a:t> WE, et al. Improving brain age prediction models: Incorporation of amyloid status in Alzheimer’s disease. </a:t>
            </a:r>
            <a:r>
              <a:rPr lang="en-IN" sz="2000" dirty="0" err="1">
                <a:latin typeface="Times New Roman" panose="02020603050405020304" pitchFamily="18" charset="0"/>
                <a:cs typeface="Times New Roman" panose="02020603050405020304" pitchFamily="18" charset="0"/>
              </a:rPr>
              <a:t>Neurobiol</a:t>
            </a:r>
            <a:r>
              <a:rPr lang="en-IN" sz="2000" dirty="0">
                <a:latin typeface="Times New Roman" panose="02020603050405020304" pitchFamily="18" charset="0"/>
                <a:cs typeface="Times New Roman" panose="02020603050405020304" pitchFamily="18" charset="0"/>
              </a:rPr>
              <a:t> Aging 2020;87:44–8.</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[15] Lowe LC, </a:t>
            </a:r>
            <a:r>
              <a:rPr lang="en-IN" sz="2000" dirty="0" err="1">
                <a:latin typeface="Times New Roman" panose="02020603050405020304" pitchFamily="18" charset="0"/>
                <a:cs typeface="Times New Roman" panose="02020603050405020304" pitchFamily="18" charset="0"/>
              </a:rPr>
              <a:t>Gaser</a:t>
            </a:r>
            <a:r>
              <a:rPr lang="en-IN" sz="2000" dirty="0">
                <a:latin typeface="Times New Roman" panose="02020603050405020304" pitchFamily="18" charset="0"/>
                <a:cs typeface="Times New Roman" panose="02020603050405020304" pitchFamily="18" charset="0"/>
              </a:rPr>
              <a:t> C, Franke K. The effect of the APOE genotype on individual Brain- € AGE in normal aging, Mild cognitive impairment, and Alzheimer’s Disease. </a:t>
            </a:r>
            <a:r>
              <a:rPr lang="en-IN" sz="2000" dirty="0" err="1">
                <a:latin typeface="Times New Roman" panose="02020603050405020304" pitchFamily="18" charset="0"/>
                <a:cs typeface="Times New Roman" panose="02020603050405020304" pitchFamily="18" charset="0"/>
              </a:rPr>
              <a:t>PLoS</a:t>
            </a:r>
            <a:r>
              <a:rPr lang="en-IN" sz="2000" dirty="0">
                <a:latin typeface="Times New Roman" panose="02020603050405020304" pitchFamily="18" charset="0"/>
                <a:cs typeface="Times New Roman" panose="02020603050405020304" pitchFamily="18" charset="0"/>
              </a:rPr>
              <a:t> One 2016;11(7):1–25.</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2487</TotalTime>
  <Words>1494</Words>
  <Application>Microsoft Office PowerPoint</Application>
  <PresentationFormat>On-screen Show (4:3)</PresentationFormat>
  <Paragraphs>95</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ff4</vt:lpstr>
      <vt:lpstr>Gill Sans MT</vt:lpstr>
      <vt:lpstr>Times New Roman</vt:lpstr>
      <vt:lpstr>Verdana</vt:lpstr>
      <vt:lpstr>Wingdings 2</vt:lpstr>
      <vt:lpstr>Solstice</vt:lpstr>
      <vt:lpstr>Predicting Brain Age Using Machine Learning Algorithms: A Comprehensive Evaluation</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653</cp:revision>
  <dcterms:created xsi:type="dcterms:W3CDTF">2006-08-16T00:00:00Z</dcterms:created>
  <dcterms:modified xsi:type="dcterms:W3CDTF">2023-02-27T06:35:32Z</dcterms:modified>
</cp:coreProperties>
</file>