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322" r:id="rId2"/>
    <p:sldId id="325" r:id="rId3"/>
    <p:sldId id="349" r:id="rId4"/>
    <p:sldId id="260" r:id="rId5"/>
    <p:sldId id="262" r:id="rId6"/>
    <p:sldId id="263" r:id="rId7"/>
    <p:sldId id="294" r:id="rId8"/>
    <p:sldId id="327" r:id="rId9"/>
    <p:sldId id="326" r:id="rId10"/>
    <p:sldId id="332" r:id="rId11"/>
    <p:sldId id="330" r:id="rId12"/>
    <p:sldId id="333" r:id="rId13"/>
    <p:sldId id="296" r:id="rId14"/>
    <p:sldId id="295" r:id="rId15"/>
    <p:sldId id="331" r:id="rId16"/>
    <p:sldId id="323" r:id="rId17"/>
    <p:sldId id="329" r:id="rId18"/>
    <p:sldId id="344" r:id="rId19"/>
    <p:sldId id="347" r:id="rId20"/>
    <p:sldId id="348"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91" d="100"/>
          <a:sy n="91" d="100"/>
        </p:scale>
        <p:origin x="1210" y="77"/>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2/25/2023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FEB5306-4ACF-4DA3-8DEF-1B51A24C6FB2}" type="slidenum">
              <a:rPr lang="en-US" smtClean="0"/>
              <a:pPr/>
              <a:t>2</a:t>
            </a:fld>
            <a:endParaRPr lang="en-US"/>
          </a:p>
        </p:txBody>
      </p:sp>
    </p:spTree>
    <p:extLst>
      <p:ext uri="{BB962C8B-B14F-4D97-AF65-F5344CB8AC3E}">
        <p14:creationId xmlns:p14="http://schemas.microsoft.com/office/powerpoint/2010/main" val="287108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10</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2/25/2023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2/25/2023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2/25/2023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2/25/2023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2/25/2023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914400"/>
            <a:ext cx="6553200" cy="4724400"/>
          </a:xfrm>
        </p:spPr>
        <p:txBody>
          <a:bodyPr>
            <a:noAutofit/>
          </a:bodyPr>
          <a:lstStyle/>
          <a:p>
            <a:pPr algn="ctr"/>
            <a:r>
              <a:rPr lang="en-US" sz="4000" b="1" dirty="0">
                <a:latin typeface="Times New Roman" panose="02020603050405020304" pitchFamily="18" charset="0"/>
                <a:cs typeface="Times New Roman" panose="02020603050405020304" pitchFamily="18" charset="0"/>
              </a:rPr>
              <a:t>Quantum-Inspired Machine Learning for 6G: Fundamentals, Security, Resource Allocations, Challenges, and Future Research Directions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828800" y="1219200"/>
            <a:ext cx="6781800" cy="4724400"/>
          </a:xfrm>
        </p:spPr>
        <p:txBody>
          <a:bodyPr>
            <a:noAutofit/>
          </a:bodyPr>
          <a:lstStyle/>
          <a:p>
            <a:pPr algn="just">
              <a:lnSpc>
                <a:spcPct val="150000"/>
              </a:lnSpc>
            </a:pPr>
            <a:r>
              <a:rPr lang="en-US" sz="2000" b="0" i="0" dirty="0">
                <a:solidFill>
                  <a:srgbClr val="333333"/>
                </a:solidFill>
                <a:effectLst/>
                <a:latin typeface="Times New Roman" panose="02020603050405020304" pitchFamily="18" charset="0"/>
                <a:cs typeface="Times New Roman" panose="02020603050405020304" pitchFamily="18" charset="0"/>
              </a:rPr>
              <a:t>Quantum computing is envisaged as an evolving paradigm for solving computationally complex optimization problems with a large-number factorization and exhaustive search.</a:t>
            </a:r>
          </a:p>
          <a:p>
            <a:pPr algn="just">
              <a:lnSpc>
                <a:spcPct val="150000"/>
              </a:lnSpc>
            </a:pPr>
            <a:r>
              <a:rPr lang="en-US" sz="2000" b="0" i="0" dirty="0">
                <a:solidFill>
                  <a:srgbClr val="333333"/>
                </a:solidFill>
                <a:effectLst/>
                <a:latin typeface="Times New Roman" panose="02020603050405020304" pitchFamily="18" charset="0"/>
                <a:cs typeface="Times New Roman" panose="02020603050405020304" pitchFamily="18" charset="0"/>
              </a:rPr>
              <a:t> Recently, there has been a proliferating growth of the size of multi-dimensional datasets, the input-output space dimensionality, and data structures. </a:t>
            </a:r>
          </a:p>
          <a:p>
            <a:pPr algn="just">
              <a:lnSpc>
                <a:spcPct val="150000"/>
              </a:lnSpc>
            </a:pPr>
            <a:r>
              <a:rPr lang="en-US" sz="2000" b="0" i="0" dirty="0">
                <a:solidFill>
                  <a:srgbClr val="333333"/>
                </a:solidFill>
                <a:effectLst/>
                <a:latin typeface="Times New Roman" panose="02020603050405020304" pitchFamily="18" charset="0"/>
                <a:cs typeface="Times New Roman" panose="02020603050405020304" pitchFamily="18" charset="0"/>
              </a:rPr>
              <a:t>Hence, the conventional machine learning approaches in data training and processing have exhibited their limited computing capabilities to support the sixth-generation (6G) networks with highly dynamic applications and services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EBBCC64-DC15-10BC-EA9C-F8A58ECF8A34}"/>
              </a:ext>
            </a:extLst>
          </p:cNvPr>
          <p:cNvSpPr>
            <a:spLocks noGrp="1"/>
          </p:cNvSpPr>
          <p:nvPr>
            <p:ph idx="1"/>
          </p:nvPr>
        </p:nvSpPr>
        <p:spPr/>
        <p:txBody>
          <a:bodyPr>
            <a:normAutofit/>
          </a:bodyPr>
          <a:lstStyle/>
          <a:p>
            <a:pPr algn="just"/>
            <a:r>
              <a:rPr lang="en-US" sz="2000" b="0" i="0" dirty="0">
                <a:solidFill>
                  <a:srgbClr val="333333"/>
                </a:solidFill>
                <a:effectLst/>
                <a:latin typeface="Times New Roman" panose="02020603050405020304" pitchFamily="18" charset="0"/>
                <a:cs typeface="Times New Roman" panose="02020603050405020304" pitchFamily="18" charset="0"/>
              </a:rPr>
              <a:t>In this regard, the fast developing quantum computing with machine learning for 6G networks is investigated. </a:t>
            </a:r>
          </a:p>
          <a:p>
            <a:pPr algn="just"/>
            <a:endParaRPr lang="en-US" sz="2000" b="0" i="0" dirty="0">
              <a:solidFill>
                <a:srgbClr val="333333"/>
              </a:solidFill>
              <a:effectLst/>
              <a:latin typeface="Times New Roman" panose="02020603050405020304" pitchFamily="18" charset="0"/>
              <a:cs typeface="Times New Roman" panose="02020603050405020304" pitchFamily="18" charset="0"/>
            </a:endParaRPr>
          </a:p>
          <a:p>
            <a:pPr algn="just"/>
            <a:r>
              <a:rPr lang="en-US" sz="2000" b="0" i="0" dirty="0">
                <a:solidFill>
                  <a:srgbClr val="333333"/>
                </a:solidFill>
                <a:effectLst/>
                <a:latin typeface="Times New Roman" panose="02020603050405020304" pitchFamily="18" charset="0"/>
                <a:cs typeface="Times New Roman" panose="02020603050405020304" pitchFamily="18" charset="0"/>
              </a:rPr>
              <a:t>Quantum machine learning algorithm can significantly enhance the processing efficiency and exponentially computational speed-up for effective quantum data representation and superposition framework, highly capable of guaranteeing high data storage and secured communications.</a:t>
            </a:r>
          </a:p>
          <a:p>
            <a:pPr algn="just"/>
            <a:endParaRPr lang="en-US" sz="2000" b="0" i="0" dirty="0">
              <a:solidFill>
                <a:srgbClr val="333333"/>
              </a:solidFill>
              <a:effectLst/>
              <a:latin typeface="Times New Roman" panose="02020603050405020304" pitchFamily="18" charset="0"/>
              <a:cs typeface="Times New Roman" panose="02020603050405020304" pitchFamily="18" charset="0"/>
            </a:endParaRPr>
          </a:p>
          <a:p>
            <a:pPr algn="just"/>
            <a:r>
              <a:rPr lang="en-US" sz="1200" b="0" i="0" dirty="0">
                <a:solidFill>
                  <a:srgbClr val="333333"/>
                </a:solidFill>
                <a:effectLst/>
                <a:latin typeface="HelveticaNeue Regular"/>
              </a:rPr>
              <a:t> </a:t>
            </a:r>
            <a:r>
              <a:rPr lang="en-US" sz="2000" b="0" i="0" dirty="0">
                <a:solidFill>
                  <a:srgbClr val="333333"/>
                </a:solidFill>
                <a:effectLst/>
                <a:latin typeface="Times New Roman" panose="02020603050405020304" pitchFamily="18" charset="0"/>
                <a:cs typeface="Times New Roman" panose="02020603050405020304" pitchFamily="18" charset="0"/>
              </a:rPr>
              <a:t>We present the state-of-the-art in quantum computing and provide a comprehensive overview of its potential, via machine learning approaches</a:t>
            </a:r>
            <a:r>
              <a:rPr lang="en-US" sz="1200" b="0" i="0" dirty="0">
                <a:solidFill>
                  <a:srgbClr val="333333"/>
                </a:solidFill>
                <a:effectLst/>
                <a:latin typeface="HelveticaNeue Regular"/>
              </a:rPr>
              <a:t>. </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00555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1066800"/>
            <a:ext cx="7174992" cy="4876800"/>
          </a:xfrm>
        </p:spPr>
        <p:txBody>
          <a:bodyPr>
            <a:noAutofit/>
          </a:bodyPr>
          <a:lstStyle/>
          <a:p>
            <a:pPr algn="just">
              <a:lnSpc>
                <a:spcPct val="150000"/>
              </a:lnSpc>
            </a:pPr>
            <a:r>
              <a:rPr lang="en-US" sz="2000" b="0" i="0" dirty="0">
                <a:solidFill>
                  <a:srgbClr val="333333"/>
                </a:solidFill>
                <a:effectLst/>
                <a:latin typeface="Times New Roman" panose="02020603050405020304" pitchFamily="18" charset="0"/>
                <a:cs typeface="Times New Roman" panose="02020603050405020304" pitchFamily="18" charset="0"/>
              </a:rPr>
              <a:t>Building fault-tolerant solutions for deploying quantum-inspired ML is an important direction to explore, and it is worth considering how existing solutions would be scaled to fit the requirements of security for the new generation of radios. </a:t>
            </a:r>
          </a:p>
          <a:p>
            <a:pPr algn="just">
              <a:lnSpc>
                <a:spcPct val="150000"/>
              </a:lnSpc>
            </a:pPr>
            <a:r>
              <a:rPr lang="en-US" sz="2000" b="0" i="0" dirty="0">
                <a:solidFill>
                  <a:srgbClr val="333333"/>
                </a:solidFill>
                <a:effectLst/>
                <a:latin typeface="Times New Roman" panose="02020603050405020304" pitchFamily="18" charset="0"/>
                <a:cs typeface="Times New Roman" panose="02020603050405020304" pitchFamily="18" charset="0"/>
              </a:rPr>
              <a:t>The only difference in their operations lies in the communication between the network layers. For classical NNs, at the end of a given process, the existing perceptron duplicates its output to the next perceptron layer of the network. </a:t>
            </a:r>
            <a:endParaRPr lang="en-U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435608" y="1143000"/>
            <a:ext cx="7174992" cy="5257800"/>
          </a:xfrm>
        </p:spPr>
        <p:txBody>
          <a:bodyPr>
            <a:noAutofit/>
          </a:bodyPr>
          <a:lstStyle/>
          <a:p>
            <a:pPr algn="just">
              <a:lnSpc>
                <a:spcPct val="150000"/>
              </a:lnSpc>
            </a:pPr>
            <a:r>
              <a:rPr lang="en-US" sz="2000" b="0" i="0" dirty="0">
                <a:solidFill>
                  <a:srgbClr val="333333"/>
                </a:solidFill>
                <a:effectLst/>
                <a:latin typeface="Times New Roman" panose="02020603050405020304" pitchFamily="18" charset="0"/>
                <a:cs typeface="Times New Roman" panose="02020603050405020304" pitchFamily="18" charset="0"/>
              </a:rPr>
              <a:t>Quantum computing is envisaged as an evolving paradigm for solving computationally complex optimization problems with a large-number factorization and exhaustive search.</a:t>
            </a:r>
          </a:p>
          <a:p>
            <a:pPr algn="just">
              <a:lnSpc>
                <a:spcPct val="150000"/>
              </a:lnSpc>
            </a:pPr>
            <a:r>
              <a:rPr lang="en-US" sz="2000" b="0" i="0" dirty="0">
                <a:solidFill>
                  <a:srgbClr val="333333"/>
                </a:solidFill>
                <a:effectLst/>
                <a:latin typeface="Times New Roman" panose="02020603050405020304" pitchFamily="18" charset="0"/>
                <a:cs typeface="Times New Roman" panose="02020603050405020304" pitchFamily="18" charset="0"/>
              </a:rPr>
              <a:t>“The curse of dimensionality” coupled with the exploration strategy problem leads to difficult problems in practical applications as the number of datasets grows exponentially with its dimension.</a:t>
            </a:r>
          </a:p>
          <a:p>
            <a:pPr algn="just">
              <a:lnSpc>
                <a:spcPct val="150000"/>
              </a:lnSpc>
            </a:pPr>
            <a:r>
              <a:rPr lang="en-US" sz="2000" b="0" i="0" dirty="0">
                <a:solidFill>
                  <a:srgbClr val="333333"/>
                </a:solidFill>
                <a:effectLst/>
                <a:latin typeface="Times New Roman" panose="02020603050405020304" pitchFamily="18" charset="0"/>
                <a:cs typeface="Times New Roman" panose="02020603050405020304" pitchFamily="18" charset="0"/>
              </a:rPr>
              <a:t>The emerging QC is a promising paradigm and can play a significant role in addressing computationally complex problems, such as large-number factorization </a:t>
            </a:r>
            <a:r>
              <a:rPr lang="en-US" sz="2000" b="0" i="0" u="none" strike="noStrike" dirty="0">
                <a:solidFill>
                  <a:srgbClr val="006699"/>
                </a:solidFill>
                <a:effectLst/>
                <a:latin typeface="Times New Roman" panose="02020603050405020304" pitchFamily="18" charset="0"/>
                <a:cs typeface="Times New Roman" panose="02020603050405020304" pitchFamily="18" charset="0"/>
              </a:rPr>
              <a:t>[8]</a:t>
            </a:r>
            <a:r>
              <a:rPr lang="en-US" sz="2000" b="0" i="0" dirty="0">
                <a:solidFill>
                  <a:srgbClr val="333333"/>
                </a:solidFill>
                <a:effectLst/>
                <a:latin typeface="Times New Roman" panose="02020603050405020304" pitchFamily="18" charset="0"/>
                <a:cs typeface="Times New Roman" panose="02020603050405020304" pitchFamily="18" charset="0"/>
              </a:rPr>
              <a:t>, non-convex optimization, and exhaustive computation and search.</a:t>
            </a:r>
            <a:endParaRPr lang="en-U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371600" y="914400"/>
            <a:ext cx="7315200" cy="5715000"/>
          </a:xfrm>
        </p:spPr>
        <p:txBody>
          <a:bodyPr>
            <a:noAutofit/>
          </a:bodyPr>
          <a:lstStyle/>
          <a:p>
            <a:pPr algn="just">
              <a:lnSpc>
                <a:spcPct val="150000"/>
              </a:lnSpc>
            </a:pPr>
            <a:r>
              <a:rPr lang="en-US" sz="2000" b="0" i="0" dirty="0">
                <a:solidFill>
                  <a:srgbClr val="333333"/>
                </a:solidFill>
                <a:effectLst/>
                <a:latin typeface="Times New Roman" panose="02020603050405020304" pitchFamily="18" charset="0"/>
                <a:cs typeface="Times New Roman" panose="02020603050405020304" pitchFamily="18" charset="0"/>
              </a:rPr>
              <a:t>QC capabilities incorporated into ML are proposed to address this challenge. The integration of QC capability with the ML algorithms can help in the effective utilization of big data analytic in the IoT environments </a:t>
            </a:r>
          </a:p>
          <a:p>
            <a:pPr algn="just">
              <a:lnSpc>
                <a:spcPct val="150000"/>
              </a:lnSpc>
            </a:pPr>
            <a:r>
              <a:rPr lang="en-US" sz="2000" b="0" i="0" dirty="0">
                <a:solidFill>
                  <a:srgbClr val="333333"/>
                </a:solidFill>
                <a:effectLst/>
                <a:latin typeface="Times New Roman" panose="02020603050405020304" pitchFamily="18" charset="0"/>
                <a:cs typeface="Times New Roman" panose="02020603050405020304" pitchFamily="18" charset="0"/>
              </a:rPr>
              <a:t> A graph neural network-based framework was proposed to address resource allocation problems in wireless IoT networks </a:t>
            </a:r>
            <a:endParaRPr lang="en-US" sz="2000" dirty="0">
              <a:solidFill>
                <a:srgbClr val="333333"/>
              </a:solidFill>
              <a:latin typeface="Times New Roman" panose="02020603050405020304" pitchFamily="18" charset="0"/>
              <a:cs typeface="Times New Roman" panose="02020603050405020304" pitchFamily="18" charset="0"/>
            </a:endParaRPr>
          </a:p>
          <a:p>
            <a:pPr algn="just">
              <a:lnSpc>
                <a:spcPct val="150000"/>
              </a:lnSpc>
            </a:pPr>
            <a:r>
              <a:rPr lang="en-US" sz="2000" b="0" i="0" dirty="0">
                <a:solidFill>
                  <a:srgbClr val="333333"/>
                </a:solidFill>
                <a:effectLst/>
                <a:latin typeface="Times New Roman" panose="02020603050405020304" pitchFamily="18" charset="0"/>
                <a:cs typeface="Times New Roman" panose="02020603050405020304" pitchFamily="18" charset="0"/>
              </a:rPr>
              <a:t>To address the issue of big data, a quantum-inspired SVM algorithm has been proposed to enhance achieve exponential speed-up for least squares SVM</a:t>
            </a:r>
          </a:p>
          <a:p>
            <a:pPr algn="just">
              <a:lnSpc>
                <a:spcPct val="150000"/>
              </a:lnSpc>
            </a:pPr>
            <a:r>
              <a:rPr lang="en-US" sz="2000" b="0" i="0" dirty="0">
                <a:solidFill>
                  <a:srgbClr val="333333"/>
                </a:solidFill>
                <a:effectLst/>
                <a:latin typeface="Times New Roman" panose="02020603050405020304" pitchFamily="18" charset="0"/>
                <a:cs typeface="Times New Roman" panose="02020603050405020304" pitchFamily="18" charset="0"/>
              </a:rPr>
              <a:t> Specifically a topic like a hybrid algorithm, proposed algorithms that partially run both on quantum computers and classical computers can be further investigated. </a:t>
            </a:r>
            <a:endParaRPr lang="en-US" sz="2000" b="1"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9" name="Content Placeholder 8">
            <a:extLst>
              <a:ext uri="{FF2B5EF4-FFF2-40B4-BE49-F238E27FC236}">
                <a16:creationId xmlns:a16="http://schemas.microsoft.com/office/drawing/2014/main" id="{CCE266A2-3477-94AA-CAFB-5ECD86F7A6C4}"/>
              </a:ext>
            </a:extLst>
          </p:cNvPr>
          <p:cNvSpPr>
            <a:spLocks noGrp="1"/>
          </p:cNvSpPr>
          <p:nvPr>
            <p:ph idx="1"/>
          </p:nvPr>
        </p:nvSpPr>
        <p:spPr>
          <a:xfrm>
            <a:off x="1600200" y="1447800"/>
            <a:ext cx="7162800" cy="4800600"/>
          </a:xfrm>
        </p:spPr>
        <p:txBody>
          <a:bodyPr>
            <a:normAutofit/>
          </a:bodyPr>
          <a:lstStyle/>
          <a:p>
            <a:r>
              <a:rPr lang="en-US" sz="2000" b="0" i="0" dirty="0">
                <a:solidFill>
                  <a:srgbClr val="333333"/>
                </a:solidFill>
                <a:effectLst/>
                <a:latin typeface="Times New Roman" panose="02020603050405020304" pitchFamily="18" charset="0"/>
                <a:cs typeface="Times New Roman" panose="02020603050405020304" pitchFamily="18" charset="0"/>
              </a:rPr>
              <a:t>A cost function is used to determine the effectiveness of a NN, which measures the network output proximity to the expected output </a:t>
            </a:r>
          </a:p>
          <a:p>
            <a:r>
              <a:rPr lang="en-US" sz="2000" b="0" i="0" dirty="0">
                <a:solidFill>
                  <a:srgbClr val="333333"/>
                </a:solidFill>
                <a:effectLst/>
                <a:latin typeface="Times New Roman" panose="02020603050405020304" pitchFamily="18" charset="0"/>
                <a:cs typeface="Times New Roman" panose="02020603050405020304" pitchFamily="18" charset="0"/>
              </a:rPr>
              <a:t>An unsupervised machine learning (UML) algorithm is used to analyze and classify unlabeled datasets</a:t>
            </a:r>
          </a:p>
          <a:p>
            <a:endParaRPr lang="en-US" sz="2000" dirty="0">
              <a:solidFill>
                <a:srgbClr val="333333"/>
              </a:solidFill>
              <a:latin typeface="Georgia" panose="02040502050405020303" pitchFamily="18" charset="0"/>
              <a:cs typeface="Times New Roman" panose="02020603050405020304" pitchFamily="18" charset="0"/>
            </a:endParaRPr>
          </a:p>
          <a:p>
            <a:pPr algn="just"/>
            <a:r>
              <a:rPr lang="en-US" sz="2200" dirty="0">
                <a:solidFill>
                  <a:srgbClr val="333333"/>
                </a:solidFill>
                <a:latin typeface="Times New Roman" panose="02020603050405020304" pitchFamily="18" charset="0"/>
                <a:cs typeface="Times New Roman" panose="02020603050405020304" pitchFamily="18" charset="0"/>
              </a:rPr>
              <a:t>T</a:t>
            </a:r>
            <a:r>
              <a:rPr lang="en-US" sz="2200" b="0" i="0" dirty="0">
                <a:solidFill>
                  <a:srgbClr val="333333"/>
                </a:solidFill>
                <a:effectLst/>
                <a:latin typeface="Times New Roman" panose="02020603050405020304" pitchFamily="18" charset="0"/>
                <a:cs typeface="Times New Roman" panose="02020603050405020304" pitchFamily="18" charset="0"/>
              </a:rPr>
              <a:t>he role of oracles, which are used differently for algorithms providing security to the networks and infrastructures. Security of quantum-inspired ML for 6G would need a considerable understanding of the post-quantum attacks as the protocols built for quantum-enabled systems are </a:t>
            </a:r>
            <a:r>
              <a:rPr lang="en-US" sz="2200" b="0" i="0" dirty="0" err="1">
                <a:solidFill>
                  <a:srgbClr val="333333"/>
                </a:solidFill>
                <a:effectLst/>
                <a:latin typeface="Times New Roman" panose="02020603050405020304" pitchFamily="18" charset="0"/>
                <a:cs typeface="Times New Roman" panose="02020603050405020304" pitchFamily="18" charset="0"/>
              </a:rPr>
              <a:t>breachable</a:t>
            </a:r>
            <a:r>
              <a:rPr lang="en-US" sz="2200" b="0" i="0" dirty="0">
                <a:solidFill>
                  <a:srgbClr val="333333"/>
                </a:solidFill>
                <a:effectLst/>
                <a:latin typeface="Times New Roman" panose="02020603050405020304" pitchFamily="18" charset="0"/>
                <a:cs typeface="Times New Roman" panose="02020603050405020304" pitchFamily="18" charset="0"/>
              </a:rPr>
              <a:t> with enhanced capacity, computing power and cloning</a:t>
            </a:r>
            <a:endParaRPr lang="en-IN" sz="22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078057285"/>
              </p:ext>
            </p:extLst>
          </p:nvPr>
        </p:nvGraphicFramePr>
        <p:xfrm>
          <a:off x="1371600" y="496847"/>
          <a:ext cx="7467600" cy="5730240"/>
        </p:xfrm>
        <a:graphic>
          <a:graphicData uri="http://schemas.openxmlformats.org/drawingml/2006/table">
            <a:tbl>
              <a:tblPr firstRow="1" bandRow="1">
                <a:tableStyleId>{5C22544A-7EE6-4342-B048-85BDC9FD1C3A}</a:tableStyleId>
              </a:tblPr>
              <a:tblGrid>
                <a:gridCol w="2438400">
                  <a:extLst>
                    <a:ext uri="{9D8B030D-6E8A-4147-A177-3AD203B41FA5}">
                      <a16:colId xmlns:a16="http://schemas.microsoft.com/office/drawing/2014/main" val="20000"/>
                    </a:ext>
                  </a:extLst>
                </a:gridCol>
                <a:gridCol w="1981200">
                  <a:extLst>
                    <a:ext uri="{9D8B030D-6E8A-4147-A177-3AD203B41FA5}">
                      <a16:colId xmlns:a16="http://schemas.microsoft.com/office/drawing/2014/main" val="20001"/>
                    </a:ext>
                  </a:extLst>
                </a:gridCol>
                <a:gridCol w="3048000">
                  <a:extLst>
                    <a:ext uri="{9D8B030D-6E8A-4147-A177-3AD203B41FA5}">
                      <a16:colId xmlns:a16="http://schemas.microsoft.com/office/drawing/2014/main" val="20002"/>
                    </a:ext>
                  </a:extLst>
                </a:gridCol>
              </a:tblGrid>
              <a:tr h="331495">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458761">
                <a:tc>
                  <a:txBody>
                    <a:bodyPr/>
                    <a:lstStyle/>
                    <a:p>
                      <a:pPr algn="just"/>
                      <a:r>
                        <a:rPr lang="en-IN" sz="2000" dirty="0">
                          <a:latin typeface="Times New Roman" panose="02020603050405020304" pitchFamily="18" charset="0"/>
                          <a:cs typeface="Times New Roman" panose="02020603050405020304" pitchFamily="18" charset="0"/>
                        </a:rPr>
                        <a:t>‘</a:t>
                      </a:r>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Wireless Information and Power Transfer: Theory and Practice</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IN" sz="2000" b="0" i="0" kern="1200" dirty="0">
                          <a:solidFill>
                            <a:schemeClr val="dk1"/>
                          </a:solidFill>
                          <a:effectLst/>
                          <a:latin typeface="Times New Roman" panose="02020603050405020304" pitchFamily="18" charset="0"/>
                          <a:ea typeface="+mn-ea"/>
                          <a:cs typeface="Times New Roman" panose="02020603050405020304" pitchFamily="18" charset="0"/>
                        </a:rPr>
                        <a:t>D. W. K. Ng, T. Q. Duong, C. Zhong and R. Schober,</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The volume bridges the gap between theory and practice, contains an informative introduction to the topic and offers an overview of the important challenges regarding WIPT systems and communications networks..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70032">
                <a:tc>
                  <a:txBody>
                    <a:bodyPr/>
                    <a:lstStyle/>
                    <a:p>
                      <a:pPr algn="just"/>
                      <a:r>
                        <a:rPr lang="en-IN" sz="2000" dirty="0">
                          <a:latin typeface="Times New Roman" pitchFamily="18" charset="0"/>
                          <a:cs typeface="Times New Roman" pitchFamily="18" charset="0"/>
                        </a:rPr>
                        <a:t>‘‘</a:t>
                      </a:r>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"An adaptive network security system for </a:t>
                      </a:r>
                      <a:r>
                        <a:rPr kumimoji="0" lang="en-US" sz="2000" b="0" i="0" kern="1200" dirty="0" err="1">
                          <a:solidFill>
                            <a:schemeClr val="dk1"/>
                          </a:solidFill>
                          <a:effectLst/>
                          <a:latin typeface="Times New Roman" panose="02020603050405020304" pitchFamily="18" charset="0"/>
                          <a:ea typeface="+mn-ea"/>
                          <a:cs typeface="Times New Roman" panose="02020603050405020304" pitchFamily="18" charset="0"/>
                        </a:rPr>
                        <a:t>iot</a:t>
                      </a:r>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-enabled maritime transportation", </a:t>
                      </a:r>
                      <a:r>
                        <a:rPr lang="en-US" sz="2000" dirty="0">
                          <a:latin typeface="Times New Roman" panose="02020603050405020304" pitchFamily="18" charset="0"/>
                          <a:cs typeface="Times New Roman" panose="02020603050405020304" pitchFamily="18" charset="0"/>
                        </a:rPr>
                        <a:t>,” </a:t>
                      </a:r>
                      <a:r>
                        <a:rPr lang="en-IN" sz="2000" dirty="0">
                          <a:latin typeface="Times New Roman" panose="02020603050405020304" pitchFamily="18" charset="0"/>
                          <a:cs typeface="Times New Roman" panose="02020603050405020304" pitchFamily="18" charset="0"/>
                        </a:rPr>
                        <a:t>. </a:t>
                      </a:r>
                    </a:p>
                  </a:txBody>
                  <a:tcPr/>
                </a:tc>
                <a:tc>
                  <a:txBody>
                    <a:bodyPr/>
                    <a:lstStyle/>
                    <a:p>
                      <a:pPr algn="just"/>
                      <a:r>
                        <a:rPr kumimoji="0" lang="en-IN" sz="2000" b="0" i="0" kern="1200" dirty="0">
                          <a:solidFill>
                            <a:schemeClr val="dk1"/>
                          </a:solidFill>
                          <a:effectLst/>
                          <a:latin typeface="Times New Roman" panose="02020603050405020304" pitchFamily="18" charset="0"/>
                          <a:ea typeface="+mn-ea"/>
                          <a:cs typeface="Times New Roman" panose="02020603050405020304" pitchFamily="18" charset="0"/>
                        </a:rPr>
                        <a:t>E. </a:t>
                      </a:r>
                      <a:r>
                        <a:rPr kumimoji="0" lang="en-IN" sz="2000" b="0" i="0" kern="1200" dirty="0" err="1">
                          <a:solidFill>
                            <a:schemeClr val="dk1"/>
                          </a:solidFill>
                          <a:effectLst/>
                          <a:latin typeface="Times New Roman" panose="02020603050405020304" pitchFamily="18" charset="0"/>
                          <a:ea typeface="+mn-ea"/>
                          <a:cs typeface="Times New Roman" panose="02020603050405020304" pitchFamily="18" charset="0"/>
                        </a:rPr>
                        <a:t>Gyamfi</a:t>
                      </a:r>
                      <a:r>
                        <a:rPr kumimoji="0" lang="en-IN" sz="2000" b="0" i="0" kern="1200" dirty="0">
                          <a:solidFill>
                            <a:schemeClr val="dk1"/>
                          </a:solidFill>
                          <a:effectLst/>
                          <a:latin typeface="Times New Roman" panose="02020603050405020304" pitchFamily="18" charset="0"/>
                          <a:ea typeface="+mn-ea"/>
                          <a:cs typeface="Times New Roman" panose="02020603050405020304" pitchFamily="18" charset="0"/>
                        </a:rPr>
                        <a:t>, J. A. </a:t>
                      </a:r>
                      <a:r>
                        <a:rPr kumimoji="0" lang="en-IN" sz="2000" b="0" i="0" kern="1200" dirty="0" err="1">
                          <a:solidFill>
                            <a:schemeClr val="dk1"/>
                          </a:solidFill>
                          <a:effectLst/>
                          <a:latin typeface="Times New Roman" panose="02020603050405020304" pitchFamily="18" charset="0"/>
                          <a:ea typeface="+mn-ea"/>
                          <a:cs typeface="Times New Roman" panose="02020603050405020304" pitchFamily="18" charset="0"/>
                        </a:rPr>
                        <a:t>Ansere</a:t>
                      </a:r>
                      <a:r>
                        <a:rPr kumimoji="0" lang="en-IN" sz="2000" b="0" i="0" kern="1200" dirty="0">
                          <a:solidFill>
                            <a:schemeClr val="dk1"/>
                          </a:solidFill>
                          <a:effectLst/>
                          <a:latin typeface="Times New Roman" panose="02020603050405020304" pitchFamily="18" charset="0"/>
                          <a:ea typeface="+mn-ea"/>
                          <a:cs typeface="Times New Roman" panose="02020603050405020304" pitchFamily="18" charset="0"/>
                        </a:rPr>
                        <a:t>, M. Kamal, M. Tariq and A. </a:t>
                      </a:r>
                      <a:r>
                        <a:rPr kumimoji="0" lang="en-IN" sz="2000" b="0" i="0" kern="1200" dirty="0" err="1">
                          <a:solidFill>
                            <a:schemeClr val="dk1"/>
                          </a:solidFill>
                          <a:effectLst/>
                          <a:latin typeface="Times New Roman" panose="02020603050405020304" pitchFamily="18" charset="0"/>
                          <a:ea typeface="+mn-ea"/>
                          <a:cs typeface="Times New Roman" panose="02020603050405020304" pitchFamily="18" charset="0"/>
                        </a:rPr>
                        <a:t>Jurcut</a:t>
                      </a:r>
                      <a:r>
                        <a:rPr kumimoji="0" lang="en-IN" sz="2000" b="0" i="0" kern="1200" dirty="0">
                          <a:solidFill>
                            <a:schemeClr val="dk1"/>
                          </a:solidFill>
                          <a:effectLst/>
                          <a:latin typeface="Times New Roman" panose="02020603050405020304" pitchFamily="18" charset="0"/>
                          <a:ea typeface="+mn-ea"/>
                          <a:cs typeface="Times New Roman" panose="02020603050405020304" pitchFamily="18" charset="0"/>
                        </a:rPr>
                        <a:t>, </a:t>
                      </a:r>
                      <a:r>
                        <a:rPr lang="en-IN" sz="2000" dirty="0">
                          <a:latin typeface="Times New Roman" panose="02020603050405020304" pitchFamily="18" charset="0"/>
                          <a:cs typeface="Times New Roman" panose="02020603050405020304" pitchFamily="18" charset="0"/>
                        </a:rPr>
                        <a:t>,</a:t>
                      </a:r>
                    </a:p>
                  </a:txBody>
                  <a:tcPr/>
                </a:tc>
                <a:tc>
                  <a:txBody>
                    <a:bodyPr/>
                    <a:lstStyle/>
                    <a:p>
                      <a:pPr algn="just"/>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The dynamics in the attack processes in IoT-enabled MTS networks keep changing, which makes a traditional offline or batch ML-based attack detection systems intractable to apply.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281042481"/>
              </p:ext>
            </p:extLst>
          </p:nvPr>
        </p:nvGraphicFramePr>
        <p:xfrm>
          <a:off x="1295400" y="304801"/>
          <a:ext cx="7639050" cy="5295456"/>
        </p:xfrm>
        <a:graphic>
          <a:graphicData uri="http://schemas.openxmlformats.org/drawingml/2006/table">
            <a:tbl>
              <a:tblPr firstRow="1" bandRow="1">
                <a:tableStyleId>{5C22544A-7EE6-4342-B048-85BDC9FD1C3A}</a:tableStyleId>
              </a:tblPr>
              <a:tblGrid>
                <a:gridCol w="2444750">
                  <a:extLst>
                    <a:ext uri="{9D8B030D-6E8A-4147-A177-3AD203B41FA5}">
                      <a16:colId xmlns:a16="http://schemas.microsoft.com/office/drawing/2014/main" val="20000"/>
                    </a:ext>
                  </a:extLst>
                </a:gridCol>
                <a:gridCol w="2279650">
                  <a:extLst>
                    <a:ext uri="{9D8B030D-6E8A-4147-A177-3AD203B41FA5}">
                      <a16:colId xmlns:a16="http://schemas.microsoft.com/office/drawing/2014/main" val="20001"/>
                    </a:ext>
                  </a:extLst>
                </a:gridCol>
                <a:gridCol w="2914650">
                  <a:extLst>
                    <a:ext uri="{9D8B030D-6E8A-4147-A177-3AD203B41FA5}">
                      <a16:colId xmlns:a16="http://schemas.microsoft.com/office/drawing/2014/main" val="20002"/>
                    </a:ext>
                  </a:extLst>
                </a:gridCol>
              </a:tblGrid>
              <a:tr h="404302">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643697">
                <a:tc>
                  <a:txBody>
                    <a:bodyPr/>
                    <a:lstStyle/>
                    <a:p>
                      <a:pPr algn="just"/>
                      <a:r>
                        <a:rPr kumimoji="0" lang="en-US" sz="2000" b="0" i="0" kern="1200" dirty="0">
                          <a:solidFill>
                            <a:schemeClr val="dk1"/>
                          </a:solidFill>
                          <a:effectLst/>
                          <a:latin typeface="+mn-lt"/>
                          <a:ea typeface="+mn-ea"/>
                          <a:cs typeface="+mn-cs"/>
                        </a:rPr>
                        <a:t>"5G optimized caching and downlink resource sharing for smart cities",</a:t>
                      </a:r>
                      <a:endParaRPr lang="en-IN" sz="2000" dirty="0">
                        <a:latin typeface="Times New Roman" pitchFamily="18" charset="0"/>
                        <a:cs typeface="Times New Roman" pitchFamily="18" charset="0"/>
                      </a:endParaRPr>
                    </a:p>
                  </a:txBody>
                  <a:tcPr/>
                </a:tc>
                <a:tc>
                  <a:txBody>
                    <a:bodyPr/>
                    <a:lstStyle/>
                    <a:p>
                      <a:pPr algn="just"/>
                      <a:r>
                        <a:rPr kumimoji="0" lang="en-IN" sz="2000" b="0" i="0" kern="1200" dirty="0">
                          <a:solidFill>
                            <a:schemeClr val="dk1"/>
                          </a:solidFill>
                          <a:effectLst/>
                          <a:latin typeface="+mn-lt"/>
                          <a:ea typeface="+mn-ea"/>
                          <a:cs typeface="+mn-cs"/>
                        </a:rPr>
                        <a:t>N.-S. Vo, T. Q. Duong, M. </a:t>
                      </a:r>
                      <a:r>
                        <a:rPr kumimoji="0" lang="en-IN" sz="2000" b="0" i="0" kern="1200" dirty="0" err="1">
                          <a:solidFill>
                            <a:schemeClr val="dk1"/>
                          </a:solidFill>
                          <a:effectLst/>
                          <a:latin typeface="+mn-lt"/>
                          <a:ea typeface="+mn-ea"/>
                          <a:cs typeface="+mn-cs"/>
                        </a:rPr>
                        <a:t>Guizani</a:t>
                      </a:r>
                      <a:r>
                        <a:rPr kumimoji="0" lang="en-IN" sz="2000" b="0" i="0" kern="1200" dirty="0">
                          <a:solidFill>
                            <a:schemeClr val="dk1"/>
                          </a:solidFill>
                          <a:effectLst/>
                          <a:latin typeface="+mn-lt"/>
                          <a:ea typeface="+mn-ea"/>
                          <a:cs typeface="+mn-cs"/>
                        </a:rPr>
                        <a:t> and A. </a:t>
                      </a:r>
                      <a:r>
                        <a:rPr kumimoji="0" lang="en-IN" sz="2000" b="0" i="0" kern="1200" dirty="0" err="1">
                          <a:solidFill>
                            <a:schemeClr val="dk1"/>
                          </a:solidFill>
                          <a:effectLst/>
                          <a:latin typeface="+mn-lt"/>
                          <a:ea typeface="+mn-ea"/>
                          <a:cs typeface="+mn-cs"/>
                        </a:rPr>
                        <a:t>Kortun</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In smart cities, millions of things, systems, and people are interconnected and communicate with each other over wireless sensor networks, Internet of Things (IoT), and 5G networks.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247457">
                <a:tc>
                  <a:txBody>
                    <a:bodyPr/>
                    <a:lstStyle/>
                    <a:p>
                      <a:pPr algn="just"/>
                      <a:r>
                        <a:rPr kumimoji="0" lang="en-US" sz="2000" b="0" i="0" kern="1200" dirty="0">
                          <a:solidFill>
                            <a:schemeClr val="dk1"/>
                          </a:solidFill>
                          <a:effectLst/>
                          <a:latin typeface="+mn-lt"/>
                          <a:ea typeface="+mn-ea"/>
                          <a:cs typeface="+mn-cs"/>
                        </a:rPr>
                        <a:t>An overview of sustainable green 5G networks"</a:t>
                      </a:r>
                      <a:endParaRPr lang="en-IN" sz="2000" dirty="0">
                        <a:latin typeface="Times New Roman" pitchFamily="18" charset="0"/>
                        <a:cs typeface="Times New Roman" pitchFamily="18" charset="0"/>
                      </a:endParaRPr>
                    </a:p>
                  </a:txBody>
                  <a:tcPr/>
                </a:tc>
                <a:tc>
                  <a:txBody>
                    <a:bodyPr/>
                    <a:lstStyle/>
                    <a:p>
                      <a:pPr algn="just"/>
                      <a:r>
                        <a:rPr kumimoji="0" lang="de-DE" sz="2000" b="0" i="0" kern="1200" dirty="0">
                          <a:solidFill>
                            <a:schemeClr val="dk1"/>
                          </a:solidFill>
                          <a:effectLst/>
                          <a:latin typeface="+mn-lt"/>
                          <a:ea typeface="+mn-ea"/>
                          <a:cs typeface="+mn-cs"/>
                        </a:rPr>
                        <a:t>Q. Wu, G. Y. Li, W. Chen, D. W. K. Ng and R. Schober,</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In addition, some technical challenges and potential research topics for realizing sustainable green 5G networks are also identified.</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6633"/>
            <a:ext cx="7498080" cy="1143000"/>
          </a:xfrm>
        </p:spPr>
        <p:txBody>
          <a:bodyPr/>
          <a:lstStyle/>
          <a:p>
            <a:r>
              <a:rPr lang="en-US" dirty="0"/>
              <a:t>OVERVIEW	</a:t>
            </a:r>
          </a:p>
        </p:txBody>
      </p:sp>
      <p:sp>
        <p:nvSpPr>
          <p:cNvPr id="3" name="Content Placeholder 2"/>
          <p:cNvSpPr>
            <a:spLocks noGrp="1"/>
          </p:cNvSpPr>
          <p:nvPr>
            <p:ph idx="1"/>
          </p:nvPr>
        </p:nvSpPr>
        <p:spPr>
          <a:xfrm>
            <a:off x="1295400" y="838200"/>
            <a:ext cx="7239000" cy="5867400"/>
          </a:xfrm>
        </p:spPr>
        <p:txBody>
          <a:bodyPr>
            <a:noAutofit/>
          </a:bodyPr>
          <a:lstStyle/>
          <a:p>
            <a:pPr algn="just">
              <a:lnSpc>
                <a:spcPct val="170000"/>
              </a:lnSpc>
            </a:pPr>
            <a:r>
              <a:rPr lang="en-US" sz="2000" dirty="0">
                <a:latin typeface="Times New Roman" panose="02020603050405020304" pitchFamily="18" charset="0"/>
                <a:cs typeface="Times New Roman" panose="02020603050405020304" pitchFamily="18" charset="0"/>
              </a:rPr>
              <a:t> </a:t>
            </a:r>
            <a:r>
              <a:rPr lang="en-US" sz="2000" b="0" i="0" dirty="0">
                <a:solidFill>
                  <a:srgbClr val="333333"/>
                </a:solidFill>
                <a:effectLst/>
                <a:latin typeface="Times New Roman" panose="02020603050405020304" pitchFamily="18" charset="0"/>
                <a:cs typeface="Times New Roman" panose="02020603050405020304" pitchFamily="18" charset="0"/>
              </a:rPr>
              <a:t>Due to the rapid growth of dimensionality of the sample input and output space, huge data processing, and limited storage capacity, data training via traditional machine learning (ML) methods using out-fashioned central processing units is faced with data transmission delays. </a:t>
            </a:r>
          </a:p>
          <a:p>
            <a:pPr algn="just">
              <a:lnSpc>
                <a:spcPct val="170000"/>
              </a:lnSpc>
            </a:pPr>
            <a:r>
              <a:rPr lang="en-US" sz="2000" b="0" i="0" dirty="0">
                <a:solidFill>
                  <a:srgbClr val="333333"/>
                </a:solidFill>
                <a:effectLst/>
                <a:latin typeface="Times New Roman" panose="02020603050405020304" pitchFamily="18" charset="0"/>
                <a:cs typeface="Times New Roman" panose="02020603050405020304" pitchFamily="18" charset="0"/>
              </a:rPr>
              <a:t>Specifically, the optimal resource allocation for future wireless communications is a major research challenge.</a:t>
            </a:r>
          </a:p>
          <a:p>
            <a:pPr algn="just">
              <a:lnSpc>
                <a:spcPct val="170000"/>
              </a:lnSpc>
            </a:pPr>
            <a:r>
              <a:rPr lang="en-US" sz="1200" b="0" i="0" dirty="0">
                <a:solidFill>
                  <a:srgbClr val="333333"/>
                </a:solidFill>
                <a:effectLst/>
                <a:latin typeface="Georgia" panose="02040502050405020303" pitchFamily="18" charset="0"/>
              </a:rPr>
              <a:t> </a:t>
            </a:r>
            <a:r>
              <a:rPr lang="en-US" sz="2000" b="0" i="0" dirty="0">
                <a:solidFill>
                  <a:srgbClr val="333333"/>
                </a:solidFill>
                <a:effectLst/>
                <a:latin typeface="Times New Roman" panose="02020603050405020304" pitchFamily="18" charset="0"/>
                <a:cs typeface="Times New Roman" panose="02020603050405020304" pitchFamily="18" charset="0"/>
              </a:rPr>
              <a:t>With the rising pace and continuous demands of wireless data traffic, a prolific beyond fifth-generation (5G) is a promising technology for future mobile communication .</a:t>
            </a:r>
            <a:endParaRPr lang="es-E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11" name="Content Placeholder 10">
            <a:extLst>
              <a:ext uri="{FF2B5EF4-FFF2-40B4-BE49-F238E27FC236}">
                <a16:creationId xmlns:a16="http://schemas.microsoft.com/office/drawing/2014/main" id="{B9619DD0-570D-3B00-9BB3-FD53B15AF13E}"/>
              </a:ext>
            </a:extLst>
          </p:cNvPr>
          <p:cNvPicPr>
            <a:picLocks noGrp="1" noChangeAspect="1"/>
          </p:cNvPicPr>
          <p:nvPr>
            <p:ph idx="1"/>
          </p:nvPr>
        </p:nvPicPr>
        <p:blipFill>
          <a:blip r:embed="rId2"/>
          <a:stretch>
            <a:fillRect/>
          </a:stretch>
        </p:blipFill>
        <p:spPr>
          <a:xfrm>
            <a:off x="1828800" y="1447800"/>
            <a:ext cx="6196889" cy="4800600"/>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6" name="Content Placeholder 5">
            <a:extLst>
              <a:ext uri="{FF2B5EF4-FFF2-40B4-BE49-F238E27FC236}">
                <a16:creationId xmlns:a16="http://schemas.microsoft.com/office/drawing/2014/main" id="{1A7539E2-6FB8-FE76-660C-642F60440A1F}"/>
              </a:ext>
            </a:extLst>
          </p:cNvPr>
          <p:cNvPicPr>
            <a:picLocks noGrp="1" noChangeAspect="1"/>
          </p:cNvPicPr>
          <p:nvPr>
            <p:ph idx="1"/>
          </p:nvPr>
        </p:nvPicPr>
        <p:blipFill>
          <a:blip r:embed="rId2"/>
          <a:stretch>
            <a:fillRect/>
          </a:stretch>
        </p:blipFill>
        <p:spPr>
          <a:xfrm>
            <a:off x="1600200" y="1676401"/>
            <a:ext cx="6908800" cy="4214812"/>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990600" y="990600"/>
            <a:ext cx="8001000" cy="5791200"/>
          </a:xfrm>
        </p:spPr>
        <p:txBody>
          <a:bodyPr>
            <a:noAutofit/>
          </a:bodyPr>
          <a:lstStyle/>
          <a:p>
            <a:pPr algn="just">
              <a:lnSpc>
                <a:spcPct val="150000"/>
              </a:lnSpc>
            </a:pPr>
            <a:r>
              <a:rPr lang="en-US" sz="2000" b="0" i="0" dirty="0">
                <a:solidFill>
                  <a:srgbClr val="333333"/>
                </a:solidFill>
                <a:effectLst/>
                <a:latin typeface="Times New Roman" panose="02020603050405020304" pitchFamily="18" charset="0"/>
                <a:cs typeface="Times New Roman" panose="02020603050405020304" pitchFamily="18" charset="0"/>
              </a:rPr>
              <a:t>This work has extensively reviewed the emerging technologies over QC with ML, 6G technology, classical computers, and quantum ML algorithms.</a:t>
            </a:r>
          </a:p>
          <a:p>
            <a:pPr algn="just">
              <a:lnSpc>
                <a:spcPct val="150000"/>
              </a:lnSpc>
            </a:pPr>
            <a:r>
              <a:rPr lang="en-US" sz="2000" b="0" i="0" dirty="0">
                <a:solidFill>
                  <a:srgbClr val="333333"/>
                </a:solidFill>
                <a:effectLst/>
                <a:latin typeface="Times New Roman" panose="02020603050405020304" pitchFamily="18" charset="0"/>
                <a:cs typeface="Times New Roman" panose="02020603050405020304" pitchFamily="18" charset="0"/>
              </a:rPr>
              <a:t>More importantly, several potential applications for quantum ML algorithms have been identified and discussed.</a:t>
            </a:r>
            <a:endParaRPr lang="en-US" sz="2000" dirty="0">
              <a:solidFill>
                <a:srgbClr val="333333"/>
              </a:solidFill>
              <a:latin typeface="Times New Roman" panose="02020603050405020304" pitchFamily="18" charset="0"/>
              <a:cs typeface="Times New Roman" panose="02020603050405020304" pitchFamily="18" charset="0"/>
            </a:endParaRPr>
          </a:p>
          <a:p>
            <a:pPr algn="just">
              <a:lnSpc>
                <a:spcPct val="150000"/>
              </a:lnSpc>
            </a:pPr>
            <a:r>
              <a:rPr lang="en-US" sz="2000" b="0" i="0" dirty="0">
                <a:solidFill>
                  <a:srgbClr val="333333"/>
                </a:solidFill>
                <a:effectLst/>
                <a:latin typeface="Times New Roman" panose="02020603050405020304" pitchFamily="18" charset="0"/>
                <a:cs typeface="Times New Roman" panose="02020603050405020304" pitchFamily="18" charset="0"/>
              </a:rPr>
              <a:t>Furthermore, this study provides the recent novel applications of quantum-inspired future networks, research challenges and future directions. </a:t>
            </a:r>
          </a:p>
          <a:p>
            <a:pPr algn="just">
              <a:lnSpc>
                <a:spcPct val="150000"/>
              </a:lnSpc>
            </a:pPr>
            <a:r>
              <a:rPr lang="en-US" sz="2000" b="0" i="0" dirty="0">
                <a:solidFill>
                  <a:srgbClr val="333333"/>
                </a:solidFill>
                <a:effectLst/>
                <a:latin typeface="Times New Roman" panose="02020603050405020304" pitchFamily="18" charset="0"/>
                <a:cs typeface="Times New Roman" panose="02020603050405020304" pitchFamily="18" charset="0"/>
              </a:rPr>
              <a:t>Therefore, this study provides insights into QC with ML and offers substantial guidelines for the quantum developers and researchers of the next generation of quantum computers and how they transform the quantum ML algorithms into practical applications</a:t>
            </a:r>
            <a:endParaRPr lang="en-U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143000" y="1143000"/>
            <a:ext cx="7791450" cy="5181600"/>
          </a:xfrm>
        </p:spPr>
        <p:txBody>
          <a:bodyPr>
            <a:noAutofit/>
          </a:bodyPr>
          <a:lstStyle/>
          <a:p>
            <a:pPr algn="just"/>
            <a:r>
              <a:rPr lang="en-US" sz="2000" b="1" i="0" dirty="0">
                <a:solidFill>
                  <a:srgbClr val="333333"/>
                </a:solidFill>
                <a:effectLst/>
                <a:latin typeface="Times New Roman" panose="02020603050405020304" pitchFamily="18" charset="0"/>
                <a:cs typeface="Times New Roman" panose="02020603050405020304" pitchFamily="18" charset="0"/>
              </a:rPr>
              <a:t>1.</a:t>
            </a:r>
            <a:r>
              <a:rPr lang="en-US" sz="2000" b="0" i="0" dirty="0">
                <a:solidFill>
                  <a:srgbClr val="333333"/>
                </a:solidFill>
                <a:effectLst/>
                <a:latin typeface="Times New Roman" panose="02020603050405020304" pitchFamily="18" charset="0"/>
                <a:cs typeface="Times New Roman" panose="02020603050405020304" pitchFamily="18" charset="0"/>
              </a:rPr>
              <a:t>D. W. K. Ng, T. Q. Duong, C. Zhong and R. Schober, Wireless Information and Power Transfer: Theory and Practice, Hoboken, NJ, </a:t>
            </a:r>
            <a:r>
              <a:rPr lang="en-US" sz="2000" b="0" i="0" dirty="0" err="1">
                <a:solidFill>
                  <a:srgbClr val="333333"/>
                </a:solidFill>
                <a:effectLst/>
                <a:latin typeface="Times New Roman" panose="02020603050405020304" pitchFamily="18" charset="0"/>
                <a:cs typeface="Times New Roman" panose="02020603050405020304" pitchFamily="18" charset="0"/>
              </a:rPr>
              <a:t>USA:Wiley</a:t>
            </a:r>
            <a:r>
              <a:rPr lang="en-US" sz="2000" b="0" i="0" dirty="0">
                <a:solidFill>
                  <a:srgbClr val="333333"/>
                </a:solidFill>
                <a:effectLst/>
                <a:latin typeface="Times New Roman" panose="02020603050405020304" pitchFamily="18" charset="0"/>
                <a:cs typeface="Times New Roman" panose="02020603050405020304" pitchFamily="18" charset="0"/>
              </a:rPr>
              <a:t>, 2019.</a:t>
            </a:r>
          </a:p>
          <a:p>
            <a:pPr algn="just"/>
            <a:endParaRPr lang="en-US" sz="2000" b="0" i="0" dirty="0">
              <a:solidFill>
                <a:srgbClr val="333333"/>
              </a:solidFill>
              <a:effectLst/>
              <a:latin typeface="Times New Roman" panose="02020603050405020304" pitchFamily="18" charset="0"/>
              <a:cs typeface="Times New Roman" panose="02020603050405020304" pitchFamily="18" charset="0"/>
            </a:endParaRPr>
          </a:p>
          <a:p>
            <a:pPr algn="just"/>
            <a:r>
              <a:rPr lang="en-IN" sz="2000" b="1" i="0" dirty="0">
                <a:solidFill>
                  <a:srgbClr val="333333"/>
                </a:solidFill>
                <a:effectLst/>
                <a:latin typeface="Times New Roman" panose="02020603050405020304" pitchFamily="18" charset="0"/>
                <a:cs typeface="Times New Roman" panose="02020603050405020304" pitchFamily="18" charset="0"/>
              </a:rPr>
              <a:t>2.</a:t>
            </a:r>
            <a:r>
              <a:rPr lang="en-IN" sz="2000" b="0" i="0" dirty="0">
                <a:solidFill>
                  <a:srgbClr val="333333"/>
                </a:solidFill>
                <a:effectLst/>
                <a:latin typeface="Times New Roman" panose="02020603050405020304" pitchFamily="18" charset="0"/>
                <a:cs typeface="Times New Roman" panose="02020603050405020304" pitchFamily="18" charset="0"/>
              </a:rPr>
              <a:t>E. </a:t>
            </a:r>
            <a:r>
              <a:rPr lang="en-IN" sz="2000" b="0" i="0" dirty="0" err="1">
                <a:solidFill>
                  <a:srgbClr val="333333"/>
                </a:solidFill>
                <a:effectLst/>
                <a:latin typeface="Times New Roman" panose="02020603050405020304" pitchFamily="18" charset="0"/>
                <a:cs typeface="Times New Roman" panose="02020603050405020304" pitchFamily="18" charset="0"/>
              </a:rPr>
              <a:t>Gyamfi</a:t>
            </a:r>
            <a:r>
              <a:rPr lang="en-IN" sz="2000" b="0" i="0" dirty="0">
                <a:solidFill>
                  <a:srgbClr val="333333"/>
                </a:solidFill>
                <a:effectLst/>
                <a:latin typeface="Times New Roman" panose="02020603050405020304" pitchFamily="18" charset="0"/>
                <a:cs typeface="Times New Roman" panose="02020603050405020304" pitchFamily="18" charset="0"/>
              </a:rPr>
              <a:t>, J. A. </a:t>
            </a:r>
            <a:r>
              <a:rPr lang="en-IN" sz="2000" b="0" i="0" dirty="0" err="1">
                <a:solidFill>
                  <a:srgbClr val="333333"/>
                </a:solidFill>
                <a:effectLst/>
                <a:latin typeface="Times New Roman" panose="02020603050405020304" pitchFamily="18" charset="0"/>
                <a:cs typeface="Times New Roman" panose="02020603050405020304" pitchFamily="18" charset="0"/>
              </a:rPr>
              <a:t>Ansere</a:t>
            </a:r>
            <a:r>
              <a:rPr lang="en-IN" sz="2000" b="0" i="0" dirty="0">
                <a:solidFill>
                  <a:srgbClr val="333333"/>
                </a:solidFill>
                <a:effectLst/>
                <a:latin typeface="Times New Roman" panose="02020603050405020304" pitchFamily="18" charset="0"/>
                <a:cs typeface="Times New Roman" panose="02020603050405020304" pitchFamily="18" charset="0"/>
              </a:rPr>
              <a:t>, M. Kamal, M. Tariq and A. </a:t>
            </a:r>
            <a:r>
              <a:rPr lang="en-IN" sz="2000" b="0" i="0" dirty="0" err="1">
                <a:solidFill>
                  <a:srgbClr val="333333"/>
                </a:solidFill>
                <a:effectLst/>
                <a:latin typeface="Times New Roman" panose="02020603050405020304" pitchFamily="18" charset="0"/>
                <a:cs typeface="Times New Roman" panose="02020603050405020304" pitchFamily="18" charset="0"/>
              </a:rPr>
              <a:t>Jurcut</a:t>
            </a:r>
            <a:r>
              <a:rPr lang="en-IN" sz="2000" b="0" i="0" dirty="0">
                <a:solidFill>
                  <a:srgbClr val="333333"/>
                </a:solidFill>
                <a:effectLst/>
                <a:latin typeface="Times New Roman" panose="02020603050405020304" pitchFamily="18" charset="0"/>
                <a:cs typeface="Times New Roman" panose="02020603050405020304" pitchFamily="18" charset="0"/>
              </a:rPr>
              <a:t>, "An adaptive network security system for </a:t>
            </a:r>
            <a:r>
              <a:rPr lang="en-IN" sz="2000" b="0" i="0" dirty="0" err="1">
                <a:solidFill>
                  <a:srgbClr val="333333"/>
                </a:solidFill>
                <a:effectLst/>
                <a:latin typeface="Times New Roman" panose="02020603050405020304" pitchFamily="18" charset="0"/>
                <a:cs typeface="Times New Roman" panose="02020603050405020304" pitchFamily="18" charset="0"/>
              </a:rPr>
              <a:t>iot</a:t>
            </a:r>
            <a:r>
              <a:rPr lang="en-IN" sz="2000" b="0" i="0" dirty="0">
                <a:solidFill>
                  <a:srgbClr val="333333"/>
                </a:solidFill>
                <a:effectLst/>
                <a:latin typeface="Times New Roman" panose="02020603050405020304" pitchFamily="18" charset="0"/>
                <a:cs typeface="Times New Roman" panose="02020603050405020304" pitchFamily="18" charset="0"/>
              </a:rPr>
              <a:t>-enabled maritime transportation", </a:t>
            </a:r>
            <a:r>
              <a:rPr lang="en-IN" sz="2000" b="0" i="1" dirty="0">
                <a:solidFill>
                  <a:srgbClr val="333333"/>
                </a:solidFill>
                <a:effectLst/>
                <a:latin typeface="Times New Roman" panose="02020603050405020304" pitchFamily="18" charset="0"/>
                <a:cs typeface="Times New Roman" panose="02020603050405020304" pitchFamily="18" charset="0"/>
              </a:rPr>
              <a:t>IEEE Trans. </a:t>
            </a:r>
            <a:r>
              <a:rPr lang="en-IN" sz="2000" b="0" i="1" dirty="0" err="1">
                <a:solidFill>
                  <a:srgbClr val="333333"/>
                </a:solidFill>
                <a:effectLst/>
                <a:latin typeface="Times New Roman" panose="02020603050405020304" pitchFamily="18" charset="0"/>
                <a:cs typeface="Times New Roman" panose="02020603050405020304" pitchFamily="18" charset="0"/>
              </a:rPr>
              <a:t>Intell</a:t>
            </a:r>
            <a:r>
              <a:rPr lang="en-IN" sz="2000" b="0" i="1" dirty="0">
                <a:solidFill>
                  <a:srgbClr val="333333"/>
                </a:solidFill>
                <a:effectLst/>
                <a:latin typeface="Times New Roman" panose="02020603050405020304" pitchFamily="18" charset="0"/>
                <a:cs typeface="Times New Roman" panose="02020603050405020304" pitchFamily="18" charset="0"/>
              </a:rPr>
              <a:t>. Transp. Syst.</a:t>
            </a:r>
            <a:r>
              <a:rPr lang="en-IN" sz="2000" b="0" i="0" dirty="0">
                <a:solidFill>
                  <a:srgbClr val="333333"/>
                </a:solidFill>
                <a:effectLst/>
                <a:latin typeface="Times New Roman" panose="02020603050405020304" pitchFamily="18" charset="0"/>
                <a:cs typeface="Times New Roman" panose="02020603050405020304" pitchFamily="18" charset="0"/>
              </a:rPr>
              <a:t>.</a:t>
            </a:r>
          </a:p>
          <a:p>
            <a:pPr algn="just"/>
            <a:endParaRPr lang="en-IN" sz="2000" b="0" i="0" dirty="0">
              <a:solidFill>
                <a:srgbClr val="333333"/>
              </a:solidFill>
              <a:effectLst/>
              <a:latin typeface="Times New Roman" panose="02020603050405020304" pitchFamily="18" charset="0"/>
              <a:cs typeface="Times New Roman" panose="02020603050405020304" pitchFamily="18" charset="0"/>
            </a:endParaRPr>
          </a:p>
          <a:p>
            <a:pPr algn="just"/>
            <a:r>
              <a:rPr lang="en-IN" sz="2000" b="1" i="0" dirty="0">
                <a:solidFill>
                  <a:srgbClr val="333333"/>
                </a:solidFill>
                <a:effectLst/>
                <a:latin typeface="Times New Roman" panose="02020603050405020304" pitchFamily="18" charset="0"/>
                <a:cs typeface="Times New Roman" panose="02020603050405020304" pitchFamily="18" charset="0"/>
              </a:rPr>
              <a:t>3.</a:t>
            </a:r>
            <a:r>
              <a:rPr lang="en-IN" sz="2000" b="0" i="0" dirty="0">
                <a:solidFill>
                  <a:srgbClr val="333333"/>
                </a:solidFill>
                <a:effectLst/>
                <a:latin typeface="Times New Roman" panose="02020603050405020304" pitchFamily="18" charset="0"/>
                <a:cs typeface="Times New Roman" panose="02020603050405020304" pitchFamily="18" charset="0"/>
              </a:rPr>
              <a:t>N.-S. Vo, T. Q. Duong, M. </a:t>
            </a:r>
            <a:r>
              <a:rPr lang="en-IN" sz="2000" b="0" i="0" dirty="0" err="1">
                <a:solidFill>
                  <a:srgbClr val="333333"/>
                </a:solidFill>
                <a:effectLst/>
                <a:latin typeface="Times New Roman" panose="02020603050405020304" pitchFamily="18" charset="0"/>
                <a:cs typeface="Times New Roman" panose="02020603050405020304" pitchFamily="18" charset="0"/>
              </a:rPr>
              <a:t>Guizani</a:t>
            </a:r>
            <a:r>
              <a:rPr lang="en-IN" sz="2000" b="0" i="0" dirty="0">
                <a:solidFill>
                  <a:srgbClr val="333333"/>
                </a:solidFill>
                <a:effectLst/>
                <a:latin typeface="Times New Roman" panose="02020603050405020304" pitchFamily="18" charset="0"/>
                <a:cs typeface="Times New Roman" panose="02020603050405020304" pitchFamily="18" charset="0"/>
              </a:rPr>
              <a:t> and A. </a:t>
            </a:r>
            <a:r>
              <a:rPr lang="en-IN" sz="2000" b="0" i="0" dirty="0" err="1">
                <a:solidFill>
                  <a:srgbClr val="333333"/>
                </a:solidFill>
                <a:effectLst/>
                <a:latin typeface="Times New Roman" panose="02020603050405020304" pitchFamily="18" charset="0"/>
                <a:cs typeface="Times New Roman" panose="02020603050405020304" pitchFamily="18" charset="0"/>
              </a:rPr>
              <a:t>Kortun</a:t>
            </a:r>
            <a:r>
              <a:rPr lang="en-IN" sz="2000" b="0" i="0" dirty="0">
                <a:solidFill>
                  <a:srgbClr val="333333"/>
                </a:solidFill>
                <a:effectLst/>
                <a:latin typeface="Times New Roman" panose="02020603050405020304" pitchFamily="18" charset="0"/>
                <a:cs typeface="Times New Roman" panose="02020603050405020304" pitchFamily="18" charset="0"/>
              </a:rPr>
              <a:t>, "5G optimized caching and downlink resource sharing for smart cities", </a:t>
            </a:r>
            <a:r>
              <a:rPr lang="en-IN" sz="2000" b="0" i="1" dirty="0">
                <a:solidFill>
                  <a:srgbClr val="333333"/>
                </a:solidFill>
                <a:effectLst/>
                <a:latin typeface="Times New Roman" panose="02020603050405020304" pitchFamily="18" charset="0"/>
                <a:cs typeface="Times New Roman" panose="02020603050405020304" pitchFamily="18" charset="0"/>
              </a:rPr>
              <a:t>IEEE Access</a:t>
            </a:r>
            <a:r>
              <a:rPr lang="en-IN" sz="2000" b="0" i="0" dirty="0">
                <a:solidFill>
                  <a:srgbClr val="333333"/>
                </a:solidFill>
                <a:effectLst/>
                <a:latin typeface="Times New Roman" panose="02020603050405020304" pitchFamily="18" charset="0"/>
                <a:cs typeface="Times New Roman" panose="02020603050405020304" pitchFamily="18" charset="0"/>
              </a:rPr>
              <a:t>, vol. 6, pp. 31457-31468, Aug. 2018.</a:t>
            </a:r>
          </a:p>
          <a:p>
            <a:pPr algn="l"/>
            <a:endParaRPr lang="en-US" sz="1200" b="0" i="0" dirty="0">
              <a:solidFill>
                <a:srgbClr val="333333"/>
              </a:solidFill>
              <a:effectLst/>
              <a:latin typeface="HelveticaNeue Regula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838200"/>
            <a:ext cx="7345680" cy="5257800"/>
          </a:xfrm>
        </p:spPr>
        <p:txBody>
          <a:bodyPr>
            <a:noAutofit/>
          </a:bodyPr>
          <a:lstStyle/>
          <a:p>
            <a:pPr algn="just"/>
            <a:r>
              <a:rPr lang="en-US" sz="2000" b="1" i="0" dirty="0">
                <a:solidFill>
                  <a:srgbClr val="333333"/>
                </a:solidFill>
                <a:effectLst/>
                <a:latin typeface="Times New Roman" panose="02020603050405020304" pitchFamily="18" charset="0"/>
                <a:cs typeface="Times New Roman" panose="02020603050405020304" pitchFamily="18" charset="0"/>
              </a:rPr>
              <a:t>4.</a:t>
            </a:r>
            <a:r>
              <a:rPr lang="en-US" sz="2000" b="0" i="0" dirty="0">
                <a:solidFill>
                  <a:srgbClr val="333333"/>
                </a:solidFill>
                <a:effectLst/>
                <a:latin typeface="Times New Roman" panose="02020603050405020304" pitchFamily="18" charset="0"/>
                <a:cs typeface="Times New Roman" panose="02020603050405020304" pitchFamily="18" charset="0"/>
              </a:rPr>
              <a:t>Q. Wu, G. Y. Li, W. Chen, D. W. K. Ng and R. Schober, "An overview of sustainable green 5G networks", </a:t>
            </a:r>
            <a:r>
              <a:rPr lang="en-US" sz="2000" b="0" i="1" dirty="0">
                <a:solidFill>
                  <a:srgbClr val="333333"/>
                </a:solidFill>
                <a:effectLst/>
                <a:latin typeface="Times New Roman" panose="02020603050405020304" pitchFamily="18" charset="0"/>
                <a:cs typeface="Times New Roman" panose="02020603050405020304" pitchFamily="18" charset="0"/>
              </a:rPr>
              <a:t>IEEE Wireless </a:t>
            </a:r>
            <a:r>
              <a:rPr lang="en-US" sz="2000" b="0" i="1" dirty="0" err="1">
                <a:solidFill>
                  <a:srgbClr val="333333"/>
                </a:solidFill>
                <a:effectLst/>
                <a:latin typeface="Times New Roman" panose="02020603050405020304" pitchFamily="18" charset="0"/>
                <a:cs typeface="Times New Roman" panose="02020603050405020304" pitchFamily="18" charset="0"/>
              </a:rPr>
              <a:t>Commun</a:t>
            </a:r>
            <a:r>
              <a:rPr lang="en-US" sz="2000" b="0" i="1" dirty="0">
                <a:solidFill>
                  <a:srgbClr val="333333"/>
                </a:solidFill>
                <a:effectLst/>
                <a:latin typeface="Times New Roman" panose="02020603050405020304" pitchFamily="18" charset="0"/>
                <a:cs typeface="Times New Roman" panose="02020603050405020304" pitchFamily="18" charset="0"/>
              </a:rPr>
              <a:t>.</a:t>
            </a:r>
            <a:r>
              <a:rPr lang="en-US" sz="2000" b="0" i="0" dirty="0">
                <a:solidFill>
                  <a:srgbClr val="333333"/>
                </a:solidFill>
                <a:effectLst/>
                <a:latin typeface="Times New Roman" panose="02020603050405020304" pitchFamily="18" charset="0"/>
                <a:cs typeface="Times New Roman" panose="02020603050405020304" pitchFamily="18" charset="0"/>
              </a:rPr>
              <a:t>, vol. 24, no. 4, pp. 72-80, Aug. 2017.</a:t>
            </a:r>
          </a:p>
          <a:p>
            <a:pPr algn="just"/>
            <a:endParaRPr lang="en-US" sz="2000" b="0" i="0" dirty="0">
              <a:solidFill>
                <a:srgbClr val="333333"/>
              </a:solidFill>
              <a:effectLst/>
              <a:latin typeface="Times New Roman" panose="02020603050405020304" pitchFamily="18" charset="0"/>
              <a:cs typeface="Times New Roman" panose="02020603050405020304" pitchFamily="18" charset="0"/>
            </a:endParaRPr>
          </a:p>
          <a:p>
            <a:pPr algn="just"/>
            <a:r>
              <a:rPr lang="en-IN" sz="2000" b="1" i="0" dirty="0">
                <a:solidFill>
                  <a:srgbClr val="333333"/>
                </a:solidFill>
                <a:effectLst/>
                <a:latin typeface="Times New Roman" panose="02020603050405020304" pitchFamily="18" charset="0"/>
                <a:cs typeface="Times New Roman" panose="02020603050405020304" pitchFamily="18" charset="0"/>
              </a:rPr>
              <a:t>5.</a:t>
            </a:r>
            <a:r>
              <a:rPr lang="en-IN" sz="2000" b="0" i="0" dirty="0">
                <a:solidFill>
                  <a:srgbClr val="333333"/>
                </a:solidFill>
                <a:effectLst/>
                <a:latin typeface="Times New Roman" panose="02020603050405020304" pitchFamily="18" charset="0"/>
                <a:cs typeface="Times New Roman" panose="02020603050405020304" pitchFamily="18" charset="0"/>
              </a:rPr>
              <a:t>M. </a:t>
            </a:r>
            <a:r>
              <a:rPr lang="en-IN" sz="2000" b="0" i="0" dirty="0" err="1">
                <a:solidFill>
                  <a:srgbClr val="333333"/>
                </a:solidFill>
                <a:effectLst/>
                <a:latin typeface="Times New Roman" panose="02020603050405020304" pitchFamily="18" charset="0"/>
                <a:cs typeface="Times New Roman" panose="02020603050405020304" pitchFamily="18" charset="0"/>
              </a:rPr>
              <a:t>Giordani</a:t>
            </a:r>
            <a:r>
              <a:rPr lang="en-IN" sz="2000" b="0" i="0" dirty="0">
                <a:solidFill>
                  <a:srgbClr val="333333"/>
                </a:solidFill>
                <a:effectLst/>
                <a:latin typeface="Times New Roman" panose="02020603050405020304" pitchFamily="18" charset="0"/>
                <a:cs typeface="Times New Roman" panose="02020603050405020304" pitchFamily="18" charset="0"/>
              </a:rPr>
              <a:t>, M. </a:t>
            </a:r>
            <a:r>
              <a:rPr lang="en-IN" sz="2000" b="0" i="0" dirty="0" err="1">
                <a:solidFill>
                  <a:srgbClr val="333333"/>
                </a:solidFill>
                <a:effectLst/>
                <a:latin typeface="Times New Roman" panose="02020603050405020304" pitchFamily="18" charset="0"/>
                <a:cs typeface="Times New Roman" panose="02020603050405020304" pitchFamily="18" charset="0"/>
              </a:rPr>
              <a:t>Polese</a:t>
            </a:r>
            <a:r>
              <a:rPr lang="en-IN" sz="2000" b="0" i="0" dirty="0">
                <a:solidFill>
                  <a:srgbClr val="333333"/>
                </a:solidFill>
                <a:effectLst/>
                <a:latin typeface="Times New Roman" panose="02020603050405020304" pitchFamily="18" charset="0"/>
                <a:cs typeface="Times New Roman" panose="02020603050405020304" pitchFamily="18" charset="0"/>
              </a:rPr>
              <a:t>, M. </a:t>
            </a:r>
            <a:r>
              <a:rPr lang="en-IN" sz="2000" b="0" i="0" dirty="0" err="1">
                <a:solidFill>
                  <a:srgbClr val="333333"/>
                </a:solidFill>
                <a:effectLst/>
                <a:latin typeface="Times New Roman" panose="02020603050405020304" pitchFamily="18" charset="0"/>
                <a:cs typeface="Times New Roman" panose="02020603050405020304" pitchFamily="18" charset="0"/>
              </a:rPr>
              <a:t>Mezzavilla</a:t>
            </a:r>
            <a:r>
              <a:rPr lang="en-IN" sz="2000" b="0" i="0" dirty="0">
                <a:solidFill>
                  <a:srgbClr val="333333"/>
                </a:solidFill>
                <a:effectLst/>
                <a:latin typeface="Times New Roman" panose="02020603050405020304" pitchFamily="18" charset="0"/>
                <a:cs typeface="Times New Roman" panose="02020603050405020304" pitchFamily="18" charset="0"/>
              </a:rPr>
              <a:t>, S. </a:t>
            </a:r>
            <a:r>
              <a:rPr lang="en-IN" sz="2000" b="0" i="0" dirty="0" err="1">
                <a:solidFill>
                  <a:srgbClr val="333333"/>
                </a:solidFill>
                <a:effectLst/>
                <a:latin typeface="Times New Roman" panose="02020603050405020304" pitchFamily="18" charset="0"/>
                <a:cs typeface="Times New Roman" panose="02020603050405020304" pitchFamily="18" charset="0"/>
              </a:rPr>
              <a:t>Rangan</a:t>
            </a:r>
            <a:r>
              <a:rPr lang="en-IN" sz="2000" b="0" i="0" dirty="0">
                <a:solidFill>
                  <a:srgbClr val="333333"/>
                </a:solidFill>
                <a:effectLst/>
                <a:latin typeface="Times New Roman" panose="02020603050405020304" pitchFamily="18" charset="0"/>
                <a:cs typeface="Times New Roman" panose="02020603050405020304" pitchFamily="18" charset="0"/>
              </a:rPr>
              <a:t> and M. </a:t>
            </a:r>
            <a:r>
              <a:rPr lang="en-IN" sz="2000" b="0" i="0" dirty="0" err="1">
                <a:solidFill>
                  <a:srgbClr val="333333"/>
                </a:solidFill>
                <a:effectLst/>
                <a:latin typeface="Times New Roman" panose="02020603050405020304" pitchFamily="18" charset="0"/>
                <a:cs typeface="Times New Roman" panose="02020603050405020304" pitchFamily="18" charset="0"/>
              </a:rPr>
              <a:t>Zorzi</a:t>
            </a:r>
            <a:r>
              <a:rPr lang="en-IN" sz="2000" b="0" i="0" dirty="0">
                <a:solidFill>
                  <a:srgbClr val="333333"/>
                </a:solidFill>
                <a:effectLst/>
                <a:latin typeface="Times New Roman" panose="02020603050405020304" pitchFamily="18" charset="0"/>
                <a:cs typeface="Times New Roman" panose="02020603050405020304" pitchFamily="18" charset="0"/>
              </a:rPr>
              <a:t>, "Toward 6G networks: Use cases and technologies", </a:t>
            </a:r>
            <a:r>
              <a:rPr lang="en-IN" sz="2000" b="0" i="1" dirty="0">
                <a:solidFill>
                  <a:srgbClr val="333333"/>
                </a:solidFill>
                <a:effectLst/>
                <a:latin typeface="Times New Roman" panose="02020603050405020304" pitchFamily="18" charset="0"/>
                <a:cs typeface="Times New Roman" panose="02020603050405020304" pitchFamily="18" charset="0"/>
              </a:rPr>
              <a:t>IEEE </a:t>
            </a:r>
            <a:r>
              <a:rPr lang="en-IN" sz="2000" b="0" i="1" dirty="0" err="1">
                <a:solidFill>
                  <a:srgbClr val="333333"/>
                </a:solidFill>
                <a:effectLst/>
                <a:latin typeface="Times New Roman" panose="02020603050405020304" pitchFamily="18" charset="0"/>
                <a:cs typeface="Times New Roman" panose="02020603050405020304" pitchFamily="18" charset="0"/>
              </a:rPr>
              <a:t>Commun</a:t>
            </a:r>
            <a:r>
              <a:rPr lang="en-IN" sz="2000" b="0" i="1" dirty="0">
                <a:solidFill>
                  <a:srgbClr val="333333"/>
                </a:solidFill>
                <a:effectLst/>
                <a:latin typeface="Times New Roman" panose="02020603050405020304" pitchFamily="18" charset="0"/>
                <a:cs typeface="Times New Roman" panose="02020603050405020304" pitchFamily="18" charset="0"/>
              </a:rPr>
              <a:t>. Mag.</a:t>
            </a:r>
            <a:r>
              <a:rPr lang="en-IN" sz="2000" b="0" i="0" dirty="0">
                <a:solidFill>
                  <a:srgbClr val="333333"/>
                </a:solidFill>
                <a:effectLst/>
                <a:latin typeface="Times New Roman" panose="02020603050405020304" pitchFamily="18" charset="0"/>
                <a:cs typeface="Times New Roman" panose="02020603050405020304" pitchFamily="18" charset="0"/>
              </a:rPr>
              <a:t>, vol. 58, no. 3, pp. 55-61, Mar. 2020.</a:t>
            </a:r>
          </a:p>
          <a:p>
            <a:pPr algn="just"/>
            <a:r>
              <a:rPr lang="en-US" sz="2000" b="1" i="0" dirty="0">
                <a:solidFill>
                  <a:srgbClr val="333333"/>
                </a:solidFill>
                <a:effectLst/>
                <a:latin typeface="Times New Roman" panose="02020603050405020304" pitchFamily="18" charset="0"/>
                <a:cs typeface="Times New Roman" panose="02020603050405020304" pitchFamily="18" charset="0"/>
              </a:rPr>
              <a:t>6.</a:t>
            </a:r>
            <a:r>
              <a:rPr lang="en-US" sz="2000" b="0" i="0" dirty="0">
                <a:solidFill>
                  <a:srgbClr val="333333"/>
                </a:solidFill>
                <a:effectLst/>
                <a:latin typeface="Times New Roman" panose="02020603050405020304" pitchFamily="18" charset="0"/>
                <a:cs typeface="Times New Roman" panose="02020603050405020304" pitchFamily="18" charset="0"/>
              </a:rPr>
              <a:t>G. Moore, "Moore's law", </a:t>
            </a:r>
            <a:r>
              <a:rPr lang="en-US" sz="2000" b="0" i="1" dirty="0">
                <a:solidFill>
                  <a:srgbClr val="333333"/>
                </a:solidFill>
                <a:effectLst/>
                <a:latin typeface="Times New Roman" panose="02020603050405020304" pitchFamily="18" charset="0"/>
                <a:cs typeface="Times New Roman" panose="02020603050405020304" pitchFamily="18" charset="0"/>
              </a:rPr>
              <a:t>Electron. Mag.</a:t>
            </a:r>
            <a:r>
              <a:rPr lang="en-US" sz="2000" b="0" i="0" dirty="0">
                <a:solidFill>
                  <a:srgbClr val="333333"/>
                </a:solidFill>
                <a:effectLst/>
                <a:latin typeface="Times New Roman" panose="02020603050405020304" pitchFamily="18" charset="0"/>
                <a:cs typeface="Times New Roman" panose="02020603050405020304" pitchFamily="18" charset="0"/>
              </a:rPr>
              <a:t>, vol. 38, no. 8, 1965.</a:t>
            </a:r>
          </a:p>
          <a:p>
            <a:pPr algn="just"/>
            <a:endParaRPr lang="en-US" sz="2000" b="0" i="0" dirty="0">
              <a:solidFill>
                <a:srgbClr val="333333"/>
              </a:solidFill>
              <a:effectLst/>
              <a:latin typeface="Times New Roman" panose="02020603050405020304" pitchFamily="18" charset="0"/>
              <a:cs typeface="Times New Roman" panose="02020603050405020304" pitchFamily="18" charset="0"/>
            </a:endParaRPr>
          </a:p>
          <a:p>
            <a:pPr algn="just"/>
            <a:r>
              <a:rPr lang="en-US" sz="2000" b="1" i="0" dirty="0">
                <a:solidFill>
                  <a:srgbClr val="333333"/>
                </a:solidFill>
                <a:effectLst/>
                <a:latin typeface="Times New Roman" panose="02020603050405020304" pitchFamily="18" charset="0"/>
                <a:cs typeface="Times New Roman" panose="02020603050405020304" pitchFamily="18" charset="0"/>
              </a:rPr>
              <a:t>7.</a:t>
            </a:r>
            <a:r>
              <a:rPr lang="en-US" sz="2000" b="0" i="0" dirty="0">
                <a:solidFill>
                  <a:srgbClr val="333333"/>
                </a:solidFill>
                <a:effectLst/>
                <a:latin typeface="Times New Roman" panose="02020603050405020304" pitchFamily="18" charset="0"/>
                <a:cs typeface="Times New Roman" panose="02020603050405020304" pitchFamily="18" charset="0"/>
              </a:rPr>
              <a:t>J. Vos, Quantum Computing in Action, New York, NY, </a:t>
            </a:r>
            <a:r>
              <a:rPr lang="en-US" sz="2000" b="0" i="0" dirty="0" err="1">
                <a:solidFill>
                  <a:srgbClr val="333333"/>
                </a:solidFill>
                <a:effectLst/>
                <a:latin typeface="Times New Roman" panose="02020603050405020304" pitchFamily="18" charset="0"/>
                <a:cs typeface="Times New Roman" panose="02020603050405020304" pitchFamily="18" charset="0"/>
              </a:rPr>
              <a:t>USA:Simon</a:t>
            </a:r>
            <a:r>
              <a:rPr lang="en-US" sz="2000" b="0" i="0" dirty="0">
                <a:solidFill>
                  <a:srgbClr val="333333"/>
                </a:solidFill>
                <a:effectLst/>
                <a:latin typeface="Times New Roman" panose="02020603050405020304" pitchFamily="18" charset="0"/>
                <a:cs typeface="Times New Roman" panose="02020603050405020304" pitchFamily="18" charset="0"/>
              </a:rPr>
              <a:t> and Schuster, 2022.</a:t>
            </a:r>
          </a:p>
          <a:p>
            <a:pPr algn="l"/>
            <a:endParaRPr lang="en-US" sz="1200" b="0" i="0" dirty="0">
              <a:solidFill>
                <a:srgbClr val="333333"/>
              </a:solidFill>
              <a:effectLst/>
              <a:latin typeface="HelveticaNeue Regula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600200" y="1066800"/>
            <a:ext cx="6705600" cy="4724400"/>
          </a:xfrm>
        </p:spPr>
        <p:txBody>
          <a:bodyPr>
            <a:noAutofit/>
          </a:bodyPr>
          <a:lstStyle/>
          <a:p>
            <a:pPr algn="just"/>
            <a:r>
              <a:rPr lang="en-US" sz="2000" b="1" i="0" dirty="0">
                <a:solidFill>
                  <a:srgbClr val="333333"/>
                </a:solidFill>
                <a:effectLst/>
                <a:latin typeface="Times New Roman" panose="02020603050405020304" pitchFamily="18" charset="0"/>
                <a:cs typeface="Times New Roman" panose="02020603050405020304" pitchFamily="18" charset="0"/>
              </a:rPr>
              <a:t>8.</a:t>
            </a:r>
            <a:r>
              <a:rPr lang="en-US" sz="2000" b="0" i="0" dirty="0">
                <a:solidFill>
                  <a:srgbClr val="333333"/>
                </a:solidFill>
                <a:effectLst/>
                <a:latin typeface="Times New Roman" panose="02020603050405020304" pitchFamily="18" charset="0"/>
                <a:cs typeface="Times New Roman" panose="02020603050405020304" pitchFamily="18" charset="0"/>
              </a:rPr>
              <a:t>T. Hey, "Quantum computing: An introduction", </a:t>
            </a:r>
            <a:r>
              <a:rPr lang="en-US" sz="2000" b="0" i="1" dirty="0" err="1">
                <a:solidFill>
                  <a:srgbClr val="333333"/>
                </a:solidFill>
                <a:effectLst/>
                <a:latin typeface="Times New Roman" panose="02020603050405020304" pitchFamily="18" charset="0"/>
                <a:cs typeface="Times New Roman" panose="02020603050405020304" pitchFamily="18" charset="0"/>
              </a:rPr>
              <a:t>Comput</a:t>
            </a:r>
            <a:r>
              <a:rPr lang="en-US" sz="2000" b="0" i="1" dirty="0">
                <a:solidFill>
                  <a:srgbClr val="333333"/>
                </a:solidFill>
                <a:effectLst/>
                <a:latin typeface="Times New Roman" panose="02020603050405020304" pitchFamily="18" charset="0"/>
                <a:cs typeface="Times New Roman" panose="02020603050405020304" pitchFamily="18" charset="0"/>
              </a:rPr>
              <a:t>. Control Eng. J.</a:t>
            </a:r>
            <a:r>
              <a:rPr lang="en-US" sz="2000" b="0" i="0" dirty="0">
                <a:solidFill>
                  <a:srgbClr val="333333"/>
                </a:solidFill>
                <a:effectLst/>
                <a:latin typeface="Times New Roman" panose="02020603050405020304" pitchFamily="18" charset="0"/>
                <a:cs typeface="Times New Roman" panose="02020603050405020304" pitchFamily="18" charset="0"/>
              </a:rPr>
              <a:t>, vol. 10, no. 3, pp. 105-112, 1999</a:t>
            </a:r>
          </a:p>
          <a:p>
            <a:pPr algn="just"/>
            <a:endParaRPr lang="en-US" sz="2000" b="0" i="0" dirty="0">
              <a:solidFill>
                <a:srgbClr val="333333"/>
              </a:solidFill>
              <a:effectLst/>
              <a:latin typeface="Times New Roman" panose="02020603050405020304" pitchFamily="18" charset="0"/>
              <a:cs typeface="Times New Roman" panose="02020603050405020304" pitchFamily="18" charset="0"/>
            </a:endParaRPr>
          </a:p>
          <a:p>
            <a:pPr algn="just"/>
            <a:r>
              <a:rPr lang="en-IN" sz="2000" b="1" i="0" dirty="0">
                <a:solidFill>
                  <a:srgbClr val="333333"/>
                </a:solidFill>
                <a:effectLst/>
                <a:latin typeface="Times New Roman" panose="02020603050405020304" pitchFamily="18" charset="0"/>
                <a:cs typeface="Times New Roman" panose="02020603050405020304" pitchFamily="18" charset="0"/>
              </a:rPr>
              <a:t>9.</a:t>
            </a:r>
            <a:r>
              <a:rPr lang="en-IN" sz="2000" b="0" i="0" dirty="0">
                <a:solidFill>
                  <a:srgbClr val="333333"/>
                </a:solidFill>
                <a:effectLst/>
                <a:latin typeface="Times New Roman" panose="02020603050405020304" pitchFamily="18" charset="0"/>
                <a:cs typeface="Times New Roman" panose="02020603050405020304" pitchFamily="18" charset="0"/>
              </a:rPr>
              <a:t>M. </a:t>
            </a:r>
            <a:r>
              <a:rPr lang="en-IN" sz="2000" b="0" i="0" dirty="0" err="1">
                <a:solidFill>
                  <a:srgbClr val="333333"/>
                </a:solidFill>
                <a:effectLst/>
                <a:latin typeface="Times New Roman" panose="02020603050405020304" pitchFamily="18" charset="0"/>
                <a:cs typeface="Times New Roman" panose="02020603050405020304" pitchFamily="18" charset="0"/>
              </a:rPr>
              <a:t>Hirvensalo</a:t>
            </a:r>
            <a:r>
              <a:rPr lang="en-IN" sz="2000" b="0" i="0" dirty="0">
                <a:solidFill>
                  <a:srgbClr val="333333"/>
                </a:solidFill>
                <a:effectLst/>
                <a:latin typeface="Times New Roman" panose="02020603050405020304" pitchFamily="18" charset="0"/>
                <a:cs typeface="Times New Roman" panose="02020603050405020304" pitchFamily="18" charset="0"/>
              </a:rPr>
              <a:t>, Quantum Computing, Berlin, </a:t>
            </a:r>
            <a:r>
              <a:rPr lang="en-IN" sz="2000" b="0" i="0" dirty="0" err="1">
                <a:solidFill>
                  <a:srgbClr val="333333"/>
                </a:solidFill>
                <a:effectLst/>
                <a:latin typeface="Times New Roman" panose="02020603050405020304" pitchFamily="18" charset="0"/>
                <a:cs typeface="Times New Roman" panose="02020603050405020304" pitchFamily="18" charset="0"/>
              </a:rPr>
              <a:t>Germany:Springer</a:t>
            </a:r>
            <a:r>
              <a:rPr lang="en-IN" sz="2000" b="0" i="0" dirty="0">
                <a:solidFill>
                  <a:srgbClr val="333333"/>
                </a:solidFill>
                <a:effectLst/>
                <a:latin typeface="Times New Roman" panose="02020603050405020304" pitchFamily="18" charset="0"/>
                <a:cs typeface="Times New Roman" panose="02020603050405020304" pitchFamily="18" charset="0"/>
              </a:rPr>
              <a:t>, 2003.</a:t>
            </a:r>
          </a:p>
          <a:p>
            <a:pPr algn="just"/>
            <a:endParaRPr lang="en-IN" sz="2000" b="0" i="0" dirty="0">
              <a:solidFill>
                <a:srgbClr val="333333"/>
              </a:solidFill>
              <a:effectLst/>
              <a:latin typeface="Times New Roman" panose="02020603050405020304" pitchFamily="18" charset="0"/>
              <a:cs typeface="Times New Roman" panose="02020603050405020304" pitchFamily="18" charset="0"/>
            </a:endParaRPr>
          </a:p>
          <a:p>
            <a:pPr algn="just"/>
            <a:r>
              <a:rPr lang="en-IN" sz="2000" b="1" i="0" dirty="0">
                <a:solidFill>
                  <a:srgbClr val="333333"/>
                </a:solidFill>
                <a:effectLst/>
                <a:latin typeface="Times New Roman" panose="02020603050405020304" pitchFamily="18" charset="0"/>
                <a:cs typeface="Times New Roman" panose="02020603050405020304" pitchFamily="18" charset="0"/>
              </a:rPr>
              <a:t>10.</a:t>
            </a:r>
            <a:r>
              <a:rPr lang="en-IN" sz="2000" b="0" i="0" dirty="0">
                <a:solidFill>
                  <a:srgbClr val="333333"/>
                </a:solidFill>
                <a:effectLst/>
                <a:latin typeface="Times New Roman" panose="02020603050405020304" pitchFamily="18" charset="0"/>
                <a:cs typeface="Times New Roman" panose="02020603050405020304" pitchFamily="18" charset="0"/>
              </a:rPr>
              <a:t>J. </a:t>
            </a:r>
            <a:r>
              <a:rPr lang="en-IN" sz="2000" b="0" i="0" dirty="0" err="1">
                <a:solidFill>
                  <a:srgbClr val="333333"/>
                </a:solidFill>
                <a:effectLst/>
                <a:latin typeface="Times New Roman" panose="02020603050405020304" pitchFamily="18" charset="0"/>
                <a:cs typeface="Times New Roman" panose="02020603050405020304" pitchFamily="18" charset="0"/>
              </a:rPr>
              <a:t>Nötzel</a:t>
            </a:r>
            <a:r>
              <a:rPr lang="en-IN" sz="2000" b="0" i="0" dirty="0">
                <a:solidFill>
                  <a:srgbClr val="333333"/>
                </a:solidFill>
                <a:effectLst/>
                <a:latin typeface="Times New Roman" panose="02020603050405020304" pitchFamily="18" charset="0"/>
                <a:cs typeface="Times New Roman" panose="02020603050405020304" pitchFamily="18" charset="0"/>
              </a:rPr>
              <a:t> and S. </a:t>
            </a:r>
            <a:r>
              <a:rPr lang="en-IN" sz="2000" b="0" i="0" dirty="0" err="1">
                <a:solidFill>
                  <a:srgbClr val="333333"/>
                </a:solidFill>
                <a:effectLst/>
                <a:latin typeface="Times New Roman" panose="02020603050405020304" pitchFamily="18" charset="0"/>
                <a:cs typeface="Times New Roman" panose="02020603050405020304" pitchFamily="18" charset="0"/>
              </a:rPr>
              <a:t>DiAdamo</a:t>
            </a:r>
            <a:r>
              <a:rPr lang="en-IN" sz="2000" b="0" i="0" dirty="0">
                <a:solidFill>
                  <a:srgbClr val="333333"/>
                </a:solidFill>
                <a:effectLst/>
                <a:latin typeface="Times New Roman" panose="02020603050405020304" pitchFamily="18" charset="0"/>
                <a:cs typeface="Times New Roman" panose="02020603050405020304" pitchFamily="18" charset="0"/>
              </a:rPr>
              <a:t>, "Entanglement-enhanced communication networks", </a:t>
            </a:r>
            <a:r>
              <a:rPr lang="en-IN" sz="2000" b="0" i="1" dirty="0">
                <a:solidFill>
                  <a:srgbClr val="333333"/>
                </a:solidFill>
                <a:effectLst/>
                <a:latin typeface="Times New Roman" panose="02020603050405020304" pitchFamily="18" charset="0"/>
                <a:cs typeface="Times New Roman" panose="02020603050405020304" pitchFamily="18" charset="0"/>
              </a:rPr>
              <a:t>Proc. IEEE Int. Conf. Quantum </a:t>
            </a:r>
            <a:r>
              <a:rPr lang="en-IN" sz="2000" b="0" i="1" dirty="0" err="1">
                <a:solidFill>
                  <a:srgbClr val="333333"/>
                </a:solidFill>
                <a:effectLst/>
                <a:latin typeface="Times New Roman" panose="02020603050405020304" pitchFamily="18" charset="0"/>
                <a:cs typeface="Times New Roman" panose="02020603050405020304" pitchFamily="18" charset="0"/>
              </a:rPr>
              <a:t>Comput</a:t>
            </a:r>
            <a:r>
              <a:rPr lang="en-IN" sz="2000" b="0" i="1" dirty="0">
                <a:solidFill>
                  <a:srgbClr val="333333"/>
                </a:solidFill>
                <a:effectLst/>
                <a:latin typeface="Times New Roman" panose="02020603050405020304" pitchFamily="18" charset="0"/>
                <a:cs typeface="Times New Roman" panose="02020603050405020304" pitchFamily="18" charset="0"/>
              </a:rPr>
              <a:t>. Eng.</a:t>
            </a:r>
            <a:r>
              <a:rPr lang="en-IN" sz="2000" b="0" i="0" dirty="0">
                <a:solidFill>
                  <a:srgbClr val="333333"/>
                </a:solidFill>
                <a:effectLst/>
                <a:latin typeface="Times New Roman" panose="02020603050405020304" pitchFamily="18" charset="0"/>
                <a:cs typeface="Times New Roman" panose="02020603050405020304" pitchFamily="18" charset="0"/>
              </a:rPr>
              <a:t>, pp. 242-248, 2020.</a:t>
            </a:r>
          </a:p>
          <a:p>
            <a:pPr algn="l"/>
            <a:endParaRPr lang="en-US" sz="1200" b="0" i="0" dirty="0">
              <a:solidFill>
                <a:srgbClr val="333333"/>
              </a:solidFill>
              <a:effectLst/>
              <a:latin typeface="HelveticaNeue Regula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752600" y="990600"/>
            <a:ext cx="6705600" cy="4953000"/>
          </a:xfrm>
        </p:spPr>
        <p:txBody>
          <a:bodyPr>
            <a:normAutofit/>
          </a:bodyPr>
          <a:lstStyle/>
          <a:p>
            <a:pPr algn="just"/>
            <a:r>
              <a:rPr lang="en-IN" sz="2000" b="1" i="0" dirty="0">
                <a:solidFill>
                  <a:srgbClr val="333333"/>
                </a:solidFill>
                <a:effectLst/>
                <a:latin typeface="Times New Roman" panose="02020603050405020304" pitchFamily="18" charset="0"/>
                <a:cs typeface="Times New Roman" panose="02020603050405020304" pitchFamily="18" charset="0"/>
              </a:rPr>
              <a:t>11.</a:t>
            </a:r>
            <a:r>
              <a:rPr lang="en-IN" sz="2000" b="0" i="0" dirty="0">
                <a:solidFill>
                  <a:srgbClr val="333333"/>
                </a:solidFill>
                <a:effectLst/>
                <a:latin typeface="Times New Roman" panose="02020603050405020304" pitchFamily="18" charset="0"/>
                <a:cs typeface="Times New Roman" panose="02020603050405020304" pitchFamily="18" charset="0"/>
              </a:rPr>
              <a:t>T. Q. Duong, L. D. Nguyen, B. </a:t>
            </a:r>
            <a:r>
              <a:rPr lang="en-IN" sz="2000" b="0" i="0" dirty="0" err="1">
                <a:solidFill>
                  <a:srgbClr val="333333"/>
                </a:solidFill>
                <a:effectLst/>
                <a:latin typeface="Times New Roman" panose="02020603050405020304" pitchFamily="18" charset="0"/>
                <a:cs typeface="Times New Roman" panose="02020603050405020304" pitchFamily="18" charset="0"/>
              </a:rPr>
              <a:t>Narottama</a:t>
            </a:r>
            <a:r>
              <a:rPr lang="en-IN" sz="2000" b="0" i="0" dirty="0">
                <a:solidFill>
                  <a:srgbClr val="333333"/>
                </a:solidFill>
                <a:effectLst/>
                <a:latin typeface="Times New Roman" panose="02020603050405020304" pitchFamily="18" charset="0"/>
                <a:cs typeface="Times New Roman" panose="02020603050405020304" pitchFamily="18" charset="0"/>
              </a:rPr>
              <a:t>, J. A. </a:t>
            </a:r>
            <a:r>
              <a:rPr lang="en-IN" sz="2000" b="0" i="0" dirty="0" err="1">
                <a:solidFill>
                  <a:srgbClr val="333333"/>
                </a:solidFill>
                <a:effectLst/>
                <a:latin typeface="Times New Roman" panose="02020603050405020304" pitchFamily="18" charset="0"/>
                <a:cs typeface="Times New Roman" panose="02020603050405020304" pitchFamily="18" charset="0"/>
              </a:rPr>
              <a:t>Ansere</a:t>
            </a:r>
            <a:r>
              <a:rPr lang="en-IN" sz="2000" b="0" i="0" dirty="0">
                <a:solidFill>
                  <a:srgbClr val="333333"/>
                </a:solidFill>
                <a:effectLst/>
                <a:latin typeface="Times New Roman" panose="02020603050405020304" pitchFamily="18" charset="0"/>
                <a:cs typeface="Times New Roman" panose="02020603050405020304" pitchFamily="18" charset="0"/>
              </a:rPr>
              <a:t>, D. V. Huynh and H. Shin, "Quantum-inspired real-time optimisation for 6G networks: Opportunities challenges and the road ahead", </a:t>
            </a:r>
            <a:r>
              <a:rPr lang="en-IN" sz="2000" b="0" i="1" dirty="0">
                <a:solidFill>
                  <a:srgbClr val="333333"/>
                </a:solidFill>
                <a:effectLst/>
                <a:latin typeface="Times New Roman" panose="02020603050405020304" pitchFamily="18" charset="0"/>
                <a:cs typeface="Times New Roman" panose="02020603050405020304" pitchFamily="18" charset="0"/>
              </a:rPr>
              <a:t>IEEE Open J. </a:t>
            </a:r>
            <a:r>
              <a:rPr lang="en-IN" sz="2000" b="0" i="1" dirty="0" err="1">
                <a:solidFill>
                  <a:srgbClr val="333333"/>
                </a:solidFill>
                <a:effectLst/>
                <a:latin typeface="Times New Roman" panose="02020603050405020304" pitchFamily="18" charset="0"/>
                <a:cs typeface="Times New Roman" panose="02020603050405020304" pitchFamily="18" charset="0"/>
              </a:rPr>
              <a:t>Commun</a:t>
            </a:r>
            <a:r>
              <a:rPr lang="en-IN" sz="2000" b="0" i="1" dirty="0">
                <a:solidFill>
                  <a:srgbClr val="333333"/>
                </a:solidFill>
                <a:effectLst/>
                <a:latin typeface="Times New Roman" panose="02020603050405020304" pitchFamily="18" charset="0"/>
                <a:cs typeface="Times New Roman" panose="02020603050405020304" pitchFamily="18" charset="0"/>
              </a:rPr>
              <a:t>. Soc.</a:t>
            </a:r>
            <a:r>
              <a:rPr lang="en-IN" sz="2000" b="0" i="0" dirty="0">
                <a:solidFill>
                  <a:srgbClr val="333333"/>
                </a:solidFill>
                <a:effectLst/>
                <a:latin typeface="Times New Roman" panose="02020603050405020304" pitchFamily="18" charset="0"/>
                <a:cs typeface="Times New Roman" panose="02020603050405020304" pitchFamily="18" charset="0"/>
              </a:rPr>
              <a:t>, vol. 3, pp. 1347-1359, 2022</a:t>
            </a:r>
          </a:p>
          <a:p>
            <a:pPr algn="just"/>
            <a:endParaRPr lang="en-IN" sz="2000" b="0" i="0" dirty="0">
              <a:solidFill>
                <a:srgbClr val="333333"/>
              </a:solidFill>
              <a:effectLst/>
              <a:latin typeface="Times New Roman" panose="02020603050405020304" pitchFamily="18" charset="0"/>
              <a:cs typeface="Times New Roman" panose="02020603050405020304" pitchFamily="18" charset="0"/>
            </a:endParaRPr>
          </a:p>
          <a:p>
            <a:pPr algn="just"/>
            <a:r>
              <a:rPr lang="en-IN" sz="2000" b="1" i="0" dirty="0">
                <a:solidFill>
                  <a:srgbClr val="333333"/>
                </a:solidFill>
                <a:effectLst/>
                <a:latin typeface="Times New Roman" panose="02020603050405020304" pitchFamily="18" charset="0"/>
                <a:cs typeface="Times New Roman" panose="02020603050405020304" pitchFamily="18" charset="0"/>
              </a:rPr>
              <a:t>12.</a:t>
            </a:r>
            <a:r>
              <a:rPr lang="en-IN" sz="2000" b="0" i="0" dirty="0">
                <a:solidFill>
                  <a:srgbClr val="333333"/>
                </a:solidFill>
                <a:effectLst/>
                <a:latin typeface="Times New Roman" panose="02020603050405020304" pitchFamily="18" charset="0"/>
                <a:cs typeface="Times New Roman" panose="02020603050405020304" pitchFamily="18" charset="0"/>
              </a:rPr>
              <a:t>D. Cozzolino, B. Da </a:t>
            </a:r>
            <a:r>
              <a:rPr lang="en-IN" sz="2000" b="0" i="0" dirty="0" err="1">
                <a:solidFill>
                  <a:srgbClr val="333333"/>
                </a:solidFill>
                <a:effectLst/>
                <a:latin typeface="Times New Roman" panose="02020603050405020304" pitchFamily="18" charset="0"/>
                <a:cs typeface="Times New Roman" panose="02020603050405020304" pitchFamily="18" charset="0"/>
              </a:rPr>
              <a:t>Lio</a:t>
            </a:r>
            <a:r>
              <a:rPr lang="en-IN" sz="2000" b="0" i="0" dirty="0">
                <a:solidFill>
                  <a:srgbClr val="333333"/>
                </a:solidFill>
                <a:effectLst/>
                <a:latin typeface="Times New Roman" panose="02020603050405020304" pitchFamily="18" charset="0"/>
                <a:cs typeface="Times New Roman" panose="02020603050405020304" pitchFamily="18" charset="0"/>
              </a:rPr>
              <a:t>, D. Bacco and L. K. </a:t>
            </a:r>
            <a:r>
              <a:rPr lang="en-IN" sz="2000" b="0" i="0" dirty="0" err="1">
                <a:solidFill>
                  <a:srgbClr val="333333"/>
                </a:solidFill>
                <a:effectLst/>
                <a:latin typeface="Times New Roman" panose="02020603050405020304" pitchFamily="18" charset="0"/>
                <a:cs typeface="Times New Roman" panose="02020603050405020304" pitchFamily="18" charset="0"/>
              </a:rPr>
              <a:t>Oxenløwe</a:t>
            </a:r>
            <a:r>
              <a:rPr lang="en-IN" sz="2000" b="0" i="0" dirty="0">
                <a:solidFill>
                  <a:srgbClr val="333333"/>
                </a:solidFill>
                <a:effectLst/>
                <a:latin typeface="Times New Roman" panose="02020603050405020304" pitchFamily="18" charset="0"/>
                <a:cs typeface="Times New Roman" panose="02020603050405020304" pitchFamily="18" charset="0"/>
              </a:rPr>
              <a:t>, "High-dimensional quantum communication: Benefits progress and future challenges", </a:t>
            </a:r>
            <a:r>
              <a:rPr lang="en-IN" sz="2000" b="0" i="1" dirty="0">
                <a:solidFill>
                  <a:srgbClr val="333333"/>
                </a:solidFill>
                <a:effectLst/>
                <a:latin typeface="Times New Roman" panose="02020603050405020304" pitchFamily="18" charset="0"/>
                <a:cs typeface="Times New Roman" panose="02020603050405020304" pitchFamily="18" charset="0"/>
              </a:rPr>
              <a:t>Adv. Quantum Technol.</a:t>
            </a:r>
            <a:r>
              <a:rPr lang="en-IN" sz="2000" b="0" i="0" dirty="0">
                <a:solidFill>
                  <a:srgbClr val="333333"/>
                </a:solidFill>
                <a:effectLst/>
                <a:latin typeface="Times New Roman" panose="02020603050405020304" pitchFamily="18" charset="0"/>
                <a:cs typeface="Times New Roman" panose="02020603050405020304" pitchFamily="18" charset="0"/>
              </a:rPr>
              <a:t>, vol. 2, no. 12, 2019.</a:t>
            </a:r>
          </a:p>
          <a:p>
            <a:pPr algn="just"/>
            <a:endParaRPr lang="en-IN" sz="2000" b="0" i="0" dirty="0">
              <a:solidFill>
                <a:srgbClr val="333333"/>
              </a:solidFill>
              <a:effectLst/>
              <a:latin typeface="Times New Roman" panose="02020603050405020304" pitchFamily="18" charset="0"/>
              <a:cs typeface="Times New Roman" panose="02020603050405020304" pitchFamily="18" charset="0"/>
            </a:endParaRPr>
          </a:p>
          <a:p>
            <a:pPr algn="just"/>
            <a:r>
              <a:rPr lang="en-US" sz="2000" b="1" i="0" dirty="0">
                <a:solidFill>
                  <a:srgbClr val="333333"/>
                </a:solidFill>
                <a:effectLst/>
                <a:latin typeface="Times New Roman" panose="02020603050405020304" pitchFamily="18" charset="0"/>
                <a:cs typeface="Times New Roman" panose="02020603050405020304" pitchFamily="18" charset="0"/>
              </a:rPr>
              <a:t>13.</a:t>
            </a:r>
            <a:r>
              <a:rPr lang="en-US" sz="2000" b="0" i="0" dirty="0">
                <a:solidFill>
                  <a:srgbClr val="333333"/>
                </a:solidFill>
                <a:effectLst/>
                <a:latin typeface="Times New Roman" panose="02020603050405020304" pitchFamily="18" charset="0"/>
                <a:cs typeface="Times New Roman" panose="02020603050405020304" pitchFamily="18" charset="0"/>
              </a:rPr>
              <a:t>C. P. Williams et al., Explorations in Quantum Computing, Berlin, </a:t>
            </a:r>
            <a:r>
              <a:rPr lang="en-US" sz="2000" b="0" i="0" dirty="0" err="1">
                <a:solidFill>
                  <a:srgbClr val="333333"/>
                </a:solidFill>
                <a:effectLst/>
                <a:latin typeface="Times New Roman" panose="02020603050405020304" pitchFamily="18" charset="0"/>
                <a:cs typeface="Times New Roman" panose="02020603050405020304" pitchFamily="18" charset="0"/>
              </a:rPr>
              <a:t>Germany:Springer</a:t>
            </a:r>
            <a:r>
              <a:rPr lang="en-US" sz="2000" b="0" i="0" dirty="0">
                <a:solidFill>
                  <a:srgbClr val="333333"/>
                </a:solidFill>
                <a:effectLst/>
                <a:latin typeface="Times New Roman" panose="02020603050405020304" pitchFamily="18" charset="0"/>
                <a:cs typeface="Times New Roman" panose="02020603050405020304" pitchFamily="18" charset="0"/>
              </a:rPr>
              <a:t>, 1998.</a:t>
            </a:r>
          </a:p>
          <a:p>
            <a:pPr algn="l"/>
            <a:endParaRPr lang="en-IN" sz="1200" b="0" i="0" dirty="0">
              <a:solidFill>
                <a:srgbClr val="333333"/>
              </a:solidFill>
              <a:effectLst/>
              <a:latin typeface="HelveticaNeue Regular"/>
            </a:endParaRPr>
          </a:p>
        </p:txBody>
      </p:sp>
    </p:spTree>
    <p:extLst>
      <p:ext uri="{BB962C8B-B14F-4D97-AF65-F5344CB8AC3E}">
        <p14:creationId xmlns:p14="http://schemas.microsoft.com/office/powerpoint/2010/main" val="1728954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5C86A-A6D6-5BE7-B556-264580CB2EF4}"/>
              </a:ext>
            </a:extLst>
          </p:cNvPr>
          <p:cNvSpPr>
            <a:spLocks noGrp="1"/>
          </p:cNvSpPr>
          <p:nvPr>
            <p:ph idx="1"/>
          </p:nvPr>
        </p:nvSpPr>
        <p:spPr>
          <a:xfrm>
            <a:off x="1676400" y="762000"/>
            <a:ext cx="6781800" cy="4419600"/>
          </a:xfrm>
        </p:spPr>
        <p:txBody>
          <a:bodyPr>
            <a:normAutofit/>
          </a:bodyPr>
          <a:lstStyle/>
          <a:p>
            <a:pPr marL="82296" indent="0">
              <a:buNone/>
            </a:pPr>
            <a:endParaRPr lang="en-IN" sz="2000" dirty="0"/>
          </a:p>
          <a:p>
            <a:pPr algn="just"/>
            <a:r>
              <a:rPr lang="en-IN" sz="2000" b="1" i="0" dirty="0">
                <a:solidFill>
                  <a:srgbClr val="333333"/>
                </a:solidFill>
                <a:effectLst/>
                <a:latin typeface="Times New Roman" panose="02020603050405020304" pitchFamily="18" charset="0"/>
                <a:cs typeface="Times New Roman" panose="02020603050405020304" pitchFamily="18" charset="0"/>
              </a:rPr>
              <a:t>14.</a:t>
            </a:r>
            <a:r>
              <a:rPr lang="en-IN" sz="2000" b="0" i="0" dirty="0">
                <a:solidFill>
                  <a:srgbClr val="333333"/>
                </a:solidFill>
                <a:effectLst/>
                <a:latin typeface="Times New Roman" panose="02020603050405020304" pitchFamily="18" charset="0"/>
                <a:cs typeface="Times New Roman" panose="02020603050405020304" pitchFamily="18" charset="0"/>
              </a:rPr>
              <a:t>A. </a:t>
            </a:r>
            <a:r>
              <a:rPr lang="en-IN" sz="2000" b="0" i="0" dirty="0" err="1">
                <a:solidFill>
                  <a:srgbClr val="333333"/>
                </a:solidFill>
                <a:effectLst/>
                <a:latin typeface="Times New Roman" panose="02020603050405020304" pitchFamily="18" charset="0"/>
                <a:cs typeface="Times New Roman" panose="02020603050405020304" pitchFamily="18" charset="0"/>
              </a:rPr>
              <a:t>Ekert</a:t>
            </a:r>
            <a:r>
              <a:rPr lang="en-IN" sz="2000" b="0" i="0" dirty="0">
                <a:solidFill>
                  <a:srgbClr val="333333"/>
                </a:solidFill>
                <a:effectLst/>
                <a:latin typeface="Times New Roman" panose="02020603050405020304" pitchFamily="18" charset="0"/>
                <a:cs typeface="Times New Roman" panose="02020603050405020304" pitchFamily="18" charset="0"/>
              </a:rPr>
              <a:t> and D. Bouwmeester, The Physics of Quantum Information: Quantum Cryptography Quantum Teleportation Quantum Computation, Berlin, </a:t>
            </a:r>
            <a:r>
              <a:rPr lang="en-IN" sz="2000" b="0" i="0" dirty="0" err="1">
                <a:solidFill>
                  <a:srgbClr val="333333"/>
                </a:solidFill>
                <a:effectLst/>
                <a:latin typeface="Times New Roman" panose="02020603050405020304" pitchFamily="18" charset="0"/>
                <a:cs typeface="Times New Roman" panose="02020603050405020304" pitchFamily="18" charset="0"/>
              </a:rPr>
              <a:t>Germany:Springer</a:t>
            </a:r>
            <a:r>
              <a:rPr lang="en-IN" sz="2000" b="0" i="0" dirty="0">
                <a:solidFill>
                  <a:srgbClr val="333333"/>
                </a:solidFill>
                <a:effectLst/>
                <a:latin typeface="Times New Roman" panose="02020603050405020304" pitchFamily="18" charset="0"/>
                <a:cs typeface="Times New Roman" panose="02020603050405020304" pitchFamily="18" charset="0"/>
              </a:rPr>
              <a:t>, 2000.</a:t>
            </a:r>
          </a:p>
          <a:p>
            <a:pPr algn="just"/>
            <a:endParaRPr lang="en-IN" sz="2000" dirty="0">
              <a:solidFill>
                <a:srgbClr val="333333"/>
              </a:solidFill>
              <a:latin typeface="Times New Roman" panose="02020603050405020304" pitchFamily="18" charset="0"/>
              <a:cs typeface="Times New Roman" panose="02020603050405020304" pitchFamily="18" charset="0"/>
            </a:endParaRPr>
          </a:p>
          <a:p>
            <a:pPr marL="82296" indent="0" algn="just">
              <a:buNone/>
            </a:pPr>
            <a:endParaRPr lang="en-IN" sz="2000" b="0" i="0" dirty="0">
              <a:solidFill>
                <a:srgbClr val="333333"/>
              </a:solidFill>
              <a:effectLst/>
              <a:latin typeface="Times New Roman" panose="02020603050405020304" pitchFamily="18" charset="0"/>
              <a:cs typeface="Times New Roman" panose="02020603050405020304" pitchFamily="18" charset="0"/>
            </a:endParaRPr>
          </a:p>
          <a:p>
            <a:pPr algn="just"/>
            <a:r>
              <a:rPr lang="en-IN" sz="2000" b="1" i="0" dirty="0">
                <a:solidFill>
                  <a:srgbClr val="333333"/>
                </a:solidFill>
                <a:effectLst/>
                <a:latin typeface="Times New Roman" panose="02020603050405020304" pitchFamily="18" charset="0"/>
                <a:cs typeface="Times New Roman" panose="02020603050405020304" pitchFamily="18" charset="0"/>
              </a:rPr>
              <a:t>15.</a:t>
            </a:r>
            <a:r>
              <a:rPr lang="en-IN" sz="2000" b="0" i="0" dirty="0">
                <a:solidFill>
                  <a:srgbClr val="333333"/>
                </a:solidFill>
                <a:effectLst/>
                <a:latin typeface="Times New Roman" panose="02020603050405020304" pitchFamily="18" charset="0"/>
                <a:cs typeface="Times New Roman" panose="02020603050405020304" pitchFamily="18" charset="0"/>
              </a:rPr>
              <a:t>D. </a:t>
            </a:r>
            <a:r>
              <a:rPr lang="en-IN" sz="2000" b="0" i="0" dirty="0" err="1">
                <a:solidFill>
                  <a:srgbClr val="333333"/>
                </a:solidFill>
                <a:effectLst/>
                <a:latin typeface="Times New Roman" panose="02020603050405020304" pitchFamily="18" charset="0"/>
                <a:cs typeface="Times New Roman" panose="02020603050405020304" pitchFamily="18" charset="0"/>
              </a:rPr>
              <a:t>Daoyi</a:t>
            </a:r>
            <a:r>
              <a:rPr lang="en-IN" sz="2000" b="0" i="0" dirty="0">
                <a:solidFill>
                  <a:srgbClr val="333333"/>
                </a:solidFill>
                <a:effectLst/>
                <a:latin typeface="Times New Roman" panose="02020603050405020304" pitchFamily="18" charset="0"/>
                <a:cs typeface="Times New Roman" panose="02020603050405020304" pitchFamily="18" charset="0"/>
              </a:rPr>
              <a:t>, C. </a:t>
            </a:r>
            <a:r>
              <a:rPr lang="en-IN" sz="2000" b="0" i="0" dirty="0" err="1">
                <a:solidFill>
                  <a:srgbClr val="333333"/>
                </a:solidFill>
                <a:effectLst/>
                <a:latin typeface="Times New Roman" panose="02020603050405020304" pitchFamily="18" charset="0"/>
                <a:cs typeface="Times New Roman" panose="02020603050405020304" pitchFamily="18" charset="0"/>
              </a:rPr>
              <a:t>Chunlin</a:t>
            </a:r>
            <a:r>
              <a:rPr lang="en-IN" sz="2000" b="0" i="0" dirty="0">
                <a:solidFill>
                  <a:srgbClr val="333333"/>
                </a:solidFill>
                <a:effectLst/>
                <a:latin typeface="Times New Roman" panose="02020603050405020304" pitchFamily="18" charset="0"/>
                <a:cs typeface="Times New Roman" panose="02020603050405020304" pitchFamily="18" charset="0"/>
              </a:rPr>
              <a:t> and L. </a:t>
            </a:r>
            <a:r>
              <a:rPr lang="en-IN" sz="2000" b="0" i="0" dirty="0" err="1">
                <a:solidFill>
                  <a:srgbClr val="333333"/>
                </a:solidFill>
                <a:effectLst/>
                <a:latin typeface="Times New Roman" panose="02020603050405020304" pitchFamily="18" charset="0"/>
                <a:cs typeface="Times New Roman" panose="02020603050405020304" pitchFamily="18" charset="0"/>
              </a:rPr>
              <a:t>Hanxiong</a:t>
            </a:r>
            <a:r>
              <a:rPr lang="en-IN" sz="2000" b="0" i="0" dirty="0">
                <a:solidFill>
                  <a:srgbClr val="333333"/>
                </a:solidFill>
                <a:effectLst/>
                <a:latin typeface="Times New Roman" panose="02020603050405020304" pitchFamily="18" charset="0"/>
                <a:cs typeface="Times New Roman" panose="02020603050405020304" pitchFamily="18" charset="0"/>
              </a:rPr>
              <a:t>, "Reinforcement strategy using quantum amplitude amplification for robot learning", </a:t>
            </a:r>
            <a:r>
              <a:rPr lang="en-IN" sz="2000" b="0" i="1" dirty="0">
                <a:solidFill>
                  <a:srgbClr val="333333"/>
                </a:solidFill>
                <a:effectLst/>
                <a:latin typeface="Times New Roman" panose="02020603050405020304" pitchFamily="18" charset="0"/>
                <a:cs typeface="Times New Roman" panose="02020603050405020304" pitchFamily="18" charset="0"/>
              </a:rPr>
              <a:t>Proc. Chin. Control Conf.</a:t>
            </a:r>
            <a:r>
              <a:rPr lang="en-IN" sz="2000" b="0" i="0" dirty="0">
                <a:solidFill>
                  <a:srgbClr val="333333"/>
                </a:solidFill>
                <a:effectLst/>
                <a:latin typeface="Times New Roman" panose="02020603050405020304" pitchFamily="18" charset="0"/>
                <a:cs typeface="Times New Roman" panose="02020603050405020304" pitchFamily="18" charset="0"/>
              </a:rPr>
              <a:t>, pp. 571-575, 2007.</a:t>
            </a:r>
          </a:p>
          <a:p>
            <a:pPr algn="l"/>
            <a:endParaRPr lang="en-IN" sz="1200" b="0" i="0" dirty="0">
              <a:solidFill>
                <a:srgbClr val="333333"/>
              </a:solidFill>
              <a:effectLst/>
              <a:latin typeface="HelveticaNeue Regular"/>
            </a:endParaRPr>
          </a:p>
        </p:txBody>
      </p:sp>
    </p:spTree>
    <p:extLst>
      <p:ext uri="{BB962C8B-B14F-4D97-AF65-F5344CB8AC3E}">
        <p14:creationId xmlns:p14="http://schemas.microsoft.com/office/powerpoint/2010/main" val="11165934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2427</TotalTime>
  <Words>1607</Words>
  <Application>Microsoft Office PowerPoint</Application>
  <PresentationFormat>On-screen Show (4:3)</PresentationFormat>
  <Paragraphs>96</Paragraphs>
  <Slides>20</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20</vt:i4>
      </vt:variant>
    </vt:vector>
  </HeadingPairs>
  <TitlesOfParts>
    <vt:vector size="29" baseType="lpstr">
      <vt:lpstr>Arial</vt:lpstr>
      <vt:lpstr>Calibri</vt:lpstr>
      <vt:lpstr>Georgia</vt:lpstr>
      <vt:lpstr>Gill Sans MT</vt:lpstr>
      <vt:lpstr>HelveticaNeue Regular</vt:lpstr>
      <vt:lpstr>Times New Roman</vt:lpstr>
      <vt:lpstr>Verdana</vt:lpstr>
      <vt:lpstr>Wingdings 2</vt:lpstr>
      <vt:lpstr>Solstice</vt:lpstr>
      <vt:lpstr>Quantum-Inspired Machine Learning for 6G: Fundamentals, Security, Resource Allocations, Challenges, and Future Research Directions </vt:lpstr>
      <vt:lpstr>Abstract</vt:lpstr>
      <vt:lpstr>PowerPoint Presentation</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649</cp:revision>
  <dcterms:created xsi:type="dcterms:W3CDTF">2006-08-16T00:00:00Z</dcterms:created>
  <dcterms:modified xsi:type="dcterms:W3CDTF">2023-02-25T12:03:37Z</dcterms:modified>
</cp:coreProperties>
</file>