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 id="349" r:id="rId21"/>
    <p:sldId id="35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2/24/2023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2/24/2023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600200"/>
            <a:ext cx="5410200" cy="3200400"/>
          </a:xfrm>
        </p:spPr>
        <p:txBody>
          <a:bodyPr>
            <a:normAutofit/>
          </a:bodyPr>
          <a:lstStyle/>
          <a:p>
            <a:pPr algn="ctr"/>
            <a:r>
              <a:rPr lang="en-US" sz="4400" dirty="0">
                <a:latin typeface="Times New Roman" panose="02020603050405020304" pitchFamily="18" charset="0"/>
                <a:cs typeface="Times New Roman" panose="02020603050405020304" pitchFamily="18" charset="0"/>
              </a:rPr>
              <a:t>Prediction of Diabetes Empowered With Fused Machine Learning</a:t>
            </a:r>
            <a:endParaRPr lang="en-US" sz="44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143000" y="1295400"/>
            <a:ext cx="7790688" cy="4800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the medical field, it is essential to predict diseases early to prevent them. Diabetes is one of the most dangerous diseases all over the world. </a:t>
            </a:r>
          </a:p>
          <a:p>
            <a:pPr algn="just">
              <a:lnSpc>
                <a:spcPct val="150000"/>
              </a:lnSpc>
            </a:pPr>
            <a:r>
              <a:rPr lang="en-US" sz="2000" dirty="0">
                <a:latin typeface="Times New Roman" panose="02020603050405020304" pitchFamily="18" charset="0"/>
                <a:cs typeface="Times New Roman" panose="02020603050405020304" pitchFamily="18" charset="0"/>
              </a:rPr>
              <a:t>In modern lifestyles, sugar and fat are typically present in our dietary habits, which have increased the risk of diabetes. </a:t>
            </a:r>
          </a:p>
          <a:p>
            <a:pPr algn="just">
              <a:lnSpc>
                <a:spcPct val="150000"/>
              </a:lnSpc>
            </a:pPr>
            <a:r>
              <a:rPr lang="en-US" sz="2000" dirty="0">
                <a:latin typeface="Times New Roman" panose="02020603050405020304" pitchFamily="18" charset="0"/>
                <a:cs typeface="Times New Roman" panose="02020603050405020304" pitchFamily="18" charset="0"/>
              </a:rPr>
              <a:t>To predict the disease, it is extremely important to understand its symptoms. Currently, machine-learning (ML) algorithms are valuable for disease detection. </a:t>
            </a:r>
          </a:p>
          <a:p>
            <a:pPr algn="just">
              <a:lnSpc>
                <a:spcPct val="150000"/>
              </a:lnSpc>
            </a:pPr>
            <a:r>
              <a:rPr lang="en-US" sz="2000" dirty="0">
                <a:latin typeface="Times New Roman" panose="02020603050405020304" pitchFamily="18" charset="0"/>
                <a:cs typeface="Times New Roman" panose="02020603050405020304" pitchFamily="18" charset="0"/>
              </a:rPr>
              <a:t>This article presents a model using a fused machine learning approach for diabetes prediction.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existing  fuzzy decision system has achieved the accuracy of 94.87, which is higher than the other existing systems</a:t>
            </a:r>
          </a:p>
          <a:p>
            <a:pPr algn="just">
              <a:lnSpc>
                <a:spcPct val="150000"/>
              </a:lnSpc>
            </a:pPr>
            <a:r>
              <a:rPr lang="en-US" sz="2000" dirty="0">
                <a:latin typeface="Times New Roman" panose="02020603050405020304" pitchFamily="18" charset="0"/>
                <a:cs typeface="Times New Roman" panose="02020603050405020304" pitchFamily="18" charset="0"/>
              </a:rPr>
              <a:t>Through this diagnosis model, we can save several lives. </a:t>
            </a:r>
          </a:p>
          <a:p>
            <a:pPr algn="just">
              <a:lnSpc>
                <a:spcPct val="150000"/>
              </a:lnSpc>
            </a:pPr>
            <a:r>
              <a:rPr lang="en-US" sz="2000" dirty="0">
                <a:latin typeface="Times New Roman" panose="02020603050405020304" pitchFamily="18" charset="0"/>
                <a:cs typeface="Times New Roman" panose="02020603050405020304" pitchFamily="18" charset="0"/>
              </a:rPr>
              <a:t>Moreover, the death ratio of diabetes can be controlled if the disease is diagnosed and preventative measures are taken in early-stage.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These algorithms are selected in this research after some initial experiments where we have found these techniques more effective for this problem.</a:t>
            </a:r>
          </a:p>
          <a:p>
            <a:pPr algn="just">
              <a:lnSpc>
                <a:spcPct val="150000"/>
              </a:lnSpc>
            </a:pPr>
            <a:r>
              <a:rPr lang="en-US" sz="2000" dirty="0">
                <a:latin typeface="Times New Roman" panose="02020603050405020304" pitchFamily="18" charset="0"/>
                <a:cs typeface="Times New Roman" panose="02020603050405020304" pitchFamily="18" charset="0"/>
              </a:rPr>
              <a:t> We used various accuracy measures, including: accuracy, specificity, sensitivity, precision, and F1 score in the Performance Evaluation stage.</a:t>
            </a:r>
          </a:p>
          <a:p>
            <a:pPr algn="just">
              <a:lnSpc>
                <a:spcPct val="150000"/>
              </a:lnSpc>
            </a:pPr>
            <a:r>
              <a:rPr lang="en-US" sz="2000" dirty="0">
                <a:latin typeface="Times New Roman" panose="02020603050405020304" pitchFamily="18" charset="0"/>
                <a:cs typeface="Times New Roman" panose="02020603050405020304" pitchFamily="18" charset="0"/>
              </a:rPr>
              <a:t> If the proposed model does not meet the learning requirements, it will be retrained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proposed fused ML model has a prediction accuracy of 94.87, which is higher than the previously published methods.</a:t>
            </a:r>
          </a:p>
          <a:p>
            <a:pPr algn="just">
              <a:lnSpc>
                <a:spcPct val="150000"/>
              </a:lnSpc>
            </a:pPr>
            <a:r>
              <a:rPr lang="en-US" sz="2000" dirty="0">
                <a:latin typeface="Times New Roman" panose="02020603050405020304" pitchFamily="18" charset="0"/>
                <a:cs typeface="Times New Roman" panose="02020603050405020304" pitchFamily="18" charset="0"/>
              </a:rPr>
              <a:t>The dataset used in the proposed system comes from the (University of California Irvine) UCI Machine Learning repository  compiled by the hospital of Sylhet, Bangladesh.</a:t>
            </a:r>
          </a:p>
          <a:p>
            <a:pPr algn="just">
              <a:lnSpc>
                <a:spcPct val="150000"/>
              </a:lnSpc>
            </a:pPr>
            <a:r>
              <a:rPr lang="en-US" sz="2000" dirty="0">
                <a:latin typeface="Times New Roman" panose="02020603050405020304" pitchFamily="18" charset="0"/>
                <a:cs typeface="Times New Roman" panose="02020603050405020304" pitchFamily="18" charset="0"/>
              </a:rPr>
              <a:t>proposed a model that uses four ML algorithms – Support Vector Machine (SVM), C4.5 Decision Tree, K-Nearest Neighbor (KNN), and Naive Bayes to predict diabetes</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3810000"/>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dataset used in this research is divided into training data and testing data with a ratio of 70:30 respectively.</a:t>
            </a:r>
          </a:p>
          <a:p>
            <a:pPr algn="just">
              <a:lnSpc>
                <a:spcPct val="150000"/>
              </a:lnSpc>
            </a:pPr>
            <a:r>
              <a:rPr lang="en-US" sz="2000" dirty="0">
                <a:latin typeface="Times New Roman" panose="02020603050405020304" pitchFamily="18" charset="0"/>
                <a:cs typeface="Times New Roman" panose="02020603050405020304" pitchFamily="18" charset="0"/>
              </a:rPr>
              <a:t>The dataset used in the comes from the (University of California Irvine) UCI Machine Learning repository compiled by the hospital of Sylhet, Bangladesh.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57749272"/>
              </p:ext>
            </p:extLst>
          </p:nvPr>
        </p:nvGraphicFramePr>
        <p:xfrm>
          <a:off x="1371600" y="496847"/>
          <a:ext cx="7467600" cy="5570432"/>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lang="en-US" sz="2000" dirty="0"/>
                        <a:t>, Computer Vision and Machine Intelligence in Medical Image Analysis. London, U.K.: Springer,</a:t>
                      </a:r>
                      <a:r>
                        <a:rPr lang="en-US" sz="2000" dirty="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F. Islam, R. </a:t>
                      </a:r>
                      <a:r>
                        <a:rPr lang="en-US" sz="2000" dirty="0" err="1"/>
                        <a:t>Ferdousi</a:t>
                      </a:r>
                      <a:r>
                        <a:rPr lang="en-US" sz="2000" dirty="0"/>
                        <a:t>, S. Rahman, and H. Y. Bushra</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The recent development in the areas of deep learning and deep convolutional neural networks has significantly progressed and advanced the field of computer vision and image analysis and understanding.</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latin typeface="Times New Roman" panose="02020603050405020304" pitchFamily="18" charset="0"/>
                          <a:cs typeface="Times New Roman" panose="02020603050405020304" pitchFamily="18" charset="0"/>
                        </a:rPr>
                        <a:t>“</a:t>
                      </a:r>
                      <a:r>
                        <a:rPr lang="en-US" sz="2000" dirty="0"/>
                        <a:t>WHO Reveals Leading Causes of Death and Disability</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World Health Organization (WHO). </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The estimates reveal trends over the last 2 decades in mortality and morbidity caused by diseases and injuries</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052658748"/>
              </p:ext>
            </p:extLst>
          </p:nvPr>
        </p:nvGraphicFramePr>
        <p:xfrm>
          <a:off x="1676400" y="365760"/>
          <a:ext cx="6934200" cy="5747503"/>
        </p:xfrm>
        <a:graphic>
          <a:graphicData uri="http://schemas.openxmlformats.org/drawingml/2006/table">
            <a:tbl>
              <a:tblPr firstRow="1" bandRow="1">
                <a:tableStyleId>{5C22544A-7EE6-4342-B048-85BDC9FD1C3A}</a:tableStyleId>
              </a:tblPr>
              <a:tblGrid>
                <a:gridCol w="18491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383023">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974207">
                <a:tc>
                  <a:txBody>
                    <a:bodyPr/>
                    <a:lstStyle/>
                    <a:p>
                      <a:pPr algn="just"/>
                      <a:r>
                        <a:rPr lang="en-IN" sz="2000" dirty="0"/>
                        <a:t>UCI Machine Learning Repository</a:t>
                      </a:r>
                      <a:endParaRPr lang="en-IN" sz="2000" dirty="0">
                        <a:latin typeface="Times New Roman" pitchFamily="18" charset="0"/>
                        <a:cs typeface="Times New Roman" pitchFamily="18" charset="0"/>
                      </a:endParaRPr>
                    </a:p>
                  </a:txBody>
                  <a:tcPr/>
                </a:tc>
                <a:tc>
                  <a:txBody>
                    <a:bodyPr/>
                    <a:lstStyle/>
                    <a:p>
                      <a:pPr algn="just"/>
                      <a:r>
                        <a:rPr lang="en-US" sz="2000" dirty="0"/>
                        <a:t>A. Frank and A. Asuncion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UCI Machine Learning Repository is a collection of databases, domain theories, and data generators that are used by the machine learning community for the empirical analysis of machine learning algorithms.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29170">
                <a:tc>
                  <a:txBody>
                    <a:bodyPr/>
                    <a:lstStyle/>
                    <a:p>
                      <a:pPr algn="just"/>
                      <a:r>
                        <a:rPr lang="en-US" sz="2000" dirty="0"/>
                        <a:t>A study on various machine learning algorithms used for prediction of diabetes mellitus,’</a:t>
                      </a:r>
                      <a:endParaRPr lang="en-IN" sz="2000" dirty="0">
                        <a:latin typeface="Times New Roman" pitchFamily="18" charset="0"/>
                        <a:cs typeface="Times New Roman" pitchFamily="18" charset="0"/>
                      </a:endParaRPr>
                    </a:p>
                  </a:txBody>
                  <a:tcPr/>
                </a:tc>
                <a:tc>
                  <a:txBody>
                    <a:bodyPr/>
                    <a:lstStyle/>
                    <a:p>
                      <a:pPr algn="just"/>
                      <a:r>
                        <a:rPr lang="en-IN" sz="2000" dirty="0"/>
                        <a:t>G. Pradhan, R. Pradhan, and B. Khandelwal,</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Diabetes mellitus (DM) has become one of the common disease in middle- and low-income countries.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Diabetes is one of the world’s largest ongoing chronic metabolic disorders. </a:t>
            </a:r>
          </a:p>
          <a:p>
            <a:pPr algn="just">
              <a:lnSpc>
                <a:spcPct val="170000"/>
              </a:lnSpc>
            </a:pPr>
            <a:r>
              <a:rPr lang="en-US" sz="2000" dirty="0">
                <a:latin typeface="Times New Roman" panose="02020603050405020304" pitchFamily="18" charset="0"/>
                <a:cs typeface="Times New Roman" panose="02020603050405020304" pitchFamily="18" charset="0"/>
              </a:rPr>
              <a:t>There are two types of diabetes, Type-1, and Type-2. When the immune system damages pancreatic Beta cells (β-cells), Type-1 diabetes transpires inside the body, which leads to the release a tiny amount of insulin or no insulin. </a:t>
            </a:r>
          </a:p>
          <a:p>
            <a:pPr algn="just">
              <a:lnSpc>
                <a:spcPct val="170000"/>
              </a:lnSpc>
            </a:pPr>
            <a:r>
              <a:rPr lang="en-US" sz="2000" dirty="0">
                <a:latin typeface="Times New Roman" panose="02020603050405020304" pitchFamily="18" charset="0"/>
                <a:cs typeface="Times New Roman" panose="02020603050405020304" pitchFamily="18" charset="0"/>
              </a:rPr>
              <a:t>Type-2 diabetes is an autoimmune disease in which cells of the body fail to interact with insulin, or the pancreatic cells do not produce enough insulin to regulate blood glucose levels.</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4ADD0EDD-694D-749A-CF54-679DDF10E591}"/>
              </a:ext>
            </a:extLst>
          </p:cNvPr>
          <p:cNvPicPr>
            <a:picLocks noGrp="1" noChangeAspect="1"/>
          </p:cNvPicPr>
          <p:nvPr>
            <p:ph idx="1"/>
          </p:nvPr>
        </p:nvPicPr>
        <p:blipFill>
          <a:blip r:embed="rId2"/>
          <a:stretch>
            <a:fillRect/>
          </a:stretch>
        </p:blipFill>
        <p:spPr>
          <a:xfrm>
            <a:off x="2074927" y="1447800"/>
            <a:ext cx="6219696" cy="48006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0FC60DA6-FC6A-D21F-2D2D-873A8FE3A012}"/>
              </a:ext>
            </a:extLst>
          </p:cNvPr>
          <p:cNvPicPr>
            <a:picLocks noGrp="1" noChangeAspect="1"/>
          </p:cNvPicPr>
          <p:nvPr>
            <p:ph idx="1"/>
          </p:nvPr>
        </p:nvPicPr>
        <p:blipFill>
          <a:blip r:embed="rId2"/>
          <a:stretch>
            <a:fillRect/>
          </a:stretch>
        </p:blipFill>
        <p:spPr>
          <a:xfrm>
            <a:off x="1435100" y="2151496"/>
            <a:ext cx="7499350" cy="3393207"/>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696200"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 Though different models had been used for the prediction of diabetes, the accuracy of the proposed models in disease prediction has always been the main concern of researchers. Therefore, a new model is required in order to achieve higher prediction accuracy in diabetes </a:t>
            </a:r>
            <a:r>
              <a:rPr lang="en-US" sz="2000" dirty="0" err="1">
                <a:latin typeface="Times New Roman" panose="02020603050405020304" pitchFamily="18" charset="0"/>
                <a:cs typeface="Times New Roman" panose="02020603050405020304" pitchFamily="18" charset="0"/>
              </a:rPr>
              <a:t>predicti</a:t>
            </a:r>
            <a:r>
              <a:rPr lang="en-US" sz="2000" dirty="0">
                <a:latin typeface="Times New Roman" panose="02020603050405020304" pitchFamily="18" charset="0"/>
                <a:cs typeface="Times New Roman" panose="02020603050405020304" pitchFamily="18" charset="0"/>
              </a:rPr>
              <a:t>.</a:t>
            </a:r>
          </a:p>
          <a:p>
            <a:pPr algn="just">
              <a:lnSpc>
                <a:spcPct val="150000"/>
              </a:lnSpc>
            </a:pPr>
            <a:r>
              <a:rPr lang="en-IN" sz="2000" dirty="0">
                <a:latin typeface="Times New Roman" panose="02020603050405020304" pitchFamily="18" charset="0"/>
                <a:cs typeface="Times New Roman" panose="02020603050405020304" pitchFamily="18" charset="0"/>
              </a:rPr>
              <a:t>This </a:t>
            </a:r>
            <a:r>
              <a:rPr lang="en-IN" sz="2000" dirty="0" err="1">
                <a:latin typeface="Times New Roman" panose="02020603050405020304" pitchFamily="18" charset="0"/>
                <a:cs typeface="Times New Roman" panose="02020603050405020304" pitchFamily="18" charset="0"/>
              </a:rPr>
              <a:t>resea</a:t>
            </a:r>
            <a:r>
              <a:rPr lang="en-US" sz="2000" dirty="0" err="1">
                <a:latin typeface="Times New Roman" panose="02020603050405020304" pitchFamily="18" charset="0"/>
                <a:cs typeface="Times New Roman" panose="02020603050405020304" pitchFamily="18" charset="0"/>
              </a:rPr>
              <a:t>rchproposed</a:t>
            </a:r>
            <a:r>
              <a:rPr lang="en-US" sz="2000" dirty="0">
                <a:latin typeface="Times New Roman" panose="02020603050405020304" pitchFamily="18" charset="0"/>
                <a:cs typeface="Times New Roman" panose="02020603050405020304" pitchFamily="18" charset="0"/>
              </a:rPr>
              <a:t> a machine learning based diabetes decision support system by using decision level fusion. Two widely used machine learning techniques are integrated in the proposed model by using the fuzzy logic. The proposed fuzzy decision system has achieved the accuracy of 94.87, which is higher than the other existing systems</a:t>
            </a:r>
            <a:r>
              <a:rPr lang="en-US" sz="1200" dirty="0"/>
              <a:t>.</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410200"/>
          </a:xfrm>
        </p:spPr>
        <p:txBody>
          <a:bodyPr>
            <a:noAutofit/>
          </a:bodyPr>
          <a:lstStyle/>
          <a:p>
            <a:pPr algn="just">
              <a:lnSpc>
                <a:spcPct val="17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[1] F. Islam, R. </a:t>
            </a:r>
            <a:r>
              <a:rPr lang="en-US" sz="2000" dirty="0" err="1">
                <a:latin typeface="Times New Roman" panose="02020603050405020304" pitchFamily="18" charset="0"/>
                <a:cs typeface="Times New Roman" panose="02020603050405020304" pitchFamily="18" charset="0"/>
              </a:rPr>
              <a:t>Ferdousi</a:t>
            </a:r>
            <a:r>
              <a:rPr lang="en-US" sz="2000" dirty="0">
                <a:latin typeface="Times New Roman" panose="02020603050405020304" pitchFamily="18" charset="0"/>
                <a:cs typeface="Times New Roman" panose="02020603050405020304" pitchFamily="18" charset="0"/>
              </a:rPr>
              <a:t>, S. Rahman, and H. Y. Bushra, Computer Vision and Machine Intelligence in Medical Image Analysis. London, U.K.: Springer, 2019. </a:t>
            </a:r>
          </a:p>
          <a:p>
            <a:pPr algn="just">
              <a:lnSpc>
                <a:spcPct val="17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[2] World Health Organization (WHO). (2020). WHO Reveals Leading Causes of Death and Disability Worldwide: 2000–2019. Accessed: Oct. 22, 2021. [Online]. Available: https://www.who.int/news/item/09-12-2020-whoreveals-leading-causes-of-death-and-disability-worldwide-2000-2019</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[3] A. Frank and A. Asuncion. (2010). UCI Machine Learning Repository. Accessed: Oct. 22, 2021. [Online]. Available: http://archive.ics.uci.edu/ml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[4] G. Pradhan, R. Pradhan, and B. Khandelwal, ‘‘A study on various machine learning algorithms used for prediction of diabetes mellitus,’’ in Soft Computing Techniques and Applications (Advances in Intelligent Systems and Computing), vol. 1248. London, U.K.: Springer, 2021, pp. 553–561,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10.1007/978-981-15-7394-1_50.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[5] S. Kumari, D. Kumar, and M. Mittal, ‘‘An ensemble approach for classification and prediction of diabetes mellitus using soft voting classifier,’’ Int. J. </a:t>
            </a:r>
            <a:r>
              <a:rPr lang="en-IN" sz="2000" dirty="0" err="1">
                <a:latin typeface="Times New Roman" panose="02020603050405020304" pitchFamily="18" charset="0"/>
                <a:cs typeface="Times New Roman" panose="02020603050405020304" pitchFamily="18" charset="0"/>
              </a:rPr>
              <a:t>Cogn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Eng., vol. 2, pp. 40–46, Jun.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10.1016/j.ijcce.2021.01.001.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[6] M. A. Sarwar, N. Kamal, W. Hamid, and M. A. Shah, ‘‘Prediction of diabetes using machine learning algorithms in healthcare,’’ in Proc. 24th Int. Conf. </a:t>
            </a:r>
            <a:r>
              <a:rPr lang="en-IN" sz="2000" dirty="0" err="1">
                <a:latin typeface="Times New Roman" panose="02020603050405020304" pitchFamily="18" charset="0"/>
                <a:cs typeface="Times New Roman" panose="02020603050405020304" pitchFamily="18" charset="0"/>
              </a:rPr>
              <a:t>Autom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(ICAC), Sep. 2018, pp. 6–7,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10.23919/IConAC.2018.8748992.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[7] S. K. Dey, A. Hossain, and M. M. Rahman, ‘‘Implementation of a web application to predict diabetes disease: An approach using machine learning algorithm,’’ in Proc. 21st Int. Conf.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Inf. Technol. (ICCIT), Dec. 2018, pp. 21–23,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10.1109/ICCITECHN.2018.8631968.</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[8] A. Mir and S. N. </a:t>
            </a:r>
            <a:r>
              <a:rPr lang="en-IN" sz="2000" dirty="0" err="1">
                <a:latin typeface="Times New Roman" panose="02020603050405020304" pitchFamily="18" charset="0"/>
                <a:cs typeface="Times New Roman" panose="02020603050405020304" pitchFamily="18" charset="0"/>
              </a:rPr>
              <a:t>Dhage</a:t>
            </a:r>
            <a:r>
              <a:rPr lang="en-IN" sz="2000" dirty="0">
                <a:latin typeface="Times New Roman" panose="02020603050405020304" pitchFamily="18" charset="0"/>
                <a:cs typeface="Times New Roman" panose="02020603050405020304" pitchFamily="18" charset="0"/>
              </a:rPr>
              <a:t>, ‘‘Diabetes disease prediction using machine learning on big data of healthcare,’’ in Proc. 4th Int. Conf.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Control </a:t>
            </a:r>
            <a:r>
              <a:rPr lang="en-IN" sz="2000" dirty="0" err="1">
                <a:latin typeface="Times New Roman" panose="02020603050405020304" pitchFamily="18" charset="0"/>
                <a:cs typeface="Times New Roman" panose="02020603050405020304" pitchFamily="18" charset="0"/>
              </a:rPr>
              <a:t>Autom</a:t>
            </a:r>
            <a:r>
              <a:rPr lang="en-IN" sz="2000" dirty="0">
                <a:latin typeface="Times New Roman" panose="02020603050405020304" pitchFamily="18" charset="0"/>
                <a:cs typeface="Times New Roman" panose="02020603050405020304" pitchFamily="18" charset="0"/>
              </a:rPr>
              <a:t>. (ICCUBEA), Aug. 2018, pp. 1–6,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10.1109/ICCUBEA.2018.8697439</a:t>
            </a:r>
            <a:r>
              <a:rPr lang="en-IN" dirty="0"/>
              <a:t>. .</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[9] S. </a:t>
            </a:r>
            <a:r>
              <a:rPr lang="en-IN" sz="2000" dirty="0" err="1">
                <a:latin typeface="Times New Roman" panose="02020603050405020304" pitchFamily="18" charset="0"/>
                <a:cs typeface="Times New Roman" panose="02020603050405020304" pitchFamily="18" charset="0"/>
              </a:rPr>
              <a:t>Saru</a:t>
            </a:r>
            <a:r>
              <a:rPr lang="en-IN" sz="2000" dirty="0">
                <a:latin typeface="Times New Roman" panose="02020603050405020304" pitchFamily="18" charset="0"/>
                <a:cs typeface="Times New Roman" panose="02020603050405020304" pitchFamily="18" charset="0"/>
              </a:rPr>
              <a:t> and S. </a:t>
            </a:r>
            <a:r>
              <a:rPr lang="en-IN" sz="2000" dirty="0" err="1">
                <a:latin typeface="Times New Roman" panose="02020603050405020304" pitchFamily="18" charset="0"/>
                <a:cs typeface="Times New Roman" panose="02020603050405020304" pitchFamily="18" charset="0"/>
              </a:rPr>
              <a:t>Subashree</a:t>
            </a:r>
            <a:r>
              <a:rPr lang="en-IN" sz="2000" dirty="0">
                <a:latin typeface="Times New Roman" panose="02020603050405020304" pitchFamily="18" charset="0"/>
                <a:cs typeface="Times New Roman" panose="02020603050405020304" pitchFamily="18" charset="0"/>
              </a:rPr>
              <a:t>. Analysis and Prediction of Diabetes Using Machine Learning. Accessed: Oct. 22, 2022. [Online]. Available: https://papers.ssrn.com/sol3/papers.cfm?abstract_id=3368308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[10] P. Sonar and K. </a:t>
            </a:r>
            <a:r>
              <a:rPr lang="en-IN" sz="2000" dirty="0" err="1">
                <a:latin typeface="Times New Roman" panose="02020603050405020304" pitchFamily="18" charset="0"/>
                <a:cs typeface="Times New Roman" panose="02020603050405020304" pitchFamily="18" charset="0"/>
              </a:rPr>
              <a:t>JayaMalini</a:t>
            </a:r>
            <a:r>
              <a:rPr lang="en-IN" sz="2000" dirty="0">
                <a:latin typeface="Times New Roman" panose="02020603050405020304" pitchFamily="18" charset="0"/>
                <a:cs typeface="Times New Roman" panose="02020603050405020304" pitchFamily="18" charset="0"/>
              </a:rPr>
              <a:t>, ‘‘Diabetes prediction using different machine learning approaches,’’ in Proc. 3rd Int. Conf.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Methodologies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S. Wei, X. Zhao, and C. Miao, ‘‘A comprehensive exploration to the machine learning techniques for diabetes identification,’’ in Proc. IEEE 4th World Forum Internet Things (WF-IoT), Feb. 2018, pp. 291–295,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10.1109/WF-IoT.2018.8355130</a:t>
            </a:r>
            <a:r>
              <a:rPr lang="en-IN" sz="1200" dirty="0"/>
              <a: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AB668A-838D-79CA-3B7F-70B48C7439F3}"/>
              </a:ext>
            </a:extLst>
          </p:cNvPr>
          <p:cNvSpPr>
            <a:spLocks noGrp="1"/>
          </p:cNvSpPr>
          <p:nvPr>
            <p:ph idx="1"/>
          </p:nvPr>
        </p:nvSpPr>
        <p:spPr>
          <a:xfrm>
            <a:off x="1676400" y="1219200"/>
            <a:ext cx="6858000" cy="5029200"/>
          </a:xfrm>
        </p:spPr>
        <p:txBody>
          <a:bodyPr>
            <a:normAutofit/>
          </a:bodyPr>
          <a:lstStyle/>
          <a:p>
            <a:pPr algn="just"/>
            <a:r>
              <a:rPr lang="en-IN" sz="2000" dirty="0">
                <a:latin typeface="Times New Roman" panose="02020603050405020304" pitchFamily="18" charset="0"/>
                <a:cs typeface="Times New Roman" panose="02020603050405020304" pitchFamily="18" charset="0"/>
              </a:rPr>
              <a:t>[12] M. F. </a:t>
            </a:r>
            <a:r>
              <a:rPr lang="en-IN" sz="2000" dirty="0" err="1">
                <a:latin typeface="Times New Roman" panose="02020603050405020304" pitchFamily="18" charset="0"/>
                <a:cs typeface="Times New Roman" panose="02020603050405020304" pitchFamily="18" charset="0"/>
              </a:rPr>
              <a:t>Faruque</a:t>
            </a:r>
            <a:r>
              <a:rPr lang="en-IN" sz="2000" dirty="0">
                <a:latin typeface="Times New Roman" panose="02020603050405020304" pitchFamily="18" charset="0"/>
                <a:cs typeface="Times New Roman" panose="02020603050405020304" pitchFamily="18" charset="0"/>
              </a:rPr>
              <a:t> and I. H. </a:t>
            </a:r>
            <a:r>
              <a:rPr lang="en-IN" sz="2000" dirty="0" err="1">
                <a:latin typeface="Times New Roman" panose="02020603050405020304" pitchFamily="18" charset="0"/>
                <a:cs typeface="Times New Roman" panose="02020603050405020304" pitchFamily="18" charset="0"/>
              </a:rPr>
              <a:t>Sarker</a:t>
            </a:r>
            <a:r>
              <a:rPr lang="en-IN" sz="2000" dirty="0">
                <a:latin typeface="Times New Roman" panose="02020603050405020304" pitchFamily="18" charset="0"/>
                <a:cs typeface="Times New Roman" panose="02020603050405020304" pitchFamily="18" charset="0"/>
              </a:rPr>
              <a:t>, ‘‘Performance analysis of machine learning techniques to predict diabetes mellitus,’’ in Proc. Int. Conf. </a:t>
            </a:r>
            <a:r>
              <a:rPr lang="en-IN" sz="2000" dirty="0" err="1">
                <a:latin typeface="Times New Roman" panose="02020603050405020304" pitchFamily="18" charset="0"/>
                <a:cs typeface="Times New Roman" panose="02020603050405020304" pitchFamily="18" charset="0"/>
              </a:rPr>
              <a:t>Electr</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Eng. (ECCE), Feb. 2019, pp. 7–9,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10.1109/ECACE.2019.8679365.</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[13] B. Jain, N. </a:t>
            </a:r>
            <a:r>
              <a:rPr lang="en-IN" sz="2000" dirty="0" err="1">
                <a:latin typeface="Times New Roman" panose="02020603050405020304" pitchFamily="18" charset="0"/>
                <a:cs typeface="Times New Roman" panose="02020603050405020304" pitchFamily="18" charset="0"/>
              </a:rPr>
              <a:t>Ranawat</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Chittora</a:t>
            </a:r>
            <a:r>
              <a:rPr lang="en-IN" sz="2000" dirty="0">
                <a:latin typeface="Times New Roman" panose="02020603050405020304" pitchFamily="18" charset="0"/>
                <a:cs typeface="Times New Roman" panose="02020603050405020304" pitchFamily="18" charset="0"/>
              </a:rPr>
              <a:t>, P. Chakrabarti, and S. Poddar, ‘‘A machine learning perspective: To </a:t>
            </a:r>
            <a:r>
              <a:rPr lang="en-IN" sz="2000" dirty="0" err="1">
                <a:latin typeface="Times New Roman" panose="02020603050405020304" pitchFamily="18" charset="0"/>
                <a:cs typeface="Times New Roman" panose="02020603050405020304" pitchFamily="18" charset="0"/>
              </a:rPr>
              <a:t>analyze</a:t>
            </a:r>
            <a:r>
              <a:rPr lang="en-IN" sz="2000" dirty="0">
                <a:latin typeface="Times New Roman" panose="02020603050405020304" pitchFamily="18" charset="0"/>
                <a:cs typeface="Times New Roman" panose="02020603050405020304" pitchFamily="18" charset="0"/>
              </a:rPr>
              <a:t> diabetes,’’ Mater. Today: Proc., pp. 1–5, Feb.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10.1016/J.MATPR.2020.12.445.</a:t>
            </a:r>
          </a:p>
        </p:txBody>
      </p:sp>
    </p:spTree>
    <p:extLst>
      <p:ext uri="{BB962C8B-B14F-4D97-AF65-F5344CB8AC3E}">
        <p14:creationId xmlns:p14="http://schemas.microsoft.com/office/powerpoint/2010/main" val="1804683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67B8E6-A006-B841-F339-D784723909CE}"/>
              </a:ext>
            </a:extLst>
          </p:cNvPr>
          <p:cNvSpPr>
            <a:spLocks noGrp="1"/>
          </p:cNvSpPr>
          <p:nvPr>
            <p:ph idx="1"/>
          </p:nvPr>
        </p:nvSpPr>
        <p:spPr/>
        <p:txBody>
          <a:bodyPr>
            <a:normAutofit/>
          </a:bodyPr>
          <a:lstStyle/>
          <a:p>
            <a:pPr algn="just"/>
            <a:r>
              <a:rPr lang="en-IN" sz="2000" dirty="0">
                <a:latin typeface="Times New Roman" panose="02020603050405020304" pitchFamily="18" charset="0"/>
                <a:cs typeface="Times New Roman" panose="02020603050405020304" pitchFamily="18" charset="0"/>
              </a:rPr>
              <a:t>[14] N. B. Padmavathi, ‘‘Comparative study of kernel SVM and ANN classifiers for brain neoplasm classification,’’ in Proc. Int. Conf.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Instrum</a:t>
            </a:r>
            <a:r>
              <a:rPr lang="en-IN" sz="2000" dirty="0">
                <a:latin typeface="Times New Roman" panose="02020603050405020304" pitchFamily="18" charset="0"/>
                <a:cs typeface="Times New Roman" panose="02020603050405020304" pitchFamily="18" charset="0"/>
              </a:rPr>
              <a:t>. Control Technol. (ICICICT), Jul. 2017, pp. 469–473,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10.1109/ICICICT1.2017.8342608.</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[15] J. Liu, J. Feng, and X. Gao, ‘‘Fault diagnosis of rod pumping wells based on support vector machine optimized by improved chicken swarm optimization,’’ IEEE Access, vol. 7, pp. 171598–171608, 2019,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10.1109/ACCESS.2019.2956221.</a:t>
            </a:r>
          </a:p>
        </p:txBody>
      </p:sp>
    </p:spTree>
    <p:extLst>
      <p:ext uri="{BB962C8B-B14F-4D97-AF65-F5344CB8AC3E}">
        <p14:creationId xmlns:p14="http://schemas.microsoft.com/office/powerpoint/2010/main" val="37787204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2315</TotalTime>
  <Words>1630</Words>
  <Application>Microsoft Office PowerPoint</Application>
  <PresentationFormat>On-screen Show (4:3)</PresentationFormat>
  <Paragraphs>87</Paragraphs>
  <Slides>21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Calibri</vt:lpstr>
      <vt:lpstr>Gill Sans MT</vt:lpstr>
      <vt:lpstr>Times New Roman</vt:lpstr>
      <vt:lpstr>Verdana</vt:lpstr>
      <vt:lpstr>Wingdings</vt:lpstr>
      <vt:lpstr>Wingdings 2</vt:lpstr>
      <vt:lpstr>Solstice</vt:lpstr>
      <vt:lpstr>Prediction of Diabetes Empowered With Fused Machine Learning</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649</cp:revision>
  <dcterms:created xsi:type="dcterms:W3CDTF">2006-08-16T00:00:00Z</dcterms:created>
  <dcterms:modified xsi:type="dcterms:W3CDTF">2023-02-24T06:26:17Z</dcterms:modified>
</cp:coreProperties>
</file>