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322" r:id="rId2"/>
    <p:sldId id="325" r:id="rId3"/>
    <p:sldId id="260" r:id="rId4"/>
    <p:sldId id="262" r:id="rId5"/>
    <p:sldId id="263" r:id="rId6"/>
    <p:sldId id="294" r:id="rId7"/>
    <p:sldId id="327" r:id="rId8"/>
    <p:sldId id="326" r:id="rId9"/>
    <p:sldId id="332" r:id="rId10"/>
    <p:sldId id="330" r:id="rId11"/>
    <p:sldId id="333" r:id="rId12"/>
    <p:sldId id="296" r:id="rId13"/>
    <p:sldId id="295" r:id="rId14"/>
    <p:sldId id="331" r:id="rId15"/>
    <p:sldId id="323" r:id="rId16"/>
    <p:sldId id="329" r:id="rId17"/>
    <p:sldId id="344" r:id="rId18"/>
    <p:sldId id="347" r:id="rId19"/>
    <p:sldId id="348"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354"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2/24/2023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FEB5306-4ACF-4DA3-8DEF-1B51A24C6FB2}" type="slidenum">
              <a:rPr lang="en-US" smtClean="0"/>
              <a:pPr/>
              <a:t>2</a:t>
            </a:fld>
            <a:endParaRPr lang="en-US"/>
          </a:p>
        </p:txBody>
      </p:sp>
    </p:spTree>
    <p:extLst>
      <p:ext uri="{BB962C8B-B14F-4D97-AF65-F5344CB8AC3E}">
        <p14:creationId xmlns:p14="http://schemas.microsoft.com/office/powerpoint/2010/main" val="287108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9</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2/24/2023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2/24/2023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2/24/2023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2/24/2023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2/24/2023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914400"/>
            <a:ext cx="5410200" cy="3886200"/>
          </a:xfrm>
        </p:spPr>
        <p:txBody>
          <a:bodyPr>
            <a:normAutofit/>
          </a:bodyPr>
          <a:lstStyle/>
          <a:p>
            <a:pPr algn="ctr"/>
            <a:r>
              <a:rPr lang="en-US" sz="4400" dirty="0"/>
              <a:t>Meta-Transfer Learning Through Hard Tasks</a:t>
            </a:r>
            <a:endParaRPr lang="en-US" sz="4400" b="1" dirty="0">
              <a:latin typeface="Times New Roman" panose="02020603050405020304"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828800" y="1600200"/>
            <a:ext cx="6781800" cy="43434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Meta-learning has been proposed as a framework to address the challenging few-shot learning setting. </a:t>
            </a:r>
          </a:p>
          <a:p>
            <a:pPr algn="just">
              <a:lnSpc>
                <a:spcPct val="150000"/>
              </a:lnSpc>
            </a:pPr>
            <a:r>
              <a:rPr lang="en-US" sz="2000" dirty="0">
                <a:latin typeface="Times New Roman" panose="02020603050405020304" pitchFamily="18" charset="0"/>
                <a:cs typeface="Times New Roman" panose="02020603050405020304" pitchFamily="18" charset="0"/>
              </a:rPr>
              <a:t>The key idea is to leverage a large number of similar few-shot tasks in order to learn how to adapt a base-learner to a new task for which only a few labeled samples are available.</a:t>
            </a:r>
          </a:p>
          <a:p>
            <a:pPr algn="just">
              <a:lnSpc>
                <a:spcPct val="150000"/>
              </a:lnSpc>
            </a:pPr>
            <a:r>
              <a:rPr lang="en-US" sz="2000" dirty="0">
                <a:latin typeface="Times New Roman" panose="02020603050405020304" pitchFamily="18" charset="0"/>
                <a:cs typeface="Times New Roman" panose="02020603050405020304" pitchFamily="18" charset="0"/>
              </a:rPr>
              <a:t> As deep neural networks (DNNs) tend to overfit using a few samples only, typical meta-learning models use shallow neural networks, thus limiting its effectiveness</a:t>
            </a:r>
            <a:r>
              <a:rPr lang="en-US" sz="1200" dirty="0"/>
              <a:t>. </a:t>
            </a:r>
            <a:endParaRPr lang="en-U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1524000"/>
            <a:ext cx="7498080" cy="44196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Typically, DNN weights are either fixed for feature extraction or simply fine-tuned for each task, while we learn a meta-transfer learner through all tasks, which is different in terms of the underlying learning paradigm. </a:t>
            </a:r>
          </a:p>
          <a:p>
            <a:pPr algn="just">
              <a:lnSpc>
                <a:spcPct val="150000"/>
              </a:lnSpc>
            </a:pPr>
            <a:r>
              <a:rPr lang="en-US" sz="2000" dirty="0">
                <a:latin typeface="Times New Roman" panose="02020603050405020304" pitchFamily="18" charset="0"/>
                <a:cs typeface="Times New Roman" panose="02020603050405020304" pitchFamily="18" charset="0"/>
              </a:rPr>
              <a:t>More importantly, our approach can generalize to existing few-shot learning models whose image features are extracted from DNNs on different architectures, for which we conduct extensive experiments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435608" y="1143000"/>
            <a:ext cx="7022592" cy="50292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It does not change DNN weights, thereby avoiding the problem of “catastrophic forgetting” when learning specific tasks in MTL</a:t>
            </a:r>
          </a:p>
          <a:p>
            <a:pPr algn="just">
              <a:lnSpc>
                <a:spcPct val="150000"/>
              </a:lnSpc>
            </a:pPr>
            <a:r>
              <a:rPr lang="en-US" sz="2000" dirty="0">
                <a:latin typeface="Times New Roman" panose="02020603050405020304" pitchFamily="18" charset="0"/>
                <a:cs typeface="Times New Roman" panose="02020603050405020304" pitchFamily="18" charset="0"/>
              </a:rPr>
              <a:t>This demonstrates our contribution of utilizing deeper neural networks to better tackle the few-shot classification problems.</a:t>
            </a:r>
          </a:p>
          <a:p>
            <a:pPr algn="just">
              <a:lnSpc>
                <a:spcPct val="150000"/>
              </a:lnSpc>
            </a:pPr>
            <a:r>
              <a:rPr lang="en-US" sz="2000" dirty="0">
                <a:latin typeface="Times New Roman" panose="02020603050405020304" pitchFamily="18" charset="0"/>
                <a:cs typeface="Times New Roman" panose="02020603050405020304" pitchFamily="18" charset="0"/>
              </a:rPr>
              <a:t>MTL” obtain consistent performance improvements over the original methods in both normal and challenging SSFSL settings by quit large margins, e.g. 13.7% on </a:t>
            </a:r>
            <a:r>
              <a:rPr lang="en-US" sz="2000" dirty="0" err="1">
                <a:latin typeface="Times New Roman" panose="02020603050405020304" pitchFamily="18" charset="0"/>
                <a:cs typeface="Times New Roman" panose="02020603050405020304" pitchFamily="18" charset="0"/>
              </a:rPr>
              <a:t>tieredImageNet</a:t>
            </a:r>
            <a:r>
              <a:rPr lang="en-US" sz="2000" dirty="0">
                <a:latin typeface="Times New Roman" panose="02020603050405020304" pitchFamily="18" charset="0"/>
                <a:cs typeface="Times New Roman" panose="02020603050405020304" pitchFamily="18" charset="0"/>
              </a:rPr>
              <a:t> w/D 1-shot. This validates the effectiveness of our method for tackling SSFSL problems.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371600" y="1143000"/>
            <a:ext cx="7086600" cy="51816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Meta-learning has been proposed as a framework to address the challenging few-shot learning setting</a:t>
            </a:r>
          </a:p>
          <a:p>
            <a:pPr algn="just">
              <a:lnSpc>
                <a:spcPct val="150000"/>
              </a:lnSpc>
            </a:pPr>
            <a:r>
              <a:rPr lang="en-US" sz="2000" dirty="0">
                <a:latin typeface="Times New Roman" panose="02020603050405020304" pitchFamily="18" charset="0"/>
                <a:cs typeface="Times New Roman" panose="02020603050405020304" pitchFamily="18" charset="0"/>
              </a:rPr>
              <a:t>Extensive comparisons to related works validate that our MTL approach trained with the proposed HT meta-batch scheme achieves top performance.</a:t>
            </a:r>
          </a:p>
          <a:p>
            <a:pPr algn="just">
              <a:lnSpc>
                <a:spcPct val="150000"/>
              </a:lnSpc>
            </a:pPr>
            <a:r>
              <a:rPr lang="en-US" sz="2000" dirty="0">
                <a:latin typeface="Times New Roman" panose="02020603050405020304" pitchFamily="18" charset="0"/>
                <a:cs typeface="Times New Roman" panose="02020603050405020304" pitchFamily="18" charset="0"/>
              </a:rPr>
              <a:t>A straight forward idea is to increase the amount of available data by data augmentation techniques . Several methods proposed to learn a data generator</a:t>
            </a:r>
          </a:p>
          <a:p>
            <a:pPr algn="just">
              <a:lnSpc>
                <a:spcPct val="150000"/>
              </a:lnSpc>
            </a:pPr>
            <a:r>
              <a:rPr lang="en-US" sz="2000" dirty="0">
                <a:latin typeface="Times New Roman" panose="02020603050405020304" pitchFamily="18" charset="0"/>
                <a:cs typeface="Times New Roman" panose="02020603050405020304" pitchFamily="18" charset="0"/>
              </a:rPr>
              <a:t>The bottom blocks compare the proposed HT meta-batch with the conventional meta-batch Note that here the FT stands for fine-tuning a classifier.</a:t>
            </a:r>
            <a:endParaRPr lang="en-US" sz="2000" b="1"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676400" y="1066800"/>
            <a:ext cx="6705600" cy="4800600"/>
          </a:xfrm>
        </p:spPr>
        <p:txBody>
          <a:bodyPr>
            <a:normAutofit lnSpcReduction="10000"/>
          </a:bodyPr>
          <a:lstStyle/>
          <a:p>
            <a:pPr algn="just">
              <a:lnSpc>
                <a:spcPct val="150000"/>
              </a:lnSpc>
            </a:pPr>
            <a:r>
              <a:rPr lang="en-US" sz="2000" dirty="0">
                <a:latin typeface="Times New Roman" panose="02020603050405020304" pitchFamily="18" charset="0"/>
                <a:cs typeface="Times New Roman" panose="02020603050405020304" pitchFamily="18" charset="0"/>
              </a:rPr>
              <a:t>Besides, the knowledge to transfer can be from multi-modal category models, e.g. the word embedding models used for zero-shot learning and trained attribute models used for social relationship recognition </a:t>
            </a:r>
          </a:p>
          <a:p>
            <a:pPr algn="just">
              <a:lnSpc>
                <a:spcPct val="150000"/>
              </a:lnSpc>
            </a:pPr>
            <a:r>
              <a:rPr lang="en-US" sz="2000" dirty="0">
                <a:latin typeface="Times New Roman" panose="02020603050405020304" pitchFamily="18" charset="0"/>
                <a:cs typeface="Times New Roman" panose="02020603050405020304" pitchFamily="18" charset="0"/>
              </a:rPr>
              <a:t>Then, we introduce the task-level data denotations used at two phases, i.e., meta-train and meta-test</a:t>
            </a:r>
          </a:p>
          <a:p>
            <a:pPr algn="just">
              <a:lnSpc>
                <a:spcPct val="150000"/>
              </a:lnSpc>
            </a:pPr>
            <a:r>
              <a:rPr lang="en-US" sz="2000" dirty="0">
                <a:latin typeface="Times New Roman" panose="02020603050405020304" pitchFamily="18" charset="0"/>
                <a:cs typeface="Times New Roman" panose="02020603050405020304" pitchFamily="18" charset="0"/>
              </a:rPr>
              <a:t>Stage-1 is called base-learning, where the </a:t>
            </a:r>
            <a:r>
              <a:rPr lang="en-US" sz="2000" dirty="0" err="1">
                <a:latin typeface="Times New Roman" panose="02020603050405020304" pitchFamily="18" charset="0"/>
                <a:cs typeface="Times New Roman" panose="02020603050405020304" pitchFamily="18" charset="0"/>
              </a:rPr>
              <a:t>crossentropy</a:t>
            </a:r>
            <a:r>
              <a:rPr lang="en-US" sz="2000" dirty="0">
                <a:latin typeface="Times New Roman" panose="02020603050405020304" pitchFamily="18" charset="0"/>
                <a:cs typeface="Times New Roman" panose="02020603050405020304" pitchFamily="18" charset="0"/>
              </a:rPr>
              <a:t> loss is used to optimize the parameters of the base-learner.</a:t>
            </a:r>
          </a:p>
          <a:p>
            <a:pPr algn="just">
              <a:lnSpc>
                <a:spcPct val="150000"/>
              </a:lnSpc>
            </a:pPr>
            <a:r>
              <a:rPr lang="en-US" sz="2000" dirty="0">
                <a:latin typeface="Times New Roman" panose="02020603050405020304" pitchFamily="18" charset="0"/>
                <a:cs typeface="Times New Roman" panose="02020603050405020304" pitchFamily="18" charset="0"/>
              </a:rPr>
              <a:t>The test loss is used to optimize the parameters of the meta-learner</a:t>
            </a:r>
            <a:r>
              <a:rPr lang="en-US" sz="1200" dirty="0"/>
              <a:t>.</a:t>
            </a:r>
            <a:endParaRPr lang="en-U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595560019"/>
              </p:ext>
            </p:extLst>
          </p:nvPr>
        </p:nvGraphicFramePr>
        <p:xfrm>
          <a:off x="1371600" y="496847"/>
          <a:ext cx="7467600" cy="5570432"/>
        </p:xfrm>
        <a:graphic>
          <a:graphicData uri="http://schemas.openxmlformats.org/drawingml/2006/table">
            <a:tbl>
              <a:tblPr firstRow="1" bandRow="1">
                <a:tableStyleId>{5C22544A-7EE6-4342-B048-85BDC9FD1C3A}</a:tableStyleId>
              </a:tblPr>
              <a:tblGrid>
                <a:gridCol w="2684980">
                  <a:extLst>
                    <a:ext uri="{9D8B030D-6E8A-4147-A177-3AD203B41FA5}">
                      <a16:colId xmlns:a16="http://schemas.microsoft.com/office/drawing/2014/main" val="20000"/>
                    </a:ext>
                  </a:extLst>
                </a:gridCol>
                <a:gridCol w="2295327">
                  <a:extLst>
                    <a:ext uri="{9D8B030D-6E8A-4147-A177-3AD203B41FA5}">
                      <a16:colId xmlns:a16="http://schemas.microsoft.com/office/drawing/2014/main" val="20001"/>
                    </a:ext>
                  </a:extLst>
                </a:gridCol>
                <a:gridCol w="2487293">
                  <a:extLst>
                    <a:ext uri="{9D8B030D-6E8A-4147-A177-3AD203B41FA5}">
                      <a16:colId xmlns:a16="http://schemas.microsoft.com/office/drawing/2014/main" val="20002"/>
                    </a:ext>
                  </a:extLst>
                </a:gridCol>
              </a:tblGrid>
              <a:tr h="331495">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458761">
                <a:tc>
                  <a:txBody>
                    <a:bodyPr/>
                    <a:lstStyle/>
                    <a:p>
                      <a:pPr algn="just"/>
                      <a:r>
                        <a:rPr lang="en-IN" sz="2000" dirty="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Meta-transfer learning for few-shot learning,</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IN" sz="2000" dirty="0">
                          <a:latin typeface="Times New Roman" panose="02020603050405020304" pitchFamily="18" charset="0"/>
                          <a:cs typeface="Times New Roman" panose="02020603050405020304" pitchFamily="18" charset="0"/>
                        </a:rPr>
                        <a:t>Q. Sun, Y. Liu, T.-S. Chua, and B. Schiele</a:t>
                      </a:r>
                    </a:p>
                  </a:txBody>
                  <a:tcPr/>
                </a:tc>
                <a:tc>
                  <a:txBody>
                    <a:bodyPr/>
                    <a:lstStyle/>
                    <a:p>
                      <a:pPr algn="just"/>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The key idea is to leverage a large number of similar few-shot tasks in order to learn how to adapt a base-learner to a new task for which only a few labeled samples are available.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70032">
                <a:tc>
                  <a:txBody>
                    <a:bodyPr/>
                    <a:lstStyle/>
                    <a:p>
                      <a:pPr algn="just"/>
                      <a:r>
                        <a:rPr lang="en-IN" sz="2000" dirty="0">
                          <a:latin typeface="Times New Roman" pitchFamily="18" charset="0"/>
                          <a:cs typeface="Times New Roman" pitchFamily="18" charset="0"/>
                        </a:rPr>
                        <a:t>‘‘</a:t>
                      </a:r>
                      <a:r>
                        <a:rPr lang="en-US" sz="2000" dirty="0">
                          <a:latin typeface="Times New Roman" panose="02020603050405020304" pitchFamily="18" charset="0"/>
                          <a:cs typeface="Times New Roman" panose="02020603050405020304" pitchFamily="18" charset="0"/>
                        </a:rPr>
                        <a:t>“Meta-learning for semi-supervised </a:t>
                      </a:r>
                      <a:r>
                        <a:rPr lang="en-US" sz="2000" dirty="0" err="1">
                          <a:latin typeface="Times New Roman" panose="02020603050405020304" pitchFamily="18" charset="0"/>
                          <a:cs typeface="Times New Roman" panose="02020603050405020304" pitchFamily="18" charset="0"/>
                        </a:rPr>
                        <a:t>fewshot</a:t>
                      </a:r>
                      <a:r>
                        <a:rPr lang="en-US" sz="2000" dirty="0">
                          <a:latin typeface="Times New Roman" panose="02020603050405020304" pitchFamily="18" charset="0"/>
                          <a:cs typeface="Times New Roman" panose="02020603050405020304" pitchFamily="18" charset="0"/>
                        </a:rPr>
                        <a:t> classification,” </a:t>
                      </a:r>
                      <a:r>
                        <a:rPr lang="en-IN" sz="2000" dirty="0">
                          <a:latin typeface="Times New Roman" panose="02020603050405020304" pitchFamily="18" charset="0"/>
                          <a:cs typeface="Times New Roman" panose="02020603050405020304" pitchFamily="18" charset="0"/>
                        </a:rPr>
                        <a:t>. </a:t>
                      </a:r>
                    </a:p>
                  </a:txBody>
                  <a:tcPr/>
                </a:tc>
                <a:tc>
                  <a:txBody>
                    <a:bodyPr/>
                    <a:lstStyle/>
                    <a:p>
                      <a:pPr algn="just"/>
                      <a:r>
                        <a:rPr lang="en-IN" sz="2000" dirty="0">
                          <a:latin typeface="Times New Roman" panose="02020603050405020304" pitchFamily="18" charset="0"/>
                          <a:cs typeface="Times New Roman" panose="02020603050405020304" pitchFamily="18" charset="0"/>
                        </a:rPr>
                        <a:t>M. Ren, E. Triantafillou, S. Ravi, J. Snell, K. </a:t>
                      </a:r>
                      <a:r>
                        <a:rPr lang="en-IN" sz="2000" dirty="0" err="1">
                          <a:latin typeface="Times New Roman" panose="02020603050405020304" pitchFamily="18" charset="0"/>
                          <a:cs typeface="Times New Roman" panose="02020603050405020304" pitchFamily="18" charset="0"/>
                        </a:rPr>
                        <a:t>Swersky</a:t>
                      </a:r>
                      <a:r>
                        <a:rPr lang="en-IN" sz="2000" dirty="0">
                          <a:latin typeface="Times New Roman" panose="02020603050405020304" pitchFamily="18" charset="0"/>
                          <a:cs typeface="Times New Roman" panose="02020603050405020304" pitchFamily="18" charset="0"/>
                        </a:rPr>
                        <a:t>, J. B. Tenenbaum, H. Larochelle, and R. S. </a:t>
                      </a:r>
                      <a:r>
                        <a:rPr lang="en-IN" sz="2000" dirty="0" err="1">
                          <a:latin typeface="Times New Roman" panose="02020603050405020304" pitchFamily="18" charset="0"/>
                          <a:cs typeface="Times New Roman" panose="02020603050405020304" pitchFamily="18" charset="0"/>
                        </a:rPr>
                        <a:t>Zemel</a:t>
                      </a:r>
                      <a:r>
                        <a:rPr lang="en-IN" sz="2000" dirty="0">
                          <a:latin typeface="Times New Roman" panose="02020603050405020304" pitchFamily="18" charset="0"/>
                          <a:cs typeface="Times New Roman" panose="02020603050405020304" pitchFamily="18" charset="0"/>
                        </a:rPr>
                        <a:t>,</a:t>
                      </a:r>
                    </a:p>
                  </a:txBody>
                  <a:tcPr/>
                </a:tc>
                <a:tc>
                  <a:txBody>
                    <a:bodyPr/>
                    <a:lstStyle/>
                    <a:p>
                      <a:pPr algn="just"/>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In few-shot classification, we are interested in learning algorithms that train a classifier from only a handful of labeled</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2295731312"/>
              </p:ext>
            </p:extLst>
          </p:nvPr>
        </p:nvGraphicFramePr>
        <p:xfrm>
          <a:off x="1295400" y="304801"/>
          <a:ext cx="7639050" cy="5752656"/>
        </p:xfrm>
        <a:graphic>
          <a:graphicData uri="http://schemas.openxmlformats.org/drawingml/2006/table">
            <a:tbl>
              <a:tblPr firstRow="1" bandRow="1">
                <a:tableStyleId>{5C22544A-7EE6-4342-B048-85BDC9FD1C3A}</a:tableStyleId>
              </a:tblPr>
              <a:tblGrid>
                <a:gridCol w="2444750">
                  <a:extLst>
                    <a:ext uri="{9D8B030D-6E8A-4147-A177-3AD203B41FA5}">
                      <a16:colId xmlns:a16="http://schemas.microsoft.com/office/drawing/2014/main" val="20000"/>
                    </a:ext>
                  </a:extLst>
                </a:gridCol>
                <a:gridCol w="2597150">
                  <a:extLst>
                    <a:ext uri="{9D8B030D-6E8A-4147-A177-3AD203B41FA5}">
                      <a16:colId xmlns:a16="http://schemas.microsoft.com/office/drawing/2014/main" val="20001"/>
                    </a:ext>
                  </a:extLst>
                </a:gridCol>
                <a:gridCol w="2597150">
                  <a:extLst>
                    <a:ext uri="{9D8B030D-6E8A-4147-A177-3AD203B41FA5}">
                      <a16:colId xmlns:a16="http://schemas.microsoft.com/office/drawing/2014/main" val="20002"/>
                    </a:ext>
                  </a:extLst>
                </a:gridCol>
              </a:tblGrid>
              <a:tr h="404302">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3100897">
                <a:tc>
                  <a:txBody>
                    <a:bodyPr/>
                    <a:lstStyle/>
                    <a:p>
                      <a:pPr algn="just"/>
                      <a:r>
                        <a:rPr lang="en-IN" sz="2000" dirty="0"/>
                        <a:t>Deep learning,” Nature,</a:t>
                      </a:r>
                      <a:endParaRPr lang="en-IN" sz="2000" dirty="0">
                        <a:latin typeface="Times New Roman" pitchFamily="18" charset="0"/>
                        <a:cs typeface="Times New Roman" pitchFamily="18" charset="0"/>
                      </a:endParaRPr>
                    </a:p>
                  </a:txBody>
                  <a:tcPr/>
                </a:tc>
                <a:tc>
                  <a:txBody>
                    <a:bodyPr/>
                    <a:lstStyle/>
                    <a:p>
                      <a:pPr algn="just"/>
                      <a:r>
                        <a:rPr lang="en-US" sz="2000" dirty="0"/>
                        <a:t>L. Yann, B. </a:t>
                      </a:r>
                      <a:r>
                        <a:rPr lang="en-US" sz="2000" dirty="0" err="1"/>
                        <a:t>Yoshua</a:t>
                      </a:r>
                      <a:r>
                        <a:rPr lang="en-US" sz="2000" dirty="0"/>
                        <a:t>, and H. Geoffrey</a:t>
                      </a:r>
                      <a:r>
                        <a:rPr lang="en-IN" sz="2000" dirty="0">
                          <a:latin typeface="Times New Roman" panose="02020603050405020304" pitchFamily="18" charset="0"/>
                          <a:cs typeface="Times New Roman" panose="02020603050405020304" pitchFamily="18" charset="0"/>
                        </a:rPr>
                        <a:t>, </a:t>
                      </a:r>
                      <a:r>
                        <a:rPr lang="en-US" sz="2000" dirty="0"/>
                        <a:t>, </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Deep learning allows computational models that are composed of multiple processing layers to learn representations of data with multiple levels of abstraction.</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247457">
                <a:tc>
                  <a:txBody>
                    <a:bodyPr/>
                    <a:lstStyle/>
                    <a:p>
                      <a:pPr algn="just"/>
                      <a:r>
                        <a:rPr lang="en-US" sz="2000" dirty="0"/>
                        <a:t>Deep residual learning for image recognition,</a:t>
                      </a:r>
                      <a:endParaRPr lang="en-IN" sz="2000" dirty="0">
                        <a:latin typeface="Times New Roman" pitchFamily="18" charset="0"/>
                        <a:cs typeface="Times New Roman" pitchFamily="18" charset="0"/>
                      </a:endParaRPr>
                    </a:p>
                  </a:txBody>
                  <a:tcPr/>
                </a:tc>
                <a:tc>
                  <a:txBody>
                    <a:bodyPr/>
                    <a:lstStyle/>
                    <a:p>
                      <a:pPr algn="just"/>
                      <a:r>
                        <a:rPr lang="en-US" sz="2000" dirty="0"/>
                        <a:t>K. He, X. Zhang, S. Ren, and J. Sun,. </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We present a residual learning framework to ease the training of networks that are substantially deeper than those used previously.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6633"/>
            <a:ext cx="7498080" cy="1143000"/>
          </a:xfrm>
        </p:spPr>
        <p:txBody>
          <a:bodyPr/>
          <a:lstStyle/>
          <a:p>
            <a:r>
              <a:rPr lang="en-US" dirty="0"/>
              <a:t>OVERVIEW	</a:t>
            </a:r>
          </a:p>
        </p:txBody>
      </p:sp>
      <p:sp>
        <p:nvSpPr>
          <p:cNvPr id="3" name="Content Placeholder 2"/>
          <p:cNvSpPr>
            <a:spLocks noGrp="1"/>
          </p:cNvSpPr>
          <p:nvPr>
            <p:ph idx="1"/>
          </p:nvPr>
        </p:nvSpPr>
        <p:spPr>
          <a:xfrm>
            <a:off x="1295400" y="838200"/>
            <a:ext cx="7239000" cy="5867400"/>
          </a:xfrm>
        </p:spPr>
        <p:txBody>
          <a:bodyPr>
            <a:noAutofit/>
          </a:bodyPr>
          <a:lstStyle/>
          <a:p>
            <a:pPr algn="just">
              <a:lnSpc>
                <a:spcPct val="170000"/>
              </a:lnSpc>
            </a:pPr>
            <a:r>
              <a:rPr lang="en-US" sz="2000" dirty="0">
                <a:latin typeface="Times New Roman" panose="02020603050405020304" pitchFamily="18" charset="0"/>
                <a:cs typeface="Times New Roman" panose="02020603050405020304" pitchFamily="18" charset="0"/>
              </a:rPr>
              <a:t> A LTHOUGH deep learning systems have achieved great performance when sufficient amounts of labeled data are available  there has been growing interest in reducing the required amount of data. Few-shot learning tasks have been defined for this purpose. </a:t>
            </a:r>
          </a:p>
          <a:p>
            <a:pPr algn="just">
              <a:lnSpc>
                <a:spcPct val="170000"/>
              </a:lnSpc>
            </a:pPr>
            <a:r>
              <a:rPr lang="en-US" sz="2000" dirty="0">
                <a:latin typeface="Times New Roman" panose="02020603050405020304" pitchFamily="18" charset="0"/>
                <a:cs typeface="Times New Roman" panose="02020603050405020304" pitchFamily="18" charset="0"/>
              </a:rPr>
              <a:t>The aim is to learn new concepts from a handful of training examples, e.g. from 1 or 5 training images. </a:t>
            </a:r>
          </a:p>
          <a:p>
            <a:pPr algn="just">
              <a:lnSpc>
                <a:spcPct val="170000"/>
              </a:lnSpc>
            </a:pPr>
            <a:r>
              <a:rPr lang="en-US" sz="2000" dirty="0">
                <a:latin typeface="Times New Roman" panose="02020603050405020304" pitchFamily="18" charset="0"/>
                <a:cs typeface="Times New Roman" panose="02020603050405020304" pitchFamily="18" charset="0"/>
              </a:rPr>
              <a:t>Humans tend to be highly effective in this context, often grasping the essential connection between new concepts and their own knowledge and experience, but it remains challenging for machine learning models.</a:t>
            </a:r>
            <a:endParaRPr lang="es-E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9" name="Content Placeholder 8">
            <a:extLst>
              <a:ext uri="{FF2B5EF4-FFF2-40B4-BE49-F238E27FC236}">
                <a16:creationId xmlns:a16="http://schemas.microsoft.com/office/drawing/2014/main" id="{B4B1C0F2-8933-5D26-A49B-4CAE59C64289}"/>
              </a:ext>
            </a:extLst>
          </p:cNvPr>
          <p:cNvPicPr>
            <a:picLocks noGrp="1" noChangeAspect="1"/>
          </p:cNvPicPr>
          <p:nvPr>
            <p:ph idx="1"/>
          </p:nvPr>
        </p:nvPicPr>
        <p:blipFill>
          <a:blip r:embed="rId2"/>
          <a:stretch>
            <a:fillRect/>
          </a:stretch>
        </p:blipFill>
        <p:spPr>
          <a:xfrm>
            <a:off x="1435100" y="1844117"/>
            <a:ext cx="7499350" cy="4007966"/>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9" name="Content Placeholder 8">
            <a:extLst>
              <a:ext uri="{FF2B5EF4-FFF2-40B4-BE49-F238E27FC236}">
                <a16:creationId xmlns:a16="http://schemas.microsoft.com/office/drawing/2014/main" id="{8A9514EA-278B-C596-AEBC-668473AF682C}"/>
              </a:ext>
            </a:extLst>
          </p:cNvPr>
          <p:cNvPicPr>
            <a:picLocks noGrp="1" noChangeAspect="1"/>
          </p:cNvPicPr>
          <p:nvPr>
            <p:ph idx="1"/>
          </p:nvPr>
        </p:nvPicPr>
        <p:blipFill>
          <a:blip r:embed="rId2"/>
          <a:stretch>
            <a:fillRect/>
          </a:stretch>
        </p:blipFill>
        <p:spPr>
          <a:xfrm>
            <a:off x="1435100" y="1650015"/>
            <a:ext cx="7499350" cy="4396170"/>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295400" y="1219200"/>
            <a:ext cx="7696200" cy="53340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In this paper, we show that our novel MTL model trained with HT meta-batch learning curriculum achieves the top performance for tackling few-shot learning problems.</a:t>
            </a:r>
          </a:p>
          <a:p>
            <a:pPr algn="just">
              <a:lnSpc>
                <a:spcPct val="150000"/>
              </a:lnSpc>
            </a:pPr>
            <a:r>
              <a:rPr lang="en-US" sz="2000" dirty="0">
                <a:latin typeface="Times New Roman" panose="02020603050405020304" pitchFamily="18" charset="0"/>
                <a:cs typeface="Times New Roman" panose="02020603050405020304" pitchFamily="18" charset="0"/>
              </a:rPr>
              <a:t> The key operations of MTL on pre-trained DNN neurons proved to be highly efficient for adapting learning experience to the unseen task. </a:t>
            </a:r>
          </a:p>
          <a:p>
            <a:pPr algn="just">
              <a:lnSpc>
                <a:spcPct val="150000"/>
              </a:lnSpc>
            </a:pPr>
            <a:r>
              <a:rPr lang="en-US" sz="2000" dirty="0">
                <a:latin typeface="Times New Roman" panose="02020603050405020304" pitchFamily="18" charset="0"/>
                <a:cs typeface="Times New Roman" panose="02020603050405020304" pitchFamily="18" charset="0"/>
              </a:rPr>
              <a:t>The superiority was particularly achieved in the extreme 1-shot cases on three challenging benchmarks – </a:t>
            </a:r>
            <a:r>
              <a:rPr lang="en-US" sz="2000" dirty="0" err="1">
                <a:latin typeface="Times New Roman" panose="02020603050405020304" pitchFamily="18" charset="0"/>
                <a:cs typeface="Times New Roman" panose="02020603050405020304" pitchFamily="18" charset="0"/>
              </a:rPr>
              <a:t>miniImageNet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tieredImageNet</a:t>
            </a:r>
            <a:r>
              <a:rPr lang="en-US" sz="2000" dirty="0">
                <a:latin typeface="Times New Roman" panose="02020603050405020304" pitchFamily="18" charset="0"/>
                <a:cs typeface="Times New Roman" panose="02020603050405020304" pitchFamily="18" charset="0"/>
              </a:rPr>
              <a:t> and FC100. </a:t>
            </a:r>
          </a:p>
          <a:p>
            <a:pPr algn="just">
              <a:lnSpc>
                <a:spcPct val="150000"/>
              </a:lnSpc>
            </a:pPr>
            <a:r>
              <a:rPr lang="en-US" sz="2000" dirty="0">
                <a:latin typeface="Times New Roman" panose="02020603050405020304" pitchFamily="18" charset="0"/>
                <a:cs typeface="Times New Roman" panose="02020603050405020304" pitchFamily="18" charset="0"/>
              </a:rPr>
              <a:t>The generalization ability of our method is validated by implementing MTL on the classical supervised few-shot models as well as the state-of-the-art semi-supervised few-shot models</a:t>
            </a:r>
            <a:r>
              <a:rPr lang="en-US" sz="1200" dirty="0"/>
              <a:t>.</a:t>
            </a:r>
            <a:endParaRPr lang="en-U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143000" y="914400"/>
            <a:ext cx="7791450" cy="5410200"/>
          </a:xfrm>
        </p:spPr>
        <p:txBody>
          <a:bodyPr>
            <a:noAutofit/>
          </a:bodyPr>
          <a:lstStyle/>
          <a:p>
            <a:pPr algn="just">
              <a:lnSpc>
                <a:spcPct val="170000"/>
              </a:lnSpc>
              <a:buFont typeface="Wingdings" panose="05000000000000000000" pitchFamily="2" charset="2"/>
              <a:buChar char="v"/>
            </a:pPr>
            <a:r>
              <a:rPr lang="en-IN" sz="2000" dirty="0">
                <a:latin typeface="Times New Roman" panose="02020603050405020304" pitchFamily="18" charset="0"/>
                <a:cs typeface="Times New Roman" panose="02020603050405020304" pitchFamily="18" charset="0"/>
              </a:rPr>
              <a:t>[1] Q. Sun, Y. Liu, T.-S. Chua, and B. Schiele, “Meta-transfer learning for few-shot learning,” in CVPR, 2019. </a:t>
            </a:r>
          </a:p>
          <a:p>
            <a:pPr algn="just">
              <a:lnSpc>
                <a:spcPct val="170000"/>
              </a:lnSpc>
              <a:buFont typeface="Wingdings" panose="05000000000000000000" pitchFamily="2" charset="2"/>
              <a:buChar char="v"/>
            </a:pPr>
            <a:r>
              <a:rPr lang="en-IN" sz="2000" dirty="0">
                <a:latin typeface="Times New Roman" panose="02020603050405020304" pitchFamily="18" charset="0"/>
                <a:cs typeface="Times New Roman" panose="02020603050405020304" pitchFamily="18" charset="0"/>
              </a:rPr>
              <a:t>[2] M. Ren, E. Triantafillou, S. Ravi, J. Snell, K. </a:t>
            </a:r>
            <a:r>
              <a:rPr lang="en-IN" sz="2000" dirty="0" err="1">
                <a:latin typeface="Times New Roman" panose="02020603050405020304" pitchFamily="18" charset="0"/>
                <a:cs typeface="Times New Roman" panose="02020603050405020304" pitchFamily="18" charset="0"/>
              </a:rPr>
              <a:t>Swersky</a:t>
            </a:r>
            <a:r>
              <a:rPr lang="en-IN" sz="2000" dirty="0">
                <a:latin typeface="Times New Roman" panose="02020603050405020304" pitchFamily="18" charset="0"/>
                <a:cs typeface="Times New Roman" panose="02020603050405020304" pitchFamily="18" charset="0"/>
              </a:rPr>
              <a:t>, J. B. Tenenbaum, H. Larochelle, and R. S. </a:t>
            </a:r>
            <a:r>
              <a:rPr lang="en-IN" sz="2000" dirty="0" err="1">
                <a:latin typeface="Times New Roman" panose="02020603050405020304" pitchFamily="18" charset="0"/>
                <a:cs typeface="Times New Roman" panose="02020603050405020304" pitchFamily="18" charset="0"/>
              </a:rPr>
              <a:t>Zemel</a:t>
            </a:r>
            <a:r>
              <a:rPr lang="en-IN" sz="2000" dirty="0">
                <a:latin typeface="Times New Roman" panose="02020603050405020304" pitchFamily="18" charset="0"/>
                <a:cs typeface="Times New Roman" panose="02020603050405020304" pitchFamily="18" charset="0"/>
              </a:rPr>
              <a:t>, “Meta-learning for semi-supervised </a:t>
            </a:r>
            <a:r>
              <a:rPr lang="en-IN" sz="2000" dirty="0" err="1">
                <a:latin typeface="Times New Roman" panose="02020603050405020304" pitchFamily="18" charset="0"/>
                <a:cs typeface="Times New Roman" panose="02020603050405020304" pitchFamily="18" charset="0"/>
              </a:rPr>
              <a:t>fewshot</a:t>
            </a:r>
            <a:r>
              <a:rPr lang="en-IN" sz="2000" dirty="0">
                <a:latin typeface="Times New Roman" panose="02020603050405020304" pitchFamily="18" charset="0"/>
                <a:cs typeface="Times New Roman" panose="02020603050405020304" pitchFamily="18" charset="0"/>
              </a:rPr>
              <a:t> classification,” in ICLR, 2018. </a:t>
            </a:r>
          </a:p>
          <a:p>
            <a:pPr algn="just">
              <a:lnSpc>
                <a:spcPct val="170000"/>
              </a:lnSpc>
              <a:buFont typeface="Wingdings" panose="05000000000000000000" pitchFamily="2" charset="2"/>
              <a:buChar char="v"/>
            </a:pPr>
            <a:r>
              <a:rPr lang="en-IN" sz="2000" dirty="0">
                <a:latin typeface="Times New Roman" panose="02020603050405020304" pitchFamily="18" charset="0"/>
                <a:cs typeface="Times New Roman" panose="02020603050405020304" pitchFamily="18" charset="0"/>
              </a:rPr>
              <a:t>3] L. Yann, B. </a:t>
            </a:r>
            <a:r>
              <a:rPr lang="en-IN" sz="2000" dirty="0" err="1">
                <a:latin typeface="Times New Roman" panose="02020603050405020304" pitchFamily="18" charset="0"/>
                <a:cs typeface="Times New Roman" panose="02020603050405020304" pitchFamily="18" charset="0"/>
              </a:rPr>
              <a:t>Yoshua</a:t>
            </a:r>
            <a:r>
              <a:rPr lang="en-IN" sz="2000" dirty="0">
                <a:latin typeface="Times New Roman" panose="02020603050405020304" pitchFamily="18" charset="0"/>
                <a:cs typeface="Times New Roman" panose="02020603050405020304" pitchFamily="18" charset="0"/>
              </a:rPr>
              <a:t>, and H. Geoffrey, “Deep learning,” Nature, vol. 521(7553), p. 436, 2015.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533400"/>
            <a:ext cx="7345680" cy="6019800"/>
          </a:xfrm>
        </p:spPr>
        <p:txBody>
          <a:bodyPr>
            <a:noAutofit/>
          </a:bodyPr>
          <a:lstStyle/>
          <a:p>
            <a:pPr algn="just">
              <a:lnSpc>
                <a:spcPct val="170000"/>
              </a:lnSpc>
            </a:pPr>
            <a:r>
              <a:rPr lang="en-IN" sz="2000" dirty="0">
                <a:latin typeface="Times New Roman" panose="02020603050405020304" pitchFamily="18" charset="0"/>
                <a:cs typeface="Times New Roman" panose="02020603050405020304" pitchFamily="18" charset="0"/>
              </a:rPr>
              <a:t>[4] K. He, X. Zhang, S. Ren, and J. Sun, “Deep residual learning for image recognition,” in CVPR, 2016. </a:t>
            </a:r>
          </a:p>
          <a:p>
            <a:pPr marL="82296" indent="0" algn="just">
              <a:lnSpc>
                <a:spcPct val="170000"/>
              </a:lnSpc>
              <a:buNone/>
            </a:pPr>
            <a:endParaRPr lang="en-IN" sz="2000" dirty="0">
              <a:latin typeface="Times New Roman" panose="02020603050405020304" pitchFamily="18" charset="0"/>
              <a:cs typeface="Times New Roman" panose="02020603050405020304" pitchFamily="18" charset="0"/>
            </a:endParaRPr>
          </a:p>
          <a:p>
            <a:pPr algn="just">
              <a:lnSpc>
                <a:spcPct val="170000"/>
              </a:lnSpc>
            </a:pPr>
            <a:r>
              <a:rPr lang="en-IN" sz="2000" dirty="0">
                <a:latin typeface="Times New Roman" panose="02020603050405020304" pitchFamily="18" charset="0"/>
                <a:cs typeface="Times New Roman" panose="02020603050405020304" pitchFamily="18" charset="0"/>
              </a:rPr>
              <a:t>[5] E. </a:t>
            </a:r>
            <a:r>
              <a:rPr lang="en-IN" sz="2000" dirty="0" err="1">
                <a:latin typeface="Times New Roman" panose="02020603050405020304" pitchFamily="18" charset="0"/>
                <a:cs typeface="Times New Roman" panose="02020603050405020304" pitchFamily="18" charset="0"/>
              </a:rPr>
              <a:t>Shelhamer</a:t>
            </a:r>
            <a:r>
              <a:rPr lang="en-IN" sz="2000" dirty="0">
                <a:latin typeface="Times New Roman" panose="02020603050405020304" pitchFamily="18" charset="0"/>
                <a:cs typeface="Times New Roman" panose="02020603050405020304" pitchFamily="18" charset="0"/>
              </a:rPr>
              <a:t>, J. Long, and T. Darrell, “Fully convolutional networks for semantic segmentation,” IEEE Trans. Pattern Anal. Mach. </a:t>
            </a:r>
            <a:r>
              <a:rPr lang="en-IN" sz="2000" dirty="0" err="1">
                <a:latin typeface="Times New Roman" panose="02020603050405020304" pitchFamily="18" charset="0"/>
                <a:cs typeface="Times New Roman" panose="02020603050405020304" pitchFamily="18" charset="0"/>
              </a:rPr>
              <a:t>Intell</a:t>
            </a:r>
            <a:r>
              <a:rPr lang="en-IN" sz="2000" dirty="0">
                <a:latin typeface="Times New Roman" panose="02020603050405020304" pitchFamily="18" charset="0"/>
                <a:cs typeface="Times New Roman" panose="02020603050405020304" pitchFamily="18" charset="0"/>
              </a:rPr>
              <a:t>., vol. 39, no. 4, pp. 640–651, 2017.</a:t>
            </a:r>
          </a:p>
          <a:p>
            <a:pPr marL="82296" indent="0" algn="just">
              <a:lnSpc>
                <a:spcPct val="170000"/>
              </a:lnSpc>
              <a:buNone/>
            </a:pPr>
            <a:r>
              <a:rPr lang="en-IN" sz="2000" dirty="0">
                <a:latin typeface="Times New Roman" panose="02020603050405020304" pitchFamily="18" charset="0"/>
                <a:cs typeface="Times New Roman" panose="02020603050405020304" pitchFamily="18" charset="0"/>
              </a:rPr>
              <a:t> </a:t>
            </a:r>
          </a:p>
          <a:p>
            <a:pPr algn="just">
              <a:lnSpc>
                <a:spcPct val="170000"/>
              </a:lnSpc>
            </a:pPr>
            <a:r>
              <a:rPr lang="en-IN" sz="2000" dirty="0">
                <a:latin typeface="Times New Roman" panose="02020603050405020304" pitchFamily="18" charset="0"/>
                <a:cs typeface="Times New Roman" panose="02020603050405020304" pitchFamily="18" charset="0"/>
              </a:rPr>
              <a:t>[6] F. Li, R. Fergus, and P. </a:t>
            </a:r>
            <a:r>
              <a:rPr lang="en-IN" sz="2000" dirty="0" err="1">
                <a:latin typeface="Times New Roman" panose="02020603050405020304" pitchFamily="18" charset="0"/>
                <a:cs typeface="Times New Roman" panose="02020603050405020304" pitchFamily="18" charset="0"/>
              </a:rPr>
              <a:t>Perona</a:t>
            </a:r>
            <a:r>
              <a:rPr lang="en-IN" sz="2000" dirty="0">
                <a:latin typeface="Times New Roman" panose="02020603050405020304" pitchFamily="18" charset="0"/>
                <a:cs typeface="Times New Roman" panose="02020603050405020304" pitchFamily="18" charset="0"/>
              </a:rPr>
              <a:t>, “One-shot learning of object categories,” IEEE Trans. Pattern Anal. Mach. </a:t>
            </a:r>
            <a:r>
              <a:rPr lang="en-IN" sz="2000" dirty="0" err="1">
                <a:latin typeface="Times New Roman" panose="02020603050405020304" pitchFamily="18" charset="0"/>
                <a:cs typeface="Times New Roman" panose="02020603050405020304" pitchFamily="18" charset="0"/>
              </a:rPr>
              <a:t>Intell</a:t>
            </a:r>
            <a:r>
              <a:rPr lang="en-IN" sz="2000" dirty="0">
                <a:latin typeface="Times New Roman" panose="02020603050405020304" pitchFamily="18" charset="0"/>
                <a:cs typeface="Times New Roman" panose="02020603050405020304" pitchFamily="18" charset="0"/>
              </a:rPr>
              <a:t>., vol. 28, no. 4, pp. 594–611, 2006.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609600"/>
            <a:ext cx="7315200" cy="5867400"/>
          </a:xfrm>
        </p:spPr>
        <p:txBody>
          <a:bodyPr>
            <a:noAutofit/>
          </a:bodyPr>
          <a:lstStyle/>
          <a:p>
            <a:pPr algn="just">
              <a:lnSpc>
                <a:spcPct val="170000"/>
              </a:lnSpc>
            </a:pPr>
            <a:r>
              <a:rPr lang="en-IN" sz="2000" dirty="0">
                <a:latin typeface="Times New Roman" panose="02020603050405020304" pitchFamily="18" charset="0"/>
                <a:cs typeface="Times New Roman" panose="02020603050405020304" pitchFamily="18" charset="0"/>
              </a:rPr>
              <a:t>[7] C. Finn, P. </a:t>
            </a:r>
            <a:r>
              <a:rPr lang="en-IN" sz="2000" dirty="0" err="1">
                <a:latin typeface="Times New Roman" panose="02020603050405020304" pitchFamily="18" charset="0"/>
                <a:cs typeface="Times New Roman" panose="02020603050405020304" pitchFamily="18" charset="0"/>
              </a:rPr>
              <a:t>Abbeel</a:t>
            </a:r>
            <a:r>
              <a:rPr lang="en-IN" sz="2000" dirty="0">
                <a:latin typeface="Times New Roman" panose="02020603050405020304" pitchFamily="18" charset="0"/>
                <a:cs typeface="Times New Roman" panose="02020603050405020304" pitchFamily="18" charset="0"/>
              </a:rPr>
              <a:t>, and S. Levine, “Model-agnostic meta-learning for fast adaptation of deep networks,” in ICML, 2017. </a:t>
            </a:r>
          </a:p>
          <a:p>
            <a:pPr algn="just">
              <a:lnSpc>
                <a:spcPct val="170000"/>
              </a:lnSpc>
            </a:pPr>
            <a:r>
              <a:rPr lang="en-IN" sz="2000" dirty="0">
                <a:latin typeface="Times New Roman" panose="02020603050405020304" pitchFamily="18" charset="0"/>
                <a:cs typeface="Times New Roman" panose="02020603050405020304" pitchFamily="18" charset="0"/>
              </a:rPr>
              <a:t> [8] D. </a:t>
            </a:r>
            <a:r>
              <a:rPr lang="en-IN" sz="2000" dirty="0" err="1">
                <a:latin typeface="Times New Roman" panose="02020603050405020304" pitchFamily="18" charset="0"/>
                <a:cs typeface="Times New Roman" panose="02020603050405020304" pitchFamily="18" charset="0"/>
              </a:rPr>
              <a:t>Clevert</a:t>
            </a:r>
            <a:r>
              <a:rPr lang="en-IN" sz="2000" dirty="0">
                <a:latin typeface="Times New Roman" panose="02020603050405020304" pitchFamily="18" charset="0"/>
                <a:cs typeface="Times New Roman" panose="02020603050405020304" pitchFamily="18" charset="0"/>
              </a:rPr>
              <a:t>, T. </a:t>
            </a:r>
            <a:r>
              <a:rPr lang="en-IN" sz="2000" dirty="0" err="1">
                <a:latin typeface="Times New Roman" panose="02020603050405020304" pitchFamily="18" charset="0"/>
                <a:cs typeface="Times New Roman" panose="02020603050405020304" pitchFamily="18" charset="0"/>
              </a:rPr>
              <a:t>Unterthiner</a:t>
            </a:r>
            <a:r>
              <a:rPr lang="en-IN" sz="2000" dirty="0">
                <a:latin typeface="Times New Roman" panose="02020603050405020304" pitchFamily="18" charset="0"/>
                <a:cs typeface="Times New Roman" panose="02020603050405020304" pitchFamily="18" charset="0"/>
              </a:rPr>
              <a:t>, and S. </a:t>
            </a:r>
            <a:r>
              <a:rPr lang="en-IN" sz="2000" dirty="0" err="1">
                <a:latin typeface="Times New Roman" panose="02020603050405020304" pitchFamily="18" charset="0"/>
                <a:cs typeface="Times New Roman" panose="02020603050405020304" pitchFamily="18" charset="0"/>
              </a:rPr>
              <a:t>Hochreiter</a:t>
            </a:r>
            <a:r>
              <a:rPr lang="en-IN" sz="2000" dirty="0">
                <a:latin typeface="Times New Roman" panose="02020603050405020304" pitchFamily="18" charset="0"/>
                <a:cs typeface="Times New Roman" panose="02020603050405020304" pitchFamily="18" charset="0"/>
              </a:rPr>
              <a:t>, “Fast and accurate deep network learning by exponential linear units (</a:t>
            </a:r>
            <a:r>
              <a:rPr lang="en-IN" sz="2000" dirty="0" err="1">
                <a:latin typeface="Times New Roman" panose="02020603050405020304" pitchFamily="18" charset="0"/>
                <a:cs typeface="Times New Roman" panose="02020603050405020304" pitchFamily="18" charset="0"/>
              </a:rPr>
              <a:t>elus</a:t>
            </a:r>
            <a:r>
              <a:rPr lang="en-IN" sz="2000" dirty="0">
                <a:latin typeface="Times New Roman" panose="02020603050405020304" pitchFamily="18" charset="0"/>
                <a:cs typeface="Times New Roman" panose="02020603050405020304" pitchFamily="18" charset="0"/>
              </a:rPr>
              <a:t>),” in ICLR, 2016. </a:t>
            </a:r>
          </a:p>
          <a:p>
            <a:pPr algn="just">
              <a:lnSpc>
                <a:spcPct val="170000"/>
              </a:lnSpc>
            </a:pPr>
            <a:r>
              <a:rPr lang="en-IN" sz="2000" dirty="0">
                <a:latin typeface="Times New Roman" panose="02020603050405020304" pitchFamily="18" charset="0"/>
                <a:cs typeface="Times New Roman" panose="02020603050405020304" pitchFamily="18" charset="0"/>
              </a:rPr>
              <a:t> [9] S. J. Pan, I. W. Tsang, J. T. Kwok, and Q. Yang, “Domain adaptation via transfer component analysis,” IEEE Trans. Neural Networks, vol. 22, no. 2, pp. 199–210, 2011.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752600" y="990600"/>
            <a:ext cx="6705600" cy="4953000"/>
          </a:xfrm>
        </p:spPr>
        <p:txBody>
          <a:bodyPr>
            <a:normAutofit/>
          </a:bodyPr>
          <a:lstStyle/>
          <a:p>
            <a:pPr algn="just"/>
            <a:r>
              <a:rPr lang="en-IN" sz="2000" dirty="0">
                <a:latin typeface="Times New Roman" panose="02020603050405020304" pitchFamily="18" charset="0"/>
                <a:cs typeface="Times New Roman" panose="02020603050405020304" pitchFamily="18" charset="0"/>
              </a:rPr>
              <a:t>[10] A. </a:t>
            </a:r>
            <a:r>
              <a:rPr lang="en-IN" sz="2000" dirty="0" err="1">
                <a:latin typeface="Times New Roman" panose="02020603050405020304" pitchFamily="18" charset="0"/>
                <a:cs typeface="Times New Roman" panose="02020603050405020304" pitchFamily="18" charset="0"/>
              </a:rPr>
              <a:t>Khoreva</a:t>
            </a:r>
            <a:r>
              <a:rPr lang="en-IN" sz="2000" dirty="0">
                <a:latin typeface="Times New Roman" panose="02020603050405020304" pitchFamily="18" charset="0"/>
                <a:cs typeface="Times New Roman" panose="02020603050405020304" pitchFamily="18" charset="0"/>
              </a:rPr>
              <a:t>, R. </a:t>
            </a:r>
            <a:r>
              <a:rPr lang="en-IN" sz="2000" dirty="0" err="1">
                <a:latin typeface="Times New Roman" panose="02020603050405020304" pitchFamily="18" charset="0"/>
                <a:cs typeface="Times New Roman" panose="02020603050405020304" pitchFamily="18" charset="0"/>
              </a:rPr>
              <a:t>Benenson</a:t>
            </a:r>
            <a:r>
              <a:rPr lang="en-IN" sz="2000" dirty="0">
                <a:latin typeface="Times New Roman" panose="02020603050405020304" pitchFamily="18" charset="0"/>
                <a:cs typeface="Times New Roman" panose="02020603050405020304" pitchFamily="18" charset="0"/>
              </a:rPr>
              <a:t>, E. </a:t>
            </a:r>
            <a:r>
              <a:rPr lang="en-IN" sz="2000" dirty="0" err="1">
                <a:latin typeface="Times New Roman" panose="02020603050405020304" pitchFamily="18" charset="0"/>
                <a:cs typeface="Times New Roman" panose="02020603050405020304" pitchFamily="18" charset="0"/>
              </a:rPr>
              <a:t>Ilg</a:t>
            </a:r>
            <a:r>
              <a:rPr lang="en-IN" sz="2000" dirty="0">
                <a:latin typeface="Times New Roman" panose="02020603050405020304" pitchFamily="18" charset="0"/>
                <a:cs typeface="Times New Roman" panose="02020603050405020304" pitchFamily="18" charset="0"/>
              </a:rPr>
              <a:t>, T. </a:t>
            </a:r>
            <a:r>
              <a:rPr lang="en-IN" sz="2000" dirty="0" err="1">
                <a:latin typeface="Times New Roman" panose="02020603050405020304" pitchFamily="18" charset="0"/>
                <a:cs typeface="Times New Roman" panose="02020603050405020304" pitchFamily="18" charset="0"/>
              </a:rPr>
              <a:t>Brox</a:t>
            </a:r>
            <a:r>
              <a:rPr lang="en-IN" sz="2000" dirty="0">
                <a:latin typeface="Times New Roman" panose="02020603050405020304" pitchFamily="18" charset="0"/>
                <a:cs typeface="Times New Roman" panose="02020603050405020304" pitchFamily="18" charset="0"/>
              </a:rPr>
              <a:t>, and B. Schiele, “Lucid data dreaming for object tracking,” </a:t>
            </a:r>
            <a:r>
              <a:rPr lang="en-IN" sz="2000" dirty="0" err="1">
                <a:latin typeface="Times New Roman" panose="02020603050405020304" pitchFamily="18" charset="0"/>
                <a:cs typeface="Times New Roman" panose="02020603050405020304" pitchFamily="18" charset="0"/>
              </a:rPr>
              <a:t>arXiv</a:t>
            </a:r>
            <a:r>
              <a:rPr lang="en-IN" sz="2000" dirty="0">
                <a:latin typeface="Times New Roman" panose="02020603050405020304" pitchFamily="18" charset="0"/>
                <a:cs typeface="Times New Roman" panose="02020603050405020304" pitchFamily="18" charset="0"/>
              </a:rPr>
              <a:t>, vol. 1703.09554, 2017. </a:t>
            </a:r>
          </a:p>
          <a:p>
            <a:pPr algn="just"/>
            <a:endParaRPr lang="en-IN" sz="2000" dirty="0">
              <a:latin typeface="Times New Roman" panose="02020603050405020304" pitchFamily="18" charset="0"/>
              <a:cs typeface="Times New Roman" panose="02020603050405020304" pitchFamily="18" charset="0"/>
            </a:endParaRP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[11] A. Mehrotra and A. </a:t>
            </a:r>
            <a:r>
              <a:rPr lang="en-IN" sz="2000" dirty="0" err="1">
                <a:latin typeface="Times New Roman" panose="02020603050405020304" pitchFamily="18" charset="0"/>
                <a:cs typeface="Times New Roman" panose="02020603050405020304" pitchFamily="18" charset="0"/>
              </a:rPr>
              <a:t>Dukkipati</a:t>
            </a:r>
            <a:r>
              <a:rPr lang="en-IN" sz="2000" dirty="0">
                <a:latin typeface="Times New Roman" panose="02020603050405020304" pitchFamily="18" charset="0"/>
                <a:cs typeface="Times New Roman" panose="02020603050405020304" pitchFamily="18" charset="0"/>
              </a:rPr>
              <a:t>, “Generative adversarial residual pairwise networks for one shot learning,” </a:t>
            </a:r>
            <a:r>
              <a:rPr lang="en-IN" sz="2000" dirty="0" err="1">
                <a:latin typeface="Times New Roman" panose="02020603050405020304" pitchFamily="18" charset="0"/>
                <a:cs typeface="Times New Roman" panose="02020603050405020304" pitchFamily="18" charset="0"/>
              </a:rPr>
              <a:t>arXiv</a:t>
            </a:r>
            <a:r>
              <a:rPr lang="en-IN" sz="2000" dirty="0">
                <a:latin typeface="Times New Roman" panose="02020603050405020304" pitchFamily="18" charset="0"/>
                <a:cs typeface="Times New Roman" panose="02020603050405020304" pitchFamily="18" charset="0"/>
              </a:rPr>
              <a:t>, vol. 1703.08033, 2017. </a:t>
            </a:r>
          </a:p>
          <a:p>
            <a:pPr algn="just"/>
            <a:endParaRPr lang="en-IN" sz="2000" dirty="0">
              <a:latin typeface="Times New Roman" panose="02020603050405020304" pitchFamily="18" charset="0"/>
              <a:cs typeface="Times New Roman" panose="02020603050405020304" pitchFamily="18" charset="0"/>
            </a:endParaRPr>
          </a:p>
          <a:p>
            <a:pPr marL="82296" indent="0" algn="just">
              <a:buNone/>
            </a:pPr>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[12] E. Schwartz, L. </a:t>
            </a:r>
            <a:r>
              <a:rPr lang="en-IN" sz="2000" dirty="0" err="1">
                <a:latin typeface="Times New Roman" panose="02020603050405020304" pitchFamily="18" charset="0"/>
                <a:cs typeface="Times New Roman" panose="02020603050405020304" pitchFamily="18" charset="0"/>
              </a:rPr>
              <a:t>Karlinsky</a:t>
            </a:r>
            <a:r>
              <a:rPr lang="en-IN" sz="2000" dirty="0">
                <a:latin typeface="Times New Roman" panose="02020603050405020304" pitchFamily="18" charset="0"/>
                <a:cs typeface="Times New Roman" panose="02020603050405020304" pitchFamily="18" charset="0"/>
              </a:rPr>
              <a:t>, J. </a:t>
            </a:r>
            <a:r>
              <a:rPr lang="en-IN" sz="2000" dirty="0" err="1">
                <a:latin typeface="Times New Roman" panose="02020603050405020304" pitchFamily="18" charset="0"/>
                <a:cs typeface="Times New Roman" panose="02020603050405020304" pitchFamily="18" charset="0"/>
              </a:rPr>
              <a:t>Shtok</a:t>
            </a:r>
            <a:r>
              <a:rPr lang="en-IN" sz="2000" dirty="0">
                <a:latin typeface="Times New Roman" panose="02020603050405020304" pitchFamily="18" charset="0"/>
                <a:cs typeface="Times New Roman" panose="02020603050405020304" pitchFamily="18" charset="0"/>
              </a:rPr>
              <a:t>, S. </a:t>
            </a:r>
            <a:r>
              <a:rPr lang="en-IN" sz="2000" dirty="0" err="1">
                <a:latin typeface="Times New Roman" panose="02020603050405020304" pitchFamily="18" charset="0"/>
                <a:cs typeface="Times New Roman" panose="02020603050405020304" pitchFamily="18" charset="0"/>
              </a:rPr>
              <a:t>Harary</a:t>
            </a:r>
            <a:r>
              <a:rPr lang="en-IN" sz="2000" dirty="0">
                <a:latin typeface="Times New Roman" panose="02020603050405020304" pitchFamily="18" charset="0"/>
                <a:cs typeface="Times New Roman" panose="02020603050405020304" pitchFamily="18" charset="0"/>
              </a:rPr>
              <a:t>, M. Marder, R. S. </a:t>
            </a:r>
            <a:r>
              <a:rPr lang="en-IN" sz="2000" dirty="0" err="1">
                <a:latin typeface="Times New Roman" panose="02020603050405020304" pitchFamily="18" charset="0"/>
                <a:cs typeface="Times New Roman" panose="02020603050405020304" pitchFamily="18" charset="0"/>
              </a:rPr>
              <a:t>Feris</a:t>
            </a:r>
            <a:r>
              <a:rPr lang="en-IN" sz="2000" dirty="0">
                <a:latin typeface="Times New Roman" panose="02020603050405020304" pitchFamily="18" charset="0"/>
                <a:cs typeface="Times New Roman" panose="02020603050405020304" pitchFamily="18" charset="0"/>
              </a:rPr>
              <a:t>, A. Kumar, R. </a:t>
            </a:r>
            <a:r>
              <a:rPr lang="en-IN" sz="2000" dirty="0" err="1">
                <a:latin typeface="Times New Roman" panose="02020603050405020304" pitchFamily="18" charset="0"/>
                <a:cs typeface="Times New Roman" panose="02020603050405020304" pitchFamily="18" charset="0"/>
              </a:rPr>
              <a:t>Giryes</a:t>
            </a:r>
            <a:r>
              <a:rPr lang="en-IN" sz="2000" dirty="0">
                <a:latin typeface="Times New Roman" panose="02020603050405020304" pitchFamily="18" charset="0"/>
                <a:cs typeface="Times New Roman" panose="02020603050405020304" pitchFamily="18" charset="0"/>
              </a:rPr>
              <a:t>, and A. M. Bronstein, “Delta-encoder: an effective sample synthesis method for few-shot object recognition,” in </a:t>
            </a:r>
            <a:r>
              <a:rPr lang="en-IN" sz="2000" dirty="0" err="1">
                <a:latin typeface="Times New Roman" panose="02020603050405020304" pitchFamily="18" charset="0"/>
                <a:cs typeface="Times New Roman" panose="02020603050405020304" pitchFamily="18" charset="0"/>
              </a:rPr>
              <a:t>NeurIPS</a:t>
            </a:r>
            <a:r>
              <a:rPr lang="en-IN" sz="2000" dirty="0">
                <a:latin typeface="Times New Roman" panose="02020603050405020304" pitchFamily="18" charset="0"/>
                <a:cs typeface="Times New Roman" panose="02020603050405020304" pitchFamily="18" charset="0"/>
              </a:rPr>
              <a:t>, 2018. </a:t>
            </a:r>
          </a:p>
        </p:txBody>
      </p:sp>
    </p:spTree>
    <p:extLst>
      <p:ext uri="{BB962C8B-B14F-4D97-AF65-F5344CB8AC3E}">
        <p14:creationId xmlns:p14="http://schemas.microsoft.com/office/powerpoint/2010/main" val="1728954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5C86A-A6D6-5BE7-B556-264580CB2EF4}"/>
              </a:ext>
            </a:extLst>
          </p:cNvPr>
          <p:cNvSpPr>
            <a:spLocks noGrp="1"/>
          </p:cNvSpPr>
          <p:nvPr>
            <p:ph idx="1"/>
          </p:nvPr>
        </p:nvSpPr>
        <p:spPr>
          <a:xfrm>
            <a:off x="1295400" y="533400"/>
            <a:ext cx="7638288" cy="5715000"/>
          </a:xfrm>
        </p:spPr>
        <p:txBody>
          <a:bodyPr>
            <a:normAutofit/>
          </a:bodyPr>
          <a:lstStyle/>
          <a:p>
            <a:pPr marL="82296" indent="0">
              <a:buNone/>
            </a:pPr>
            <a:endParaRPr lang="en-IN" sz="2000" dirty="0"/>
          </a:p>
          <a:p>
            <a:pPr algn="just"/>
            <a:r>
              <a:rPr lang="en-IN" sz="2000" dirty="0">
                <a:latin typeface="Times New Roman" panose="02020603050405020304" pitchFamily="18" charset="0"/>
                <a:cs typeface="Times New Roman" panose="02020603050405020304" pitchFamily="18" charset="0"/>
              </a:rPr>
              <a:t>[13] Y. Wang, R. B. </a:t>
            </a:r>
            <a:r>
              <a:rPr lang="en-IN" sz="2000" dirty="0" err="1">
                <a:latin typeface="Times New Roman" panose="02020603050405020304" pitchFamily="18" charset="0"/>
                <a:cs typeface="Times New Roman" panose="02020603050405020304" pitchFamily="18" charset="0"/>
              </a:rPr>
              <a:t>Girshick</a:t>
            </a:r>
            <a:r>
              <a:rPr lang="en-IN" sz="2000" dirty="0">
                <a:latin typeface="Times New Roman" panose="02020603050405020304" pitchFamily="18" charset="0"/>
                <a:cs typeface="Times New Roman" panose="02020603050405020304" pitchFamily="18" charset="0"/>
              </a:rPr>
              <a:t>, M. Hebert, and B. Hariharan, “Low-shot learning from imaginary data,” in CVPR, 2018. </a:t>
            </a:r>
          </a:p>
          <a:p>
            <a:pPr algn="just"/>
            <a:endParaRPr lang="en-IN" sz="2000" dirty="0">
              <a:latin typeface="Times New Roman" panose="02020603050405020304" pitchFamily="18" charset="0"/>
              <a:cs typeface="Times New Roman" panose="02020603050405020304" pitchFamily="18" charset="0"/>
            </a:endParaRP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[14] Y. Xian, S. Sharma, B. Schiele, and Z. </a:t>
            </a:r>
            <a:r>
              <a:rPr lang="en-IN" sz="2000" dirty="0" err="1">
                <a:latin typeface="Times New Roman" panose="02020603050405020304" pitchFamily="18" charset="0"/>
                <a:cs typeface="Times New Roman" panose="02020603050405020304" pitchFamily="18" charset="0"/>
              </a:rPr>
              <a:t>Akata</a:t>
            </a:r>
            <a:r>
              <a:rPr lang="en-IN" sz="2000" dirty="0">
                <a:latin typeface="Times New Roman" panose="02020603050405020304" pitchFamily="18" charset="0"/>
                <a:cs typeface="Times New Roman" panose="02020603050405020304" pitchFamily="18" charset="0"/>
              </a:rPr>
              <a:t>, “f-VAEGAN-D2: A feature generating framework for any-shot learning,” in CVPR, 2019. </a:t>
            </a:r>
          </a:p>
          <a:p>
            <a:pPr algn="just"/>
            <a:endParaRPr lang="en-IN" sz="2000" dirty="0">
              <a:latin typeface="Times New Roman" panose="02020603050405020304" pitchFamily="18" charset="0"/>
              <a:cs typeface="Times New Roman" panose="02020603050405020304" pitchFamily="18" charset="0"/>
            </a:endParaRP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[15] S. </a:t>
            </a:r>
            <a:r>
              <a:rPr lang="en-IN" sz="2000" dirty="0" err="1">
                <a:latin typeface="Times New Roman" panose="02020603050405020304" pitchFamily="18" charset="0"/>
                <a:cs typeface="Times New Roman" panose="02020603050405020304" pitchFamily="18" charset="0"/>
              </a:rPr>
              <a:t>Bartunov</a:t>
            </a:r>
            <a:r>
              <a:rPr lang="en-IN" sz="2000" dirty="0">
                <a:latin typeface="Times New Roman" panose="02020603050405020304" pitchFamily="18" charset="0"/>
                <a:cs typeface="Times New Roman" panose="02020603050405020304" pitchFamily="18" charset="0"/>
              </a:rPr>
              <a:t> and D. P. </a:t>
            </a:r>
            <a:r>
              <a:rPr lang="en-IN" sz="2000" dirty="0" err="1">
                <a:latin typeface="Times New Roman" panose="02020603050405020304" pitchFamily="18" charset="0"/>
                <a:cs typeface="Times New Roman" panose="02020603050405020304" pitchFamily="18" charset="0"/>
              </a:rPr>
              <a:t>Vetrov</a:t>
            </a:r>
            <a:r>
              <a:rPr lang="en-IN" sz="2000" dirty="0">
                <a:latin typeface="Times New Roman" panose="02020603050405020304" pitchFamily="18" charset="0"/>
                <a:cs typeface="Times New Roman" panose="02020603050405020304" pitchFamily="18" charset="0"/>
              </a:rPr>
              <a:t>, “Few-shot generative modelling with generative matching networks,” in AISTATS, 2018. </a:t>
            </a:r>
          </a:p>
        </p:txBody>
      </p:sp>
    </p:spTree>
    <p:extLst>
      <p:ext uri="{BB962C8B-B14F-4D97-AF65-F5344CB8AC3E}">
        <p14:creationId xmlns:p14="http://schemas.microsoft.com/office/powerpoint/2010/main" val="11165934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2256</TotalTime>
  <Words>1475</Words>
  <Application>Microsoft Office PowerPoint</Application>
  <PresentationFormat>On-screen Show (4:3)</PresentationFormat>
  <Paragraphs>91</Paragraphs>
  <Slides>19</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Calibri</vt:lpstr>
      <vt:lpstr>Gill Sans MT</vt:lpstr>
      <vt:lpstr>Times New Roman</vt:lpstr>
      <vt:lpstr>Verdana</vt:lpstr>
      <vt:lpstr>Wingdings</vt:lpstr>
      <vt:lpstr>Wingdings 2</vt:lpstr>
      <vt:lpstr>Solstice</vt:lpstr>
      <vt:lpstr>Meta-Transfer Learning Through Hard Tasks</vt:lpstr>
      <vt:lpstr>Abstract</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648</cp:revision>
  <dcterms:created xsi:type="dcterms:W3CDTF">2006-08-16T00:00:00Z</dcterms:created>
  <dcterms:modified xsi:type="dcterms:W3CDTF">2023-02-24T05:17:59Z</dcterms:modified>
</cp:coreProperties>
</file>