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345"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 id="347"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2/21/2023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2/21/2023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2/21/2023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2/21/2023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2/21/2023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2/21/2023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hyperlink" Target="https://scholar.google.com/scholar_lookup?title=Consumer+credit-risk+models+via+machine-learning+algorithms&amp;author=Khandani,+A.E.&amp;author=Kim,+A.J.&amp;author=Lo,+A.W.&amp;publication_year=2010&amp;journal=J.+Bank.+Financ.&amp;volume=34&amp;pages=2767%E2%80%932787&amp;doi=10.1016/j.jbankfin.2010.06.001" TargetMode="External"/><Relationship Id="rId3" Type="http://schemas.openxmlformats.org/officeDocument/2006/relationships/hyperlink" Target="https://scholar.google.com/scholar_lookup?title=Machine+learning:+Trends,+perspectives,+and+prospects&amp;author=Jordan,+M.I.&amp;author=Mitchell,+T.M.&amp;publication_year=2015&amp;journal=Science&amp;volume=349&amp;pages=255%E2%80%93260&amp;doi=10.1126/science.aaa8415" TargetMode="External"/><Relationship Id="rId7" Type="http://schemas.openxmlformats.org/officeDocument/2006/relationships/hyperlink" Target="http://www.ncbi.nlm.nih.gov/pubmed/26017442" TargetMode="External"/><Relationship Id="rId12" Type="http://schemas.openxmlformats.org/officeDocument/2006/relationships/hyperlink" Target="https://doi.org/10.1016/j.ribaf.2017.07.104"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s://doi.org/10.1038/nature14539" TargetMode="External"/><Relationship Id="rId11" Type="http://schemas.openxmlformats.org/officeDocument/2006/relationships/hyperlink" Target="https://scholar.google.com/scholar_lookup?title=Predicting+bank+failure:+An+improvement+by+implementing+a+machine-learning+approach+to+classical+financial+ratios&amp;author=Le,+H.H.&amp;author=Viviani,+J.L.&amp;publication_year=2018&amp;journal=Res.+Int.+Bus.+Financ.&amp;volume=44&amp;pages=16%E2%80%9325&amp;doi=10.1016/j.ribaf.2017.07.104" TargetMode="External"/><Relationship Id="rId5" Type="http://schemas.openxmlformats.org/officeDocument/2006/relationships/hyperlink" Target="https://scholar.google.com/scholar_lookup?title=Deep+learning&amp;author=LeCun,+Y.&amp;author=Bengio,+Y.&amp;author=Hinton,+G.&amp;publication_year=2015&amp;journal=Nature&amp;volume=521&amp;pages=436%E2%80%93444&amp;doi=10.1038/nature14539&amp;pmid=26017442" TargetMode="External"/><Relationship Id="rId10" Type="http://schemas.openxmlformats.org/officeDocument/2006/relationships/hyperlink" Target="https://www.mdpi.com/1099-4300/23/1/18" TargetMode="External"/><Relationship Id="rId4" Type="http://schemas.openxmlformats.org/officeDocument/2006/relationships/hyperlink" Target="https://doi.org/10.1126/science.aaa8415" TargetMode="External"/><Relationship Id="rId9" Type="http://schemas.openxmlformats.org/officeDocument/2006/relationships/hyperlink" Target="https://doi.org/10.1016/j.jbankfin.2010.06.001"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scholar.google.com/scholar_lookup?title=A+guide+to+deep+learning+in+healthcare&amp;author=Esteva,+A.&amp;author=Robicquet,+A.&amp;author=Ramsundar,+B.&amp;author=Kuleshov,+V.&amp;author=DePristo,+M.&amp;author=Chou,+K.&amp;author=Cui,+C.&amp;author=Corrado,+G.&amp;author=Thrun,+S.&amp;author=Dean,+J.&amp;publication_year=2019&amp;journal=Nat.+Med.&amp;volume=25&amp;pages=24%E2%80%9329&amp;doi=10.1038/s41591-018-0316-z&amp;pmid=30617335" TargetMode="External"/><Relationship Id="rId7" Type="http://schemas.openxmlformats.org/officeDocument/2006/relationships/hyperlink" Target="https://scholar.google.com/scholar_lookup?title=Xgboost:+A+scalable+tree+boosting+system&amp;conference=Proceedings+of+the+22nd+ACM+Sigkdd+International+Conference+on+Knowledge+Discovery+and+Data+Mining&amp;author=Chen,+T.&amp;author=Guestrin,+C.&amp;publication_year=2016&amp;pages=785%E2%80%93794" TargetMode="External"/><Relationship Id="rId2" Type="http://schemas.openxmlformats.org/officeDocument/2006/relationships/hyperlink" Target="https://scholar.google.com/scholar_lookup?title=Machine+Learning+in+Healthcare+Informatics&amp;author=Dua,+S.&amp;author=Acharya,+U.R.&amp;author=Dua,+P.&amp;publication_year=2014" TargetMode="External"/><Relationship Id="rId1" Type="http://schemas.openxmlformats.org/officeDocument/2006/relationships/slideLayout" Target="../slideLayouts/slideLayout2.xml"/><Relationship Id="rId6" Type="http://schemas.openxmlformats.org/officeDocument/2006/relationships/hyperlink" Target="https://scholar.google.com/scholar_lookup?title=Machine+learning+in+healthcare&amp;author=Callahan,+A.&amp;author=Shah,+N.H.&amp;publication_year=2017&amp;pages=279%E2%80%93291" TargetMode="External"/><Relationship Id="rId5" Type="http://schemas.openxmlformats.org/officeDocument/2006/relationships/hyperlink" Target="http://www.ncbi.nlm.nih.gov/pubmed/30617335" TargetMode="External"/><Relationship Id="rId4" Type="http://schemas.openxmlformats.org/officeDocument/2006/relationships/hyperlink" Target="https://doi.org/10.1038/s41591-018-0316-z"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scholar.google.com/scholar_lookup?title=Ensemble+learning&amp;author=Polikar,+R.&amp;publication_year=2012&amp;pages=1%E2%80%9334" TargetMode="External"/><Relationship Id="rId7" Type="http://schemas.openxmlformats.org/officeDocument/2006/relationships/hyperlink" Target="http://hdl.handle.net/2060/19910014493" TargetMode="External"/><Relationship Id="rId2" Type="http://schemas.openxmlformats.org/officeDocument/2006/relationships/hyperlink" Target="https://scholar.google.com/scholar_lookup?title=Classification+and+regression+by+randomForest&amp;author=Liaw,+A.&amp;author=Wiener,+M.&amp;publication_year=2002&amp;journal=R+News&amp;volume=2&amp;pages=18%E2%80%9322" TargetMode="External"/><Relationship Id="rId1" Type="http://schemas.openxmlformats.org/officeDocument/2006/relationships/slideLayout" Target="../slideLayouts/slideLayout2.xml"/><Relationship Id="rId6" Type="http://schemas.openxmlformats.org/officeDocument/2006/relationships/hyperlink" Target="https://doi.org/10.1109/21.97458" TargetMode="External"/><Relationship Id="rId5" Type="http://schemas.openxmlformats.org/officeDocument/2006/relationships/hyperlink" Target="https://scholar.google.com/scholar_lookup?title=A+survey+of+decision+tree+classifier+methodology&amp;author=Safavian,+S.R.&amp;author=Landgrebe,+D.&amp;publication_year=1991&amp;journal=IEEE+Trans.+Syst.+Man+Cybern.&amp;volume=21&amp;pages=660%E2%80%93674&amp;doi=10.1109/21.97458" TargetMode="External"/><Relationship Id="rId4" Type="http://schemas.openxmlformats.org/officeDocument/2006/relationships/hyperlink" Target="https://scholar.google.com/scholar_lookup?title=Applied+Linear+Regression&amp;author=Weisberg,+S.&amp;publication_year=2005"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doi.org/10.1609/aimag.v40i2.2850" TargetMode="External"/><Relationship Id="rId2" Type="http://schemas.openxmlformats.org/officeDocument/2006/relationships/hyperlink" Target="https://scholar.google.com/scholar_lookup?title=DARPA%E2%80%99s+Explainable+Artificial+Intelligence+(XAI)+Program&amp;author=Gunning,+D.&amp;author=Aha,+D.W.&amp;publication_year=2019&amp;journal=AI+Magazine&amp;volume=40&amp;pages=44%E2%80%9358&amp;doi=10.1609/aimag.v40i2.2850" TargetMode="External"/><Relationship Id="rId1" Type="http://schemas.openxmlformats.org/officeDocument/2006/relationships/slideLayout" Target="../slideLayouts/slideLayout2.xml"/><Relationship Id="rId6" Type="http://schemas.openxmlformats.org/officeDocument/2006/relationships/hyperlink" Target="https://scholar.google.com/scholar_lookup?title=Towards+a+rigorous+science+of+interpretable+machine+learning&amp;author=Doshi-Velez,+F.&amp;author=Kim,+B.&amp;publication_year=2017&amp;journal=arXiv" TargetMode="External"/><Relationship Id="rId5" Type="http://schemas.openxmlformats.org/officeDocument/2006/relationships/hyperlink" Target="https://doi.org/10.1145/3236386.3241340" TargetMode="External"/><Relationship Id="rId4" Type="http://schemas.openxmlformats.org/officeDocument/2006/relationships/hyperlink" Target="https://scholar.google.com/scholar_lookup?title=The+mythos+of+model+interpretability&amp;author=Lipton,+Z.C.&amp;publication_year=2018&amp;journal=Queue&amp;volume=16&amp;pages=31%E2%80%9357&amp;doi=10.1145/3236386.324134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just"/>
            <a:r>
              <a:rPr lang="en-US" sz="4000" b="1" dirty="0"/>
              <a:t>Machine Learning Based Healthcare System for Investigating the Association Between Depression and Quality of Life </a:t>
            </a: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066800" y="1219200"/>
            <a:ext cx="7866888" cy="5562600"/>
          </a:xfrm>
        </p:spPr>
        <p:txBody>
          <a:bodyPr>
            <a:noAutofit/>
          </a:bodyPr>
          <a:lstStyle/>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Machine learning (ML) algorithms are nowadays widely adopted in different contexts to perform autonomous decisions and predictions. Due to the high volume of data shared in the recent years, ML algorithms are more accurate and reliable since training and testing phases are more precise. An important concept to analyze when defining ML algorithms concerns adversarial machine learning attacks. </a:t>
            </a:r>
          </a:p>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These attacks aim to create manipulated datasets to mislead ML algorithm decisions. In this work, we propose new approaches able to detect and mitigate malicious adversarial machine learning attacks against a ML system. In particular, we investigate the </a:t>
            </a:r>
            <a:r>
              <a:rPr lang="en-US" sz="2000" b="0" i="0" dirty="0" err="1">
                <a:solidFill>
                  <a:srgbClr val="333333"/>
                </a:solidFill>
                <a:effectLst/>
                <a:latin typeface="Times New Roman" panose="02020603050405020304" pitchFamily="18" charset="0"/>
                <a:cs typeface="Times New Roman" panose="02020603050405020304" pitchFamily="18" charset="0"/>
              </a:rPr>
              <a:t>Carlini</a:t>
            </a:r>
            <a:r>
              <a:rPr lang="en-US" sz="2000" b="0" i="0" dirty="0">
                <a:solidFill>
                  <a:srgbClr val="333333"/>
                </a:solidFill>
                <a:effectLst/>
                <a:latin typeface="Times New Roman" panose="02020603050405020304" pitchFamily="18" charset="0"/>
                <a:cs typeface="Times New Roman" panose="02020603050405020304" pitchFamily="18" charset="0"/>
              </a:rPr>
              <a:t>-Wagner (CW), the fast gradient sign method (FGSM) and the Jacobian based saliency map (JSMA) attacks.</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a:latin typeface="Times New Roman" pitchFamily="18" charset="0"/>
                <a:cs typeface="Times New Roman" pitchFamily="18" charset="0"/>
              </a:rPr>
              <a:t>. </a:t>
            </a:r>
          </a:p>
        </p:txBody>
      </p:sp>
      <p:sp>
        <p:nvSpPr>
          <p:cNvPr id="4" name="Rectangle 3"/>
          <p:cNvSpPr/>
          <p:nvPr/>
        </p:nvSpPr>
        <p:spPr>
          <a:xfrm>
            <a:off x="1524000" y="609600"/>
            <a:ext cx="7409688" cy="6499985"/>
          </a:xfrm>
          <a:prstGeom prst="rect">
            <a:avLst/>
          </a:prstGeom>
        </p:spPr>
        <p:txBody>
          <a:bodyPr wrap="square">
            <a:spAutoFit/>
          </a:bodyPr>
          <a:lstStyle/>
          <a:p>
            <a:pPr algn="just">
              <a:lnSpc>
                <a:spcPct val="150000"/>
              </a:lnSpc>
            </a:pPr>
            <a:r>
              <a:rPr lang="en-US" sz="2000" b="0" i="0" dirty="0">
                <a:solidFill>
                  <a:srgbClr val="333333"/>
                </a:solidFill>
                <a:effectLst/>
                <a:latin typeface="Arial" panose="020B0604020202020204" pitchFamily="34" charset="0"/>
              </a:rPr>
              <a:t>The aim of this work is to exploit detection algorithms as countermeasures to these attacks. Initially, we performed some tests by using canonical ML algorithms with a hyperparameters optimization to improve metrics.</a:t>
            </a:r>
          </a:p>
          <a:p>
            <a:pPr algn="just">
              <a:lnSpc>
                <a:spcPct val="150000"/>
              </a:lnSpc>
            </a:pPr>
            <a:r>
              <a:rPr lang="en-US" sz="2000" b="0" i="0" dirty="0">
                <a:solidFill>
                  <a:srgbClr val="333333"/>
                </a:solidFill>
                <a:effectLst/>
                <a:latin typeface="Arial" panose="020B0604020202020204" pitchFamily="34" charset="0"/>
              </a:rPr>
              <a:t> Then, we adopt original reliable AI algorithms, either based on </a:t>
            </a:r>
            <a:r>
              <a:rPr lang="en-US" sz="2000" b="0" i="0" dirty="0" err="1">
                <a:solidFill>
                  <a:srgbClr val="333333"/>
                </a:solidFill>
                <a:effectLst/>
                <a:latin typeface="Arial" panose="020B0604020202020204" pitchFamily="34" charset="0"/>
              </a:rPr>
              <a:t>eXplainable</a:t>
            </a:r>
            <a:r>
              <a:rPr lang="en-US" sz="2000" b="0" i="0" dirty="0">
                <a:solidFill>
                  <a:srgbClr val="333333"/>
                </a:solidFill>
                <a:effectLst/>
                <a:latin typeface="Arial" panose="020B0604020202020204" pitchFamily="34" charset="0"/>
              </a:rPr>
              <a:t> AI (Logic Learning Machine) or Support Vector Data Description (SVDD).</a:t>
            </a:r>
          </a:p>
          <a:p>
            <a:pPr algn="just">
              <a:lnSpc>
                <a:spcPct val="150000"/>
              </a:lnSpc>
            </a:pPr>
            <a:r>
              <a:rPr lang="en-US" sz="2000" b="0" i="0" dirty="0">
                <a:solidFill>
                  <a:srgbClr val="333333"/>
                </a:solidFill>
                <a:effectLst/>
                <a:latin typeface="Arial" panose="020B0604020202020204" pitchFamily="34" charset="0"/>
              </a:rPr>
              <a:t> The obtained results show how the classical algorithms may fail to identify an adversarial attack, while the reliable AI methodologies are more prone to correctly detect a possible adversarial machine learning attack. </a:t>
            </a:r>
          </a:p>
          <a:p>
            <a:pPr algn="just">
              <a:lnSpc>
                <a:spcPct val="150000"/>
              </a:lnSpc>
            </a:pPr>
            <a:r>
              <a:rPr lang="en-US" sz="2000" b="0" i="0" dirty="0">
                <a:solidFill>
                  <a:srgbClr val="333333"/>
                </a:solidFill>
                <a:effectLst/>
                <a:latin typeface="Arial" panose="020B0604020202020204" pitchFamily="34" charset="0"/>
              </a:rPr>
              <a:t>The evaluation of the proposed methodology was carried out in terms of good balance between FPR and FNR on real world application datasets: \</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b="0" i="0" dirty="0">
                <a:solidFill>
                  <a:srgbClr val="333333"/>
                </a:solidFill>
                <a:effectLst/>
                <a:latin typeface="Georgia" panose="02040502050405020303" pitchFamily="18" charset="0"/>
              </a:rPr>
              <a:t> Until now, this attack is considered as the most powerful among the existing attacks. Obviously, since the generation of malicious adversarial data is very accurate, computational times can be very long.</a:t>
            </a:r>
          </a:p>
          <a:p>
            <a:pPr algn="just">
              <a:lnSpc>
                <a:spcPct val="150000"/>
              </a:lnSpc>
            </a:pPr>
            <a:r>
              <a:rPr lang="en-US" sz="2000" b="0" i="0" dirty="0">
                <a:solidFill>
                  <a:srgbClr val="333333"/>
                </a:solidFill>
                <a:effectLst/>
                <a:latin typeface="Georgia" panose="02040502050405020303" pitchFamily="18" charset="0"/>
              </a:rPr>
              <a:t>ML and artificial intelligence (AI) algorithms have been applied to many and different contexts in recent years, from the healthcare world to intrusion detection systems in the field of IoT security. </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We chose the mentioned algorithms as they are among the most used ones for binary classification problems in recent machine learning literature </a:t>
            </a:r>
            <a:r>
              <a:rPr lang="en-US" sz="2000" dirty="0">
                <a:latin typeface="Times New Roman" panose="02020603050405020304" pitchFamily="18" charset="0"/>
                <a:cs typeface="Times New Roman" panose="02020603050405020304" pitchFamily="18" charset="0"/>
              </a:rPr>
              <a:t>.</a:t>
            </a:r>
          </a:p>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In the platooning dataset, on the other hand, a strong superposition of points between the two classes makes the detection a hard task. Finally, in the RUL estimation original problem, the healthy and fault classes are quite well separated and we will investigate how the different proposed attacks impact on this base performance</a:t>
            </a:r>
            <a:r>
              <a:rPr lang="en-US" sz="1200" b="0" i="0" dirty="0">
                <a:solidFill>
                  <a:srgbClr val="333333"/>
                </a:solidFill>
                <a:effectLst/>
                <a:latin typeface="Georgia" panose="02040502050405020303" pitchFamily="18" charset="0"/>
              </a:rPr>
              <a:t>.</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029200"/>
          </a:xfrm>
        </p:spPr>
        <p:txBody>
          <a:bodyPr>
            <a:noAutofit/>
          </a:bodyPr>
          <a:lstStyle/>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The proposed activities are tested and evaluated on three different datasets: the first one is focused on network security (in particular, a DNS tunneling communication), the second one focused on vehicle platooning and the third one is a benchmark in predictive maintenance, consisting in Remaining Useful Life (RUL) estimation.</a:t>
            </a:r>
          </a:p>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Finally, in the RUL estimation original problem, the healthy and fault classes are quite well separated and we will investigate how the different proposed attacks impact on this base performance. </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435608" y="1066800"/>
            <a:ext cx="7098792" cy="5516562"/>
          </a:xfrm>
        </p:spPr>
        <p:txBody>
          <a:bodyPr>
            <a:noAutofit/>
          </a:bodyPr>
          <a:lstStyle/>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Machine learning (ML) has become an increasingly used technology in every aspect of our lives. </a:t>
            </a:r>
          </a:p>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Then offers a broad overview of the most widely used and efficient methodologies for dealing with adversary attacks in AI fields.</a:t>
            </a:r>
            <a:endParaRPr lang="en-US" sz="2000" dirty="0">
              <a:solidFill>
                <a:srgbClr val="333333"/>
              </a:solidFill>
              <a:latin typeface="Times New Roman" panose="02020603050405020304" pitchFamily="18" charset="0"/>
              <a:cs typeface="Times New Roman" panose="02020603050405020304" pitchFamily="18" charset="0"/>
            </a:endParaRPr>
          </a:p>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The perturbations performed by the adversarial machine learning attacks aim to be minimal to fool the model without an obvious change in the data used. </a:t>
            </a:r>
          </a:p>
          <a:p>
            <a:pPr algn="just">
              <a:lnSpc>
                <a:spcPct val="150000"/>
              </a:lnSpc>
            </a:pPr>
            <a:r>
              <a:rPr lang="en-US" sz="2000" b="0" i="0" dirty="0">
                <a:solidFill>
                  <a:srgbClr val="333333"/>
                </a:solidFill>
                <a:effectLst/>
                <a:latin typeface="Times New Roman" panose="02020603050405020304" pitchFamily="18" charset="0"/>
                <a:cs typeface="Times New Roman" panose="02020603050405020304" pitchFamily="18" charset="0"/>
              </a:rPr>
              <a:t>We chose the mentioned algorithms as they are among the most used ones for binary classification problems in recent machine learning literature</a:t>
            </a:r>
            <a:endParaRPr lang="en-US" sz="2000" dirty="0">
              <a:latin typeface="Times New Roman" panose="02020603050405020304"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085293949"/>
              </p:ext>
            </p:extLst>
          </p:nvPr>
        </p:nvGraphicFramePr>
        <p:xfrm>
          <a:off x="1371600" y="496847"/>
          <a:ext cx="6781800" cy="5265632"/>
        </p:xfrm>
        <a:graphic>
          <a:graphicData uri="http://schemas.openxmlformats.org/drawingml/2006/table">
            <a:tbl>
              <a:tblPr firstRow="1" bandRow="1">
                <a:tableStyleId>{5C22544A-7EE6-4342-B048-85BDC9FD1C3A}</a:tableStyleId>
              </a:tblPr>
              <a:tblGrid>
                <a:gridCol w="2286000">
                  <a:extLst>
                    <a:ext uri="{9D8B030D-6E8A-4147-A177-3AD203B41FA5}">
                      <a16:colId xmlns:a16="http://schemas.microsoft.com/office/drawing/2014/main" val="20000"/>
                    </a:ext>
                  </a:extLst>
                </a:gridCol>
                <a:gridCol w="2236932">
                  <a:extLst>
                    <a:ext uri="{9D8B030D-6E8A-4147-A177-3AD203B41FA5}">
                      <a16:colId xmlns:a16="http://schemas.microsoft.com/office/drawing/2014/main" val="20001"/>
                    </a:ext>
                  </a:extLst>
                </a:gridCol>
                <a:gridCol w="2258868">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lang="en-IN" sz="2000" dirty="0">
                          <a:latin typeface="Times New Roman" panose="02020603050405020304" pitchFamily="18" charset="0"/>
                          <a:cs typeface="Times New Roman" panose="02020603050405020304" pitchFamily="18" charset="0"/>
                        </a:rPr>
                        <a:t>‘‘</a:t>
                      </a:r>
                      <a:r>
                        <a:rPr kumimoji="0" lang="en-US" sz="2000" b="0" i="0" kern="1200" dirty="0">
                          <a:solidFill>
                            <a:schemeClr val="dk1"/>
                          </a:solidFill>
                          <a:effectLst/>
                          <a:latin typeface="+mn-lt"/>
                          <a:ea typeface="+mn-ea"/>
                          <a:cs typeface="+mn-cs"/>
                        </a:rPr>
                        <a:t>Machine learning: Trends, perspectives, and prospects.</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IN" sz="2000" b="0" i="0" kern="1200" dirty="0">
                          <a:solidFill>
                            <a:schemeClr val="dk1"/>
                          </a:solidFill>
                          <a:effectLst/>
                          <a:latin typeface="+mn-lt"/>
                          <a:ea typeface="+mn-ea"/>
                          <a:cs typeface="+mn-cs"/>
                        </a:rPr>
                        <a:t>Jordan, M.I.; Mitchell, T.M. </a:t>
                      </a:r>
                      <a:r>
                        <a:rPr lang="en-US" sz="2000" dirty="0"/>
                        <a:t>,</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Machine learning addresses the question of how to build computers that improve automatically through experience.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pPr algn="just"/>
                      <a:r>
                        <a:rPr lang="en-IN" sz="2000" dirty="0">
                          <a:latin typeface="Times New Roman" pitchFamily="18" charset="0"/>
                          <a:cs typeface="Times New Roman" pitchFamily="18" charset="0"/>
                        </a:rPr>
                        <a:t>‘‘</a:t>
                      </a:r>
                      <a:r>
                        <a:rPr kumimoji="0" lang="en-IN" sz="2000" b="0" i="0" kern="1200" dirty="0">
                          <a:solidFill>
                            <a:schemeClr val="dk1"/>
                          </a:solidFill>
                          <a:effectLst/>
                          <a:latin typeface="+mn-lt"/>
                          <a:ea typeface="+mn-ea"/>
                          <a:cs typeface="+mn-cs"/>
                        </a:rPr>
                        <a:t>Deep learning. </a:t>
                      </a:r>
                      <a:r>
                        <a:rPr kumimoji="0" lang="en-IN" sz="2000" b="0" i="1" kern="1200" dirty="0">
                          <a:solidFill>
                            <a:schemeClr val="dk1"/>
                          </a:solidFill>
                          <a:effectLst/>
                          <a:latin typeface="+mn-lt"/>
                          <a:ea typeface="+mn-ea"/>
                          <a:cs typeface="+mn-cs"/>
                        </a:rPr>
                        <a:t>Nature</a:t>
                      </a:r>
                      <a:r>
                        <a:rPr kumimoji="0" lang="en-IN" sz="2000" b="0" i="0" kern="1200" dirty="0">
                          <a:solidFill>
                            <a:schemeClr val="dk1"/>
                          </a:solidFill>
                          <a:effectLst/>
                          <a:latin typeface="+mn-lt"/>
                          <a:ea typeface="+mn-ea"/>
                          <a:cs typeface="+mn-cs"/>
                        </a:rPr>
                        <a:t> </a:t>
                      </a:r>
                      <a:endParaRPr lang="en-IN" sz="2000" dirty="0">
                        <a:latin typeface="Times New Roman" pitchFamily="18" charset="0"/>
                        <a:cs typeface="Times New Roman" pitchFamily="18" charset="0"/>
                      </a:endParaRPr>
                    </a:p>
                  </a:txBody>
                  <a:tcPr/>
                </a:tc>
                <a:tc>
                  <a:txBody>
                    <a:bodyPr/>
                    <a:lstStyle/>
                    <a:p>
                      <a:pPr algn="just"/>
                      <a:r>
                        <a:rPr kumimoji="0" lang="en-IN" sz="2000" b="0" i="0" kern="1200" dirty="0" err="1">
                          <a:solidFill>
                            <a:schemeClr val="dk1"/>
                          </a:solidFill>
                          <a:effectLst/>
                          <a:latin typeface="+mn-lt"/>
                          <a:ea typeface="+mn-ea"/>
                          <a:cs typeface="+mn-cs"/>
                        </a:rPr>
                        <a:t>LeCun</a:t>
                      </a:r>
                      <a:r>
                        <a:rPr kumimoji="0" lang="en-IN" sz="2000" b="0" i="0" kern="1200" dirty="0">
                          <a:solidFill>
                            <a:schemeClr val="dk1"/>
                          </a:solidFill>
                          <a:effectLst/>
                          <a:latin typeface="+mn-lt"/>
                          <a:ea typeface="+mn-ea"/>
                          <a:cs typeface="+mn-cs"/>
                        </a:rPr>
                        <a:t>, Y.; </a:t>
                      </a:r>
                      <a:r>
                        <a:rPr kumimoji="0" lang="en-IN" sz="2000" b="0" i="0" kern="1200" dirty="0" err="1">
                          <a:solidFill>
                            <a:schemeClr val="dk1"/>
                          </a:solidFill>
                          <a:effectLst/>
                          <a:latin typeface="+mn-lt"/>
                          <a:ea typeface="+mn-ea"/>
                          <a:cs typeface="+mn-cs"/>
                        </a:rPr>
                        <a:t>Bengio</a:t>
                      </a:r>
                      <a:r>
                        <a:rPr kumimoji="0" lang="en-IN" sz="2000" b="0" i="0" kern="1200" dirty="0">
                          <a:solidFill>
                            <a:schemeClr val="dk1"/>
                          </a:solidFill>
                          <a:effectLst/>
                          <a:latin typeface="+mn-lt"/>
                          <a:ea typeface="+mn-ea"/>
                          <a:cs typeface="+mn-cs"/>
                        </a:rPr>
                        <a:t>, Y.; Hinton, G</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Deep-learning models have become pervasive tools in science and engineering.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146722328"/>
              </p:ext>
            </p:extLst>
          </p:nvPr>
        </p:nvGraphicFramePr>
        <p:xfrm>
          <a:off x="1143000" y="304801"/>
          <a:ext cx="7791450" cy="6339839"/>
        </p:xfrm>
        <a:graphic>
          <a:graphicData uri="http://schemas.openxmlformats.org/drawingml/2006/table">
            <a:tbl>
              <a:tblPr firstRow="1" bandRow="1">
                <a:tableStyleId>{5C22544A-7EE6-4342-B048-85BDC9FD1C3A}</a:tableStyleId>
              </a:tblPr>
              <a:tblGrid>
                <a:gridCol w="2597150">
                  <a:extLst>
                    <a:ext uri="{9D8B030D-6E8A-4147-A177-3AD203B41FA5}">
                      <a16:colId xmlns:a16="http://schemas.microsoft.com/office/drawing/2014/main" val="20000"/>
                    </a:ext>
                  </a:extLst>
                </a:gridCol>
                <a:gridCol w="2597150">
                  <a:extLst>
                    <a:ext uri="{9D8B030D-6E8A-4147-A177-3AD203B41FA5}">
                      <a16:colId xmlns:a16="http://schemas.microsoft.com/office/drawing/2014/main" val="20001"/>
                    </a:ext>
                  </a:extLst>
                </a:gridCol>
                <a:gridCol w="2597150">
                  <a:extLst>
                    <a:ext uri="{9D8B030D-6E8A-4147-A177-3AD203B41FA5}">
                      <a16:colId xmlns:a16="http://schemas.microsoft.com/office/drawing/2014/main" val="20002"/>
                    </a:ext>
                  </a:extLst>
                </a:gridCol>
              </a:tblGrid>
              <a:tr h="40430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100897">
                <a:tc>
                  <a:txBody>
                    <a:bodyPr/>
                    <a:lstStyle/>
                    <a:p>
                      <a:pPr algn="just"/>
                      <a:r>
                        <a:rPr lang="en-IN" sz="2000" dirty="0">
                          <a:latin typeface="Times New Roman" pitchFamily="18" charset="0"/>
                          <a:cs typeface="Times New Roman" pitchFamily="18" charset="0"/>
                        </a:rPr>
                        <a:t>‘</a:t>
                      </a:r>
                      <a:r>
                        <a:rPr kumimoji="0" lang="en-US" sz="2000" b="0" i="0" kern="1200" dirty="0">
                          <a:solidFill>
                            <a:schemeClr val="dk1"/>
                          </a:solidFill>
                          <a:effectLst/>
                          <a:latin typeface="+mn-lt"/>
                          <a:ea typeface="+mn-ea"/>
                          <a:cs typeface="+mn-cs"/>
                        </a:rPr>
                        <a:t>Consumer credit-risk models via machine-learning algorithms</a:t>
                      </a:r>
                      <a:r>
                        <a:rPr lang="en-IN" sz="2000" dirty="0">
                          <a:latin typeface="Times New Roman" pitchFamily="18" charset="0"/>
                          <a:cs typeface="Times New Roman" pitchFamily="18" charset="0"/>
                        </a:rPr>
                        <a:t>,’’ </a:t>
                      </a:r>
                    </a:p>
                  </a:txBody>
                  <a:tcPr/>
                </a:tc>
                <a:tc>
                  <a:txBody>
                    <a:bodyPr/>
                    <a:lstStyle/>
                    <a:p>
                      <a:pPr algn="just"/>
                      <a:r>
                        <a:rPr kumimoji="0" lang="en-IN" sz="2000" b="0" i="0" kern="1200" dirty="0" err="1">
                          <a:solidFill>
                            <a:schemeClr val="dk1"/>
                          </a:solidFill>
                          <a:effectLst/>
                          <a:latin typeface="+mn-lt"/>
                          <a:ea typeface="+mn-ea"/>
                          <a:cs typeface="+mn-cs"/>
                        </a:rPr>
                        <a:t>Khandani</a:t>
                      </a:r>
                      <a:r>
                        <a:rPr kumimoji="0" lang="en-IN" sz="2000" b="0" i="0" kern="1200" dirty="0">
                          <a:solidFill>
                            <a:schemeClr val="dk1"/>
                          </a:solidFill>
                          <a:effectLst/>
                          <a:latin typeface="+mn-lt"/>
                          <a:ea typeface="+mn-ea"/>
                          <a:cs typeface="+mn-cs"/>
                        </a:rPr>
                        <a:t>, A.E.; Kim, A.J.; Lo, A.W</a:t>
                      </a:r>
                      <a:r>
                        <a:rPr lang="en-IN" sz="2000" dirty="0">
                          <a:latin typeface="Times New Roman" panose="02020603050405020304" pitchFamily="18" charset="0"/>
                          <a:cs typeface="Times New Roman" panose="02020603050405020304" pitchFamily="18" charset="0"/>
                        </a:rPr>
                        <a:t>, </a:t>
                      </a:r>
                      <a:r>
                        <a:rPr lang="en-US" sz="2000" dirty="0"/>
                        <a:t>,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The effect of raising the airways resistance of 56 normal newborn babies by blocking alternate nostrils was studied by means of </a:t>
                      </a:r>
                      <a:r>
                        <a:rPr kumimoji="0" lang="en-US" sz="2000" b="0" i="0" kern="1200" dirty="0" err="1">
                          <a:solidFill>
                            <a:schemeClr val="dk1"/>
                          </a:solidFill>
                          <a:effectLst/>
                          <a:latin typeface="+mn-lt"/>
                          <a:ea typeface="+mn-ea"/>
                          <a:cs typeface="+mn-cs"/>
                        </a:rPr>
                        <a:t>oesophageal</a:t>
                      </a:r>
                      <a:r>
                        <a:rPr kumimoji="0" lang="en-US" sz="2000" b="0" i="0" kern="1200" dirty="0">
                          <a:solidFill>
                            <a:schemeClr val="dk1"/>
                          </a:solidFill>
                          <a:effectLst/>
                          <a:latin typeface="+mn-lt"/>
                          <a:ea typeface="+mn-ea"/>
                          <a:cs typeface="+mn-cs"/>
                        </a:rPr>
                        <a:t> intubation and the trunk plethysmograph.</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247457">
                <a:tc>
                  <a:txBody>
                    <a:bodyPr/>
                    <a:lstStyle/>
                    <a:p>
                      <a:pPr algn="just"/>
                      <a:r>
                        <a:rPr kumimoji="0" lang="en-US" sz="2000" b="0" i="0" kern="1200" dirty="0">
                          <a:solidFill>
                            <a:schemeClr val="dk1"/>
                          </a:solidFill>
                          <a:effectLst/>
                          <a:latin typeface="+mn-lt"/>
                          <a:ea typeface="+mn-ea"/>
                          <a:cs typeface="+mn-cs"/>
                        </a:rPr>
                        <a:t> An improvement by implementing a machine-learning approach to classical financial ratios.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Le, H.H.; Viviani, J.L. Predicting bank failure</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This research compares the accuracy of two approaches: traditional statistical techniques and machine learning techniques, which attempt to predict the failure of banks.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295400" y="1295400"/>
            <a:ext cx="7638288" cy="5105400"/>
          </a:xfrm>
        </p:spPr>
        <p:txBody>
          <a:bodyPr>
            <a:noAutofit/>
          </a:bodyPr>
          <a:lstStyle/>
          <a:p>
            <a:pPr algn="just">
              <a:lnSpc>
                <a:spcPct val="170000"/>
              </a:lnSpc>
            </a:pPr>
            <a:r>
              <a:rPr lang="en-US" sz="2000" dirty="0"/>
              <a:t> </a:t>
            </a:r>
            <a:r>
              <a:rPr lang="en-US" sz="2000" b="0" i="0" dirty="0">
                <a:solidFill>
                  <a:srgbClr val="333333"/>
                </a:solidFill>
                <a:effectLst/>
                <a:latin typeface="Georgia" panose="02040502050405020303" pitchFamily="18" charset="0"/>
              </a:rPr>
              <a:t>Machine learning (ML) has become an increasingly used technology in every aspect of our lives. It is adopted for image classification to prevent health diseases in cyber-security to detect cyber-attacks in the new industrial era (called industry 4.0 or in other fields. </a:t>
            </a:r>
          </a:p>
          <a:p>
            <a:pPr algn="just">
              <a:lnSpc>
                <a:spcPct val="170000"/>
              </a:lnSpc>
            </a:pPr>
            <a:r>
              <a:rPr lang="en-US" sz="2000" b="0" i="0" dirty="0">
                <a:solidFill>
                  <a:srgbClr val="333333"/>
                </a:solidFill>
                <a:effectLst/>
                <a:latin typeface="Georgia" panose="02040502050405020303" pitchFamily="18" charset="0"/>
              </a:rPr>
              <a:t>It has a significant impact on daily activities and the use of these algorithms aims to improve daily life by offering services and applications capable of making optimal autonomous decisions. </a:t>
            </a:r>
            <a:endParaRPr lang="es-E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6" name="Content Placeholder 5">
            <a:extLst>
              <a:ext uri="{FF2B5EF4-FFF2-40B4-BE49-F238E27FC236}">
                <a16:creationId xmlns:a16="http://schemas.microsoft.com/office/drawing/2014/main" id="{F477056B-707D-3188-D980-B8F00F14E4F7}"/>
              </a:ext>
            </a:extLst>
          </p:cNvPr>
          <p:cNvPicPr>
            <a:picLocks noGrp="1" noChangeAspect="1"/>
          </p:cNvPicPr>
          <p:nvPr>
            <p:ph idx="1"/>
          </p:nvPr>
        </p:nvPicPr>
        <p:blipFill>
          <a:blip r:embed="rId2"/>
          <a:stretch>
            <a:fillRect/>
          </a:stretch>
        </p:blipFill>
        <p:spPr>
          <a:xfrm>
            <a:off x="1147622" y="1752600"/>
            <a:ext cx="7661415" cy="3976687"/>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6" name="Content Placeholder 5">
            <a:extLst>
              <a:ext uri="{FF2B5EF4-FFF2-40B4-BE49-F238E27FC236}">
                <a16:creationId xmlns:a16="http://schemas.microsoft.com/office/drawing/2014/main" id="{2C1E75DF-7F87-D632-FB80-2C19F07F8481}"/>
              </a:ext>
            </a:extLst>
          </p:cNvPr>
          <p:cNvPicPr>
            <a:picLocks noGrp="1" noChangeAspect="1"/>
          </p:cNvPicPr>
          <p:nvPr>
            <p:ph idx="1"/>
          </p:nvPr>
        </p:nvPicPr>
        <p:blipFill>
          <a:blip r:embed="rId2"/>
          <a:stretch>
            <a:fillRect/>
          </a:stretch>
        </p:blipFill>
        <p:spPr>
          <a:xfrm>
            <a:off x="1752600" y="1447800"/>
            <a:ext cx="6400799" cy="480060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143000" y="1219200"/>
            <a:ext cx="7848600" cy="5151438"/>
          </a:xfrm>
        </p:spPr>
        <p:txBody>
          <a:bodyPr>
            <a:noAutofit/>
          </a:bodyPr>
          <a:lstStyle/>
          <a:p>
            <a:pPr algn="just">
              <a:lnSpc>
                <a:spcPct val="150000"/>
              </a:lnSpc>
            </a:pPr>
            <a:r>
              <a:rPr lang="en-US" sz="2000" b="0" i="0" dirty="0">
                <a:solidFill>
                  <a:srgbClr val="333333"/>
                </a:solidFill>
                <a:effectLst/>
                <a:latin typeface="Georgia" panose="02040502050405020303" pitchFamily="18" charset="0"/>
              </a:rPr>
              <a:t>In this paper, we investigated an innovative approach to detect adversarial machine learning attacks by comparing canonical ML algorithms with two innovative Reliable AI approaches focused on </a:t>
            </a:r>
            <a:r>
              <a:rPr lang="en-US" sz="2000" b="0" i="0" dirty="0" err="1">
                <a:solidFill>
                  <a:srgbClr val="333333"/>
                </a:solidFill>
                <a:effectLst/>
                <a:latin typeface="Georgia" panose="02040502050405020303" pitchFamily="18" charset="0"/>
              </a:rPr>
              <a:t>eXplainable</a:t>
            </a:r>
            <a:r>
              <a:rPr lang="en-US" sz="2000" b="0" i="0" dirty="0">
                <a:solidFill>
                  <a:srgbClr val="333333"/>
                </a:solidFill>
                <a:effectLst/>
                <a:latin typeface="Georgia" panose="02040502050405020303" pitchFamily="18" charset="0"/>
              </a:rPr>
              <a:t> AI and on Support Vector Data Description (SVDD). </a:t>
            </a:r>
          </a:p>
          <a:p>
            <a:pPr algn="just">
              <a:lnSpc>
                <a:spcPct val="150000"/>
              </a:lnSpc>
            </a:pPr>
            <a:r>
              <a:rPr lang="en-US" sz="2000" b="0" i="0" dirty="0">
                <a:solidFill>
                  <a:srgbClr val="333333"/>
                </a:solidFill>
                <a:effectLst/>
                <a:latin typeface="Georgia" panose="02040502050405020303" pitchFamily="18" charset="0"/>
              </a:rPr>
              <a:t>In particular, we investigated three possible adversarial attacks, namely the </a:t>
            </a:r>
            <a:r>
              <a:rPr lang="en-US" sz="2000" b="0" i="0" dirty="0" err="1">
                <a:solidFill>
                  <a:srgbClr val="333333"/>
                </a:solidFill>
                <a:effectLst/>
                <a:latin typeface="Georgia" panose="02040502050405020303" pitchFamily="18" charset="0"/>
              </a:rPr>
              <a:t>Carlini</a:t>
            </a:r>
            <a:r>
              <a:rPr lang="en-US" sz="2000" b="0" i="0" dirty="0">
                <a:solidFill>
                  <a:srgbClr val="333333"/>
                </a:solidFill>
                <a:effectLst/>
                <a:latin typeface="Georgia" panose="02040502050405020303" pitchFamily="18" charset="0"/>
              </a:rPr>
              <a:t>-Wagner, the Fast Gradient Sign Method and the Jacobian based saliency map. </a:t>
            </a:r>
          </a:p>
          <a:p>
            <a:pPr algn="just">
              <a:lnSpc>
                <a:spcPct val="150000"/>
              </a:lnSpc>
            </a:pPr>
            <a:r>
              <a:rPr lang="en-US" sz="2000" b="0" i="0" dirty="0">
                <a:solidFill>
                  <a:srgbClr val="333333"/>
                </a:solidFill>
                <a:effectLst/>
                <a:latin typeface="Georgia" panose="02040502050405020303" pitchFamily="18" charset="0"/>
              </a:rPr>
              <a:t>The proposed approach plans to generate malicious datasets on the defensive side to train the algorithms by combining a malicious dataset with the legitimate one. </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410200"/>
          </a:xfrm>
        </p:spPr>
        <p:txBody>
          <a:bodyPr>
            <a:noAutofit/>
          </a:bodyPr>
          <a:lstStyle/>
          <a:p>
            <a:pPr algn="just">
              <a:buFont typeface="+mj-lt"/>
              <a:buAutoNum type="arabicPeriod"/>
            </a:pPr>
            <a:r>
              <a:rPr lang="en-IN" sz="2000" dirty="0">
                <a:latin typeface="Times New Roman" panose="02020603050405020304" pitchFamily="18" charset="0"/>
                <a:cs typeface="Times New Roman" panose="02020603050405020304" pitchFamily="18" charset="0"/>
              </a:rPr>
              <a:t> </a:t>
            </a:r>
            <a:r>
              <a:rPr lang="en-IN" sz="2000" b="0" i="0" dirty="0">
                <a:solidFill>
                  <a:srgbClr val="222222"/>
                </a:solidFill>
                <a:effectLst/>
                <a:latin typeface="Times New Roman" panose="02020603050405020304" pitchFamily="18" charset="0"/>
                <a:cs typeface="Times New Roman" panose="02020603050405020304" pitchFamily="18" charset="0"/>
              </a:rPr>
              <a:t>Jordan, M.I.; Mitchell, T.M. Machine learning: Trends, perspectives, and prospects. </a:t>
            </a:r>
            <a:r>
              <a:rPr lang="en-IN" sz="2000" b="0" i="1" dirty="0">
                <a:solidFill>
                  <a:srgbClr val="222222"/>
                </a:solidFill>
                <a:effectLst/>
                <a:latin typeface="Times New Roman" panose="02020603050405020304" pitchFamily="18" charset="0"/>
                <a:cs typeface="Times New Roman" panose="02020603050405020304" pitchFamily="18" charset="0"/>
              </a:rPr>
              <a:t>Science</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dirty="0">
                <a:solidFill>
                  <a:srgbClr val="222222"/>
                </a:solidFill>
                <a:effectLst/>
                <a:latin typeface="Times New Roman" panose="02020603050405020304" pitchFamily="18" charset="0"/>
                <a:cs typeface="Times New Roman" panose="02020603050405020304" pitchFamily="18" charset="0"/>
              </a:rPr>
              <a:t>2015</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0" i="1" dirty="0">
                <a:solidFill>
                  <a:srgbClr val="222222"/>
                </a:solidFill>
                <a:effectLst/>
                <a:latin typeface="Times New Roman" panose="02020603050405020304" pitchFamily="18" charset="0"/>
                <a:cs typeface="Times New Roman" panose="02020603050405020304" pitchFamily="18" charset="0"/>
              </a:rPr>
              <a:t>349</a:t>
            </a:r>
            <a:r>
              <a:rPr lang="en-IN" sz="2000" b="0" i="0" dirty="0">
                <a:solidFill>
                  <a:srgbClr val="222222"/>
                </a:solidFill>
                <a:effectLst/>
                <a:latin typeface="Times New Roman" panose="02020603050405020304" pitchFamily="18" charset="0"/>
                <a:cs typeface="Times New Roman" panose="02020603050405020304" pitchFamily="18" charset="0"/>
              </a:rPr>
              <a:t>, 255–260.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3"/>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u="none" strike="noStrike" dirty="0" err="1">
                <a:solidFill>
                  <a:srgbClr val="4F5671"/>
                </a:solidFill>
                <a:effectLst/>
                <a:latin typeface="Times New Roman" panose="02020603050405020304" pitchFamily="18" charset="0"/>
                <a:cs typeface="Times New Roman" panose="02020603050405020304" pitchFamily="18" charset="0"/>
                <a:hlinkClick r:id="rId4"/>
              </a:rPr>
              <a:t>CrossRef</a:t>
            </a:r>
            <a:r>
              <a:rPr lang="en-IN" sz="2000" b="0" i="0" dirty="0">
                <a:solidFill>
                  <a:srgbClr val="222222"/>
                </a:solidFill>
                <a:effectLst/>
                <a:latin typeface="Times New Roman" panose="02020603050405020304" pitchFamily="18" charset="0"/>
                <a:cs typeface="Times New Roman" panose="02020603050405020304" pitchFamily="18" charset="0"/>
              </a:rPr>
              <a:t>]</a:t>
            </a:r>
          </a:p>
          <a:p>
            <a:pPr algn="just">
              <a:buFont typeface="+mj-lt"/>
              <a:buAutoNum type="arabicPeriod"/>
            </a:pPr>
            <a:r>
              <a:rPr lang="en-IN" sz="2000" b="0" i="0" dirty="0" err="1">
                <a:solidFill>
                  <a:srgbClr val="222222"/>
                </a:solidFill>
                <a:effectLst/>
                <a:latin typeface="Times New Roman" panose="02020603050405020304" pitchFamily="18" charset="0"/>
                <a:cs typeface="Times New Roman" panose="02020603050405020304" pitchFamily="18" charset="0"/>
              </a:rPr>
              <a:t>LeCun</a:t>
            </a:r>
            <a:r>
              <a:rPr lang="en-IN" sz="2000" b="0" i="0" dirty="0">
                <a:solidFill>
                  <a:srgbClr val="222222"/>
                </a:solidFill>
                <a:effectLst/>
                <a:latin typeface="Times New Roman" panose="02020603050405020304" pitchFamily="18" charset="0"/>
                <a:cs typeface="Times New Roman" panose="02020603050405020304" pitchFamily="18" charset="0"/>
              </a:rPr>
              <a:t>, Y.; </a:t>
            </a:r>
            <a:r>
              <a:rPr lang="en-IN" sz="2000" b="0" i="0" dirty="0" err="1">
                <a:solidFill>
                  <a:srgbClr val="222222"/>
                </a:solidFill>
                <a:effectLst/>
                <a:latin typeface="Times New Roman" panose="02020603050405020304" pitchFamily="18" charset="0"/>
                <a:cs typeface="Times New Roman" panose="02020603050405020304" pitchFamily="18" charset="0"/>
              </a:rPr>
              <a:t>Bengio</a:t>
            </a:r>
            <a:r>
              <a:rPr lang="en-IN" sz="2000" b="0" i="0" dirty="0">
                <a:solidFill>
                  <a:srgbClr val="222222"/>
                </a:solidFill>
                <a:effectLst/>
                <a:latin typeface="Times New Roman" panose="02020603050405020304" pitchFamily="18" charset="0"/>
                <a:cs typeface="Times New Roman" panose="02020603050405020304" pitchFamily="18" charset="0"/>
              </a:rPr>
              <a:t>, Y.; Hinton, G. Deep learning. </a:t>
            </a:r>
            <a:r>
              <a:rPr lang="en-IN" sz="2000" b="0" i="1" dirty="0">
                <a:solidFill>
                  <a:srgbClr val="222222"/>
                </a:solidFill>
                <a:effectLst/>
                <a:latin typeface="Times New Roman" panose="02020603050405020304" pitchFamily="18" charset="0"/>
                <a:cs typeface="Times New Roman" panose="02020603050405020304" pitchFamily="18" charset="0"/>
              </a:rPr>
              <a:t>Nature</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dirty="0">
                <a:solidFill>
                  <a:srgbClr val="222222"/>
                </a:solidFill>
                <a:effectLst/>
                <a:latin typeface="Times New Roman" panose="02020603050405020304" pitchFamily="18" charset="0"/>
                <a:cs typeface="Times New Roman" panose="02020603050405020304" pitchFamily="18" charset="0"/>
              </a:rPr>
              <a:t>2015</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0" i="1" dirty="0">
                <a:solidFill>
                  <a:srgbClr val="222222"/>
                </a:solidFill>
                <a:effectLst/>
                <a:latin typeface="Times New Roman" panose="02020603050405020304" pitchFamily="18" charset="0"/>
                <a:cs typeface="Times New Roman" panose="02020603050405020304" pitchFamily="18" charset="0"/>
              </a:rPr>
              <a:t>521</a:t>
            </a:r>
            <a:r>
              <a:rPr lang="en-IN" sz="2000" b="0" i="0" dirty="0">
                <a:solidFill>
                  <a:srgbClr val="222222"/>
                </a:solidFill>
                <a:effectLst/>
                <a:latin typeface="Times New Roman" panose="02020603050405020304" pitchFamily="18" charset="0"/>
                <a:cs typeface="Times New Roman" panose="02020603050405020304" pitchFamily="18" charset="0"/>
              </a:rPr>
              <a:t>436–444.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5"/>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u="none" strike="noStrike" dirty="0" err="1">
                <a:solidFill>
                  <a:srgbClr val="4F5671"/>
                </a:solidFill>
                <a:effectLst/>
                <a:latin typeface="Times New Roman" panose="02020603050405020304" pitchFamily="18" charset="0"/>
                <a:cs typeface="Times New Roman" panose="02020603050405020304" pitchFamily="18" charset="0"/>
                <a:hlinkClick r:id="rId6"/>
              </a:rPr>
              <a:t>CrossRef</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7"/>
              </a:rPr>
              <a:t>PubMed</a:t>
            </a:r>
            <a:r>
              <a:rPr lang="en-IN" sz="2000" b="0" i="0" dirty="0">
                <a:solidFill>
                  <a:srgbClr val="222222"/>
                </a:solidFill>
                <a:effectLst/>
                <a:latin typeface="Times New Roman" panose="02020603050405020304" pitchFamily="18" charset="0"/>
                <a:cs typeface="Times New Roman" panose="02020603050405020304" pitchFamily="18" charset="0"/>
              </a:rPr>
              <a:t>]</a:t>
            </a:r>
          </a:p>
          <a:p>
            <a:pPr algn="just">
              <a:buFont typeface="+mj-lt"/>
              <a:buAutoNum type="arabicPeriod"/>
            </a:pP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0" i="0" dirty="0" err="1">
                <a:solidFill>
                  <a:srgbClr val="222222"/>
                </a:solidFill>
                <a:effectLst/>
                <a:latin typeface="Times New Roman" panose="02020603050405020304" pitchFamily="18" charset="0"/>
                <a:cs typeface="Times New Roman" panose="02020603050405020304" pitchFamily="18" charset="0"/>
              </a:rPr>
              <a:t>Khandani</a:t>
            </a:r>
            <a:r>
              <a:rPr lang="en-IN" sz="2000" b="0" i="0" dirty="0">
                <a:solidFill>
                  <a:srgbClr val="222222"/>
                </a:solidFill>
                <a:effectLst/>
                <a:latin typeface="Times New Roman" panose="02020603050405020304" pitchFamily="18" charset="0"/>
                <a:cs typeface="Times New Roman" panose="02020603050405020304" pitchFamily="18" charset="0"/>
              </a:rPr>
              <a:t>, A.E.; Kim, A.J.; Lo, A.W. Consumer credit-risk models via machine-learning algorithms. </a:t>
            </a:r>
            <a:r>
              <a:rPr lang="en-IN" sz="2000" b="0" i="1" dirty="0">
                <a:solidFill>
                  <a:srgbClr val="222222"/>
                </a:solidFill>
                <a:effectLst/>
                <a:latin typeface="Times New Roman" panose="02020603050405020304" pitchFamily="18" charset="0"/>
                <a:cs typeface="Times New Roman" panose="02020603050405020304" pitchFamily="18" charset="0"/>
              </a:rPr>
              <a:t>J. Bank. </a:t>
            </a:r>
            <a:r>
              <a:rPr lang="en-IN" sz="2000" b="0" i="1" dirty="0" err="1">
                <a:solidFill>
                  <a:srgbClr val="222222"/>
                </a:solidFill>
                <a:effectLst/>
                <a:latin typeface="Times New Roman" panose="02020603050405020304" pitchFamily="18" charset="0"/>
                <a:cs typeface="Times New Roman" panose="02020603050405020304" pitchFamily="18" charset="0"/>
              </a:rPr>
              <a:t>Financ</a:t>
            </a:r>
            <a:r>
              <a:rPr lang="en-IN" sz="2000" b="0" i="1" dirty="0">
                <a:solidFill>
                  <a:srgbClr val="222222"/>
                </a:solidFill>
                <a:effectLst/>
                <a:latin typeface="Times New Roman" panose="02020603050405020304" pitchFamily="18" charset="0"/>
                <a:cs typeface="Times New Roman" panose="02020603050405020304" pitchFamily="18" charset="0"/>
              </a:rPr>
              <a:t>.</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dirty="0">
                <a:solidFill>
                  <a:srgbClr val="222222"/>
                </a:solidFill>
                <a:effectLst/>
                <a:latin typeface="Times New Roman" panose="02020603050405020304" pitchFamily="18" charset="0"/>
                <a:cs typeface="Times New Roman" panose="02020603050405020304" pitchFamily="18" charset="0"/>
              </a:rPr>
              <a:t>2010</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0" i="1" dirty="0">
                <a:solidFill>
                  <a:srgbClr val="222222"/>
                </a:solidFill>
                <a:effectLst/>
                <a:latin typeface="Times New Roman" panose="02020603050405020304" pitchFamily="18" charset="0"/>
                <a:cs typeface="Times New Roman" panose="02020603050405020304" pitchFamily="18" charset="0"/>
              </a:rPr>
              <a:t>34</a:t>
            </a:r>
            <a:r>
              <a:rPr lang="en-IN" sz="2000" b="0" i="0" dirty="0">
                <a:solidFill>
                  <a:srgbClr val="222222"/>
                </a:solidFill>
                <a:effectLst/>
                <a:latin typeface="Times New Roman" panose="02020603050405020304" pitchFamily="18" charset="0"/>
                <a:cs typeface="Times New Roman" panose="02020603050405020304" pitchFamily="18" charset="0"/>
              </a:rPr>
              <a:t>, 2767–2787.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8"/>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u="none" strike="noStrike" dirty="0" err="1">
                <a:solidFill>
                  <a:srgbClr val="4F5671"/>
                </a:solidFill>
                <a:effectLst/>
                <a:latin typeface="Times New Roman" panose="02020603050405020304" pitchFamily="18" charset="0"/>
                <a:cs typeface="Times New Roman" panose="02020603050405020304" pitchFamily="18" charset="0"/>
                <a:hlinkClick r:id="rId9"/>
              </a:rPr>
              <a:t>CrossRef</a:t>
            </a:r>
            <a:r>
              <a:rPr lang="en-IN" sz="2000" b="0" i="0" dirty="0">
                <a:solidFill>
                  <a:srgbClr val="222222"/>
                </a:solidFill>
                <a:effectLst/>
                <a:latin typeface="Times New Roman" panose="02020603050405020304" pitchFamily="18" charset="0"/>
                <a:cs typeface="Times New Roman" panose="02020603050405020304" pitchFamily="18" charset="0"/>
              </a:rPr>
              <a:t>][</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10"/>
              </a:rPr>
              <a:t>Green Version</a:t>
            </a:r>
            <a:r>
              <a:rPr lang="en-IN" sz="2000" b="0" i="0" dirty="0">
                <a:solidFill>
                  <a:srgbClr val="222222"/>
                </a:solidFill>
                <a:effectLst/>
                <a:latin typeface="Times New Roman" panose="02020603050405020304" pitchFamily="18" charset="0"/>
                <a:cs typeface="Times New Roman" panose="02020603050405020304" pitchFamily="18" charset="0"/>
              </a:rPr>
              <a:t>]</a:t>
            </a:r>
          </a:p>
          <a:p>
            <a:pPr algn="just">
              <a:buFont typeface="+mj-lt"/>
              <a:buAutoNum type="arabicPeriod"/>
            </a:pPr>
            <a:endParaRPr lang="en-IN" sz="2000" dirty="0">
              <a:solidFill>
                <a:srgbClr val="222222"/>
              </a:solidFill>
              <a:latin typeface="Times New Roman" panose="02020603050405020304" pitchFamily="18" charset="0"/>
              <a:cs typeface="Times New Roman" panose="02020603050405020304" pitchFamily="18" charset="0"/>
            </a:endParaRPr>
          </a:p>
          <a:p>
            <a:pPr algn="just">
              <a:buFont typeface="+mj-lt"/>
              <a:buAutoNum type="arabicPeriod"/>
            </a:pPr>
            <a:r>
              <a:rPr lang="en-IN" sz="2000" b="0" i="0" dirty="0">
                <a:solidFill>
                  <a:srgbClr val="222222"/>
                </a:solidFill>
                <a:effectLst/>
                <a:latin typeface="Times New Roman" panose="02020603050405020304" pitchFamily="18" charset="0"/>
                <a:cs typeface="Times New Roman" panose="02020603050405020304" pitchFamily="18" charset="0"/>
              </a:rPr>
              <a:t>Le, H.H.; Viviani, J.L. Predicting bank failure: An improvement by implementing a machine-learning approach to classical financial ratios. </a:t>
            </a:r>
            <a:r>
              <a:rPr lang="en-IN" sz="2000" b="0" i="1" dirty="0">
                <a:solidFill>
                  <a:srgbClr val="222222"/>
                </a:solidFill>
                <a:effectLst/>
                <a:latin typeface="Times New Roman" panose="02020603050405020304" pitchFamily="18" charset="0"/>
                <a:cs typeface="Times New Roman" panose="02020603050405020304" pitchFamily="18" charset="0"/>
              </a:rPr>
              <a:t>Res. Int. Bus. </a:t>
            </a:r>
            <a:r>
              <a:rPr lang="en-IN" sz="2000" b="0" i="1" dirty="0" err="1">
                <a:solidFill>
                  <a:srgbClr val="222222"/>
                </a:solidFill>
                <a:effectLst/>
                <a:latin typeface="Times New Roman" panose="02020603050405020304" pitchFamily="18" charset="0"/>
                <a:cs typeface="Times New Roman" panose="02020603050405020304" pitchFamily="18" charset="0"/>
              </a:rPr>
              <a:t>Financ</a:t>
            </a:r>
            <a:r>
              <a:rPr lang="en-IN" sz="2000" b="0" i="1" dirty="0">
                <a:solidFill>
                  <a:srgbClr val="222222"/>
                </a:solidFill>
                <a:effectLst/>
                <a:latin typeface="Times New Roman" panose="02020603050405020304" pitchFamily="18" charset="0"/>
                <a:cs typeface="Times New Roman" panose="02020603050405020304" pitchFamily="18" charset="0"/>
              </a:rPr>
              <a:t>.</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dirty="0">
                <a:solidFill>
                  <a:srgbClr val="222222"/>
                </a:solidFill>
                <a:effectLst/>
                <a:latin typeface="Times New Roman" panose="02020603050405020304" pitchFamily="18" charset="0"/>
                <a:cs typeface="Times New Roman" panose="02020603050405020304" pitchFamily="18" charset="0"/>
              </a:rPr>
              <a:t>2018</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0" i="1" dirty="0">
                <a:solidFill>
                  <a:srgbClr val="222222"/>
                </a:solidFill>
                <a:effectLst/>
                <a:latin typeface="Times New Roman" panose="02020603050405020304" pitchFamily="18" charset="0"/>
                <a:cs typeface="Times New Roman" panose="02020603050405020304" pitchFamily="18" charset="0"/>
              </a:rPr>
              <a:t>44</a:t>
            </a:r>
            <a:r>
              <a:rPr lang="en-IN" sz="2000" b="0" i="0" dirty="0">
                <a:solidFill>
                  <a:srgbClr val="222222"/>
                </a:solidFill>
                <a:effectLst/>
                <a:latin typeface="Times New Roman" panose="02020603050405020304" pitchFamily="18" charset="0"/>
                <a:cs typeface="Times New Roman" panose="02020603050405020304" pitchFamily="18" charset="0"/>
              </a:rPr>
              <a:t>, 16–25.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11"/>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u="none" strike="noStrike" dirty="0" err="1">
                <a:solidFill>
                  <a:srgbClr val="4F5671"/>
                </a:solidFill>
                <a:effectLst/>
                <a:latin typeface="Times New Roman" panose="02020603050405020304" pitchFamily="18" charset="0"/>
                <a:cs typeface="Times New Roman" panose="02020603050405020304" pitchFamily="18" charset="0"/>
                <a:hlinkClick r:id="rId12"/>
              </a:rPr>
              <a:t>CrossRef</a:t>
            </a:r>
            <a:r>
              <a:rPr lang="en-IN" sz="1200" b="0" i="0" dirty="0">
                <a:solidFill>
                  <a:srgbClr val="222222"/>
                </a:solidFill>
                <a:effectLst/>
                <a:latin typeface="Arial" panose="020B0604020202020204" pitchFamily="34" charset="0"/>
              </a:rPr>
              <a:t>]</a:t>
            </a:r>
          </a:p>
          <a:p>
            <a:pPr algn="just">
              <a:buFont typeface="+mj-lt"/>
              <a:buAutoNum type="arabicPeriod"/>
            </a:pPr>
            <a:endParaRPr lang="en-IN" sz="2000" b="0" i="0" dirty="0">
              <a:solidFill>
                <a:srgbClr val="222222"/>
              </a:solidFill>
              <a:effectLst/>
              <a:latin typeface="Times New Roman" panose="02020603050405020304" pitchFamily="18" charset="0"/>
              <a:cs typeface="Times New Roman" panose="02020603050405020304" pitchFamily="18" charset="0"/>
            </a:endParaRPr>
          </a:p>
          <a:p>
            <a:pPr algn="just">
              <a:lnSpc>
                <a:spcPct val="170000"/>
              </a:lnSpc>
              <a:buFont typeface="Wingdings" panose="05000000000000000000" pitchFamily="2" charset="2"/>
              <a:buChar char="v"/>
            </a:pPr>
            <a:endParaRPr lang="en-IN"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533400"/>
            <a:ext cx="7345680" cy="6019800"/>
          </a:xfrm>
        </p:spPr>
        <p:txBody>
          <a:bodyPr>
            <a:noAutofit/>
          </a:bodyPr>
          <a:lstStyle/>
          <a:p>
            <a:pPr algn="just"/>
            <a:r>
              <a:rPr lang="en-IN" sz="2000" b="0" i="0" dirty="0">
                <a:solidFill>
                  <a:srgbClr val="222222"/>
                </a:solidFill>
                <a:effectLst/>
                <a:latin typeface="Times New Roman" panose="02020603050405020304" pitchFamily="18" charset="0"/>
                <a:cs typeface="Times New Roman" panose="02020603050405020304" pitchFamily="18" charset="0"/>
              </a:rPr>
              <a:t>Dua, S.; Acharya, U.R.; Dua, P. </a:t>
            </a:r>
            <a:r>
              <a:rPr lang="en-IN" sz="2000" b="0" i="1" dirty="0">
                <a:solidFill>
                  <a:srgbClr val="222222"/>
                </a:solidFill>
                <a:effectLst/>
                <a:latin typeface="Times New Roman" panose="02020603050405020304" pitchFamily="18" charset="0"/>
                <a:cs typeface="Times New Roman" panose="02020603050405020304" pitchFamily="18" charset="0"/>
              </a:rPr>
              <a:t>Machine Learning in Healthcare Informatics</a:t>
            </a:r>
            <a:r>
              <a:rPr lang="en-IN" sz="2000" b="0" i="0" dirty="0">
                <a:solidFill>
                  <a:srgbClr val="222222"/>
                </a:solidFill>
                <a:effectLst/>
                <a:latin typeface="Times New Roman" panose="02020603050405020304" pitchFamily="18" charset="0"/>
                <a:cs typeface="Times New Roman" panose="02020603050405020304" pitchFamily="18" charset="0"/>
              </a:rPr>
              <a:t>; Springer: Berlin/Heidelberg, Germany, 2014; Volume 56.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2"/>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a:t>
            </a:r>
          </a:p>
          <a:p>
            <a:pPr algn="just"/>
            <a:endParaRPr lang="en-IN" sz="2000" b="0" i="0" dirty="0">
              <a:solidFill>
                <a:srgbClr val="222222"/>
              </a:solidFill>
              <a:effectLst/>
              <a:latin typeface="Times New Roman" panose="02020603050405020304" pitchFamily="18" charset="0"/>
              <a:cs typeface="Times New Roman" panose="02020603050405020304" pitchFamily="18" charset="0"/>
            </a:endParaRPr>
          </a:p>
          <a:p>
            <a:pPr algn="just"/>
            <a:r>
              <a:rPr lang="en-IN" sz="2000" b="0" i="0" dirty="0" err="1">
                <a:solidFill>
                  <a:srgbClr val="222222"/>
                </a:solidFill>
                <a:effectLst/>
                <a:latin typeface="Times New Roman" panose="02020603050405020304" pitchFamily="18" charset="0"/>
                <a:cs typeface="Times New Roman" panose="02020603050405020304" pitchFamily="18" charset="0"/>
              </a:rPr>
              <a:t>Esteva</a:t>
            </a:r>
            <a:r>
              <a:rPr lang="en-IN" sz="2000" b="0" i="0" dirty="0">
                <a:solidFill>
                  <a:srgbClr val="222222"/>
                </a:solidFill>
                <a:effectLst/>
                <a:latin typeface="Times New Roman" panose="02020603050405020304" pitchFamily="18" charset="0"/>
                <a:cs typeface="Times New Roman" panose="02020603050405020304" pitchFamily="18" charset="0"/>
              </a:rPr>
              <a:t>, A.; </a:t>
            </a:r>
            <a:r>
              <a:rPr lang="en-IN" sz="2000" b="0" i="0" dirty="0" err="1">
                <a:solidFill>
                  <a:srgbClr val="222222"/>
                </a:solidFill>
                <a:effectLst/>
                <a:latin typeface="Times New Roman" panose="02020603050405020304" pitchFamily="18" charset="0"/>
                <a:cs typeface="Times New Roman" panose="02020603050405020304" pitchFamily="18" charset="0"/>
              </a:rPr>
              <a:t>Robicquet</a:t>
            </a:r>
            <a:r>
              <a:rPr lang="en-IN" sz="2000" b="0" i="0" dirty="0">
                <a:solidFill>
                  <a:srgbClr val="222222"/>
                </a:solidFill>
                <a:effectLst/>
                <a:latin typeface="Times New Roman" panose="02020603050405020304" pitchFamily="18" charset="0"/>
                <a:cs typeface="Times New Roman" panose="02020603050405020304" pitchFamily="18" charset="0"/>
              </a:rPr>
              <a:t>, A.; </a:t>
            </a:r>
            <a:r>
              <a:rPr lang="en-IN" sz="2000" b="0" i="0" dirty="0" err="1">
                <a:solidFill>
                  <a:srgbClr val="222222"/>
                </a:solidFill>
                <a:effectLst/>
                <a:latin typeface="Times New Roman" panose="02020603050405020304" pitchFamily="18" charset="0"/>
                <a:cs typeface="Times New Roman" panose="02020603050405020304" pitchFamily="18" charset="0"/>
              </a:rPr>
              <a:t>Ramsundar</a:t>
            </a:r>
            <a:r>
              <a:rPr lang="en-IN" sz="2000" b="0" i="0" dirty="0">
                <a:solidFill>
                  <a:srgbClr val="222222"/>
                </a:solidFill>
                <a:effectLst/>
                <a:latin typeface="Times New Roman" panose="02020603050405020304" pitchFamily="18" charset="0"/>
                <a:cs typeface="Times New Roman" panose="02020603050405020304" pitchFamily="18" charset="0"/>
              </a:rPr>
              <a:t>, B.; Kuleshov, V.; </a:t>
            </a:r>
            <a:r>
              <a:rPr lang="en-IN" sz="2000" b="0" i="0" dirty="0" err="1">
                <a:solidFill>
                  <a:srgbClr val="222222"/>
                </a:solidFill>
                <a:effectLst/>
                <a:latin typeface="Times New Roman" panose="02020603050405020304" pitchFamily="18" charset="0"/>
                <a:cs typeface="Times New Roman" panose="02020603050405020304" pitchFamily="18" charset="0"/>
              </a:rPr>
              <a:t>DePristo</a:t>
            </a:r>
            <a:r>
              <a:rPr lang="en-IN" sz="2000" b="0" i="0" dirty="0">
                <a:solidFill>
                  <a:srgbClr val="222222"/>
                </a:solidFill>
                <a:effectLst/>
                <a:latin typeface="Times New Roman" panose="02020603050405020304" pitchFamily="18" charset="0"/>
                <a:cs typeface="Times New Roman" panose="02020603050405020304" pitchFamily="18" charset="0"/>
              </a:rPr>
              <a:t>, M.; Chou, K.; Cui, C.; </a:t>
            </a:r>
            <a:r>
              <a:rPr lang="en-IN" sz="2000" b="0" i="0" dirty="0" err="1">
                <a:solidFill>
                  <a:srgbClr val="222222"/>
                </a:solidFill>
                <a:effectLst/>
                <a:latin typeface="Times New Roman" panose="02020603050405020304" pitchFamily="18" charset="0"/>
                <a:cs typeface="Times New Roman" panose="02020603050405020304" pitchFamily="18" charset="0"/>
              </a:rPr>
              <a:t>Corrado</a:t>
            </a:r>
            <a:r>
              <a:rPr lang="en-IN" sz="2000" b="0" i="0" dirty="0">
                <a:solidFill>
                  <a:srgbClr val="222222"/>
                </a:solidFill>
                <a:effectLst/>
                <a:latin typeface="Times New Roman" panose="02020603050405020304" pitchFamily="18" charset="0"/>
                <a:cs typeface="Times New Roman" panose="02020603050405020304" pitchFamily="18" charset="0"/>
              </a:rPr>
              <a:t>, G.; </a:t>
            </a:r>
            <a:r>
              <a:rPr lang="en-IN" sz="2000" b="0" i="0" dirty="0" err="1">
                <a:solidFill>
                  <a:srgbClr val="222222"/>
                </a:solidFill>
                <a:effectLst/>
                <a:latin typeface="Times New Roman" panose="02020603050405020304" pitchFamily="18" charset="0"/>
                <a:cs typeface="Times New Roman" panose="02020603050405020304" pitchFamily="18" charset="0"/>
              </a:rPr>
              <a:t>Thrun</a:t>
            </a:r>
            <a:r>
              <a:rPr lang="en-IN" sz="2000" b="0" i="0" dirty="0">
                <a:solidFill>
                  <a:srgbClr val="222222"/>
                </a:solidFill>
                <a:effectLst/>
                <a:latin typeface="Times New Roman" panose="02020603050405020304" pitchFamily="18" charset="0"/>
                <a:cs typeface="Times New Roman" panose="02020603050405020304" pitchFamily="18" charset="0"/>
              </a:rPr>
              <a:t>, S.; Dean, J. A guide to deep learning in healthcare. </a:t>
            </a:r>
            <a:r>
              <a:rPr lang="en-IN" sz="2000" b="0" i="1" dirty="0">
                <a:solidFill>
                  <a:srgbClr val="222222"/>
                </a:solidFill>
                <a:effectLst/>
                <a:latin typeface="Times New Roman" panose="02020603050405020304" pitchFamily="18" charset="0"/>
                <a:cs typeface="Times New Roman" panose="02020603050405020304" pitchFamily="18" charset="0"/>
              </a:rPr>
              <a:t>Nat. Med.</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dirty="0">
                <a:solidFill>
                  <a:srgbClr val="222222"/>
                </a:solidFill>
                <a:effectLst/>
                <a:latin typeface="Times New Roman" panose="02020603050405020304" pitchFamily="18" charset="0"/>
                <a:cs typeface="Times New Roman" panose="02020603050405020304" pitchFamily="18" charset="0"/>
              </a:rPr>
              <a:t>2019</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0" i="1" dirty="0">
                <a:solidFill>
                  <a:srgbClr val="222222"/>
                </a:solidFill>
                <a:effectLst/>
                <a:latin typeface="Times New Roman" panose="02020603050405020304" pitchFamily="18" charset="0"/>
                <a:cs typeface="Times New Roman" panose="02020603050405020304" pitchFamily="18" charset="0"/>
              </a:rPr>
              <a:t>25</a:t>
            </a:r>
            <a:r>
              <a:rPr lang="en-IN" sz="2000" b="0" i="0" dirty="0">
                <a:solidFill>
                  <a:srgbClr val="222222"/>
                </a:solidFill>
                <a:effectLst/>
                <a:latin typeface="Times New Roman" panose="02020603050405020304" pitchFamily="18" charset="0"/>
                <a:cs typeface="Times New Roman" panose="02020603050405020304" pitchFamily="18" charset="0"/>
              </a:rPr>
              <a:t>, 24–29.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3"/>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u="none" strike="noStrike" dirty="0" err="1">
                <a:solidFill>
                  <a:srgbClr val="4F5671"/>
                </a:solidFill>
                <a:effectLst/>
                <a:latin typeface="Times New Roman" panose="02020603050405020304" pitchFamily="18" charset="0"/>
                <a:cs typeface="Times New Roman" panose="02020603050405020304" pitchFamily="18" charset="0"/>
                <a:hlinkClick r:id="rId4"/>
              </a:rPr>
              <a:t>CrossRef</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5"/>
              </a:rPr>
              <a:t>PubMed</a:t>
            </a:r>
            <a:r>
              <a:rPr lang="en-IN" sz="2000" b="0" i="0" dirty="0">
                <a:solidFill>
                  <a:srgbClr val="222222"/>
                </a:solidFill>
                <a:effectLst/>
                <a:latin typeface="Times New Roman" panose="02020603050405020304" pitchFamily="18" charset="0"/>
                <a:cs typeface="Times New Roman" panose="02020603050405020304" pitchFamily="18" charset="0"/>
              </a:rPr>
              <a:t>]</a:t>
            </a:r>
          </a:p>
          <a:p>
            <a:pPr algn="just"/>
            <a:endParaRPr lang="en-IN" sz="2000" b="0" i="0" dirty="0">
              <a:solidFill>
                <a:srgbClr val="222222"/>
              </a:solidFill>
              <a:effectLst/>
              <a:latin typeface="Times New Roman" panose="02020603050405020304" pitchFamily="18" charset="0"/>
              <a:cs typeface="Times New Roman" panose="02020603050405020304" pitchFamily="18" charset="0"/>
            </a:endParaRPr>
          </a:p>
          <a:p>
            <a:pPr algn="just"/>
            <a:r>
              <a:rPr lang="en-IN" sz="2000" b="0" i="0" dirty="0">
                <a:solidFill>
                  <a:srgbClr val="222222"/>
                </a:solidFill>
                <a:effectLst/>
                <a:latin typeface="Times New Roman" panose="02020603050405020304" pitchFamily="18" charset="0"/>
                <a:cs typeface="Times New Roman" panose="02020603050405020304" pitchFamily="18" charset="0"/>
              </a:rPr>
              <a:t>Callahan, A.; Shah, N.H. Machine learning in healthcare. In </a:t>
            </a:r>
            <a:r>
              <a:rPr lang="en-IN" sz="2000" b="0" i="1" dirty="0">
                <a:solidFill>
                  <a:srgbClr val="222222"/>
                </a:solidFill>
                <a:effectLst/>
                <a:latin typeface="Times New Roman" panose="02020603050405020304" pitchFamily="18" charset="0"/>
                <a:cs typeface="Times New Roman" panose="02020603050405020304" pitchFamily="18" charset="0"/>
              </a:rPr>
              <a:t>Key Advances in Clinical Informatics</a:t>
            </a:r>
            <a:r>
              <a:rPr lang="en-IN" sz="2000" b="0" i="0" dirty="0">
                <a:solidFill>
                  <a:srgbClr val="222222"/>
                </a:solidFill>
                <a:effectLst/>
                <a:latin typeface="Times New Roman" panose="02020603050405020304" pitchFamily="18" charset="0"/>
                <a:cs typeface="Times New Roman" panose="02020603050405020304" pitchFamily="18" charset="0"/>
              </a:rPr>
              <a:t>; Elsevier: Amsterdam, The Netherlands, 2017; pp. 279–291.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6"/>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a:t>
            </a:r>
          </a:p>
          <a:p>
            <a:pPr algn="just"/>
            <a:endParaRPr lang="en-IN" sz="2000" b="0" i="0" dirty="0">
              <a:solidFill>
                <a:srgbClr val="222222"/>
              </a:solidFill>
              <a:effectLst/>
              <a:latin typeface="Times New Roman" panose="02020603050405020304" pitchFamily="18" charset="0"/>
              <a:cs typeface="Times New Roman" panose="02020603050405020304" pitchFamily="18" charset="0"/>
            </a:endParaRPr>
          </a:p>
          <a:p>
            <a:pPr algn="just"/>
            <a:r>
              <a:rPr lang="en-IN" sz="2000" b="0" i="0" dirty="0">
                <a:solidFill>
                  <a:srgbClr val="222222"/>
                </a:solidFill>
                <a:effectLst/>
                <a:latin typeface="Times New Roman" panose="02020603050405020304" pitchFamily="18" charset="0"/>
                <a:cs typeface="Times New Roman" panose="02020603050405020304" pitchFamily="18" charset="0"/>
              </a:rPr>
              <a:t>Chen, T.; </a:t>
            </a:r>
            <a:r>
              <a:rPr lang="en-IN" sz="2000" b="0" i="0" dirty="0" err="1">
                <a:solidFill>
                  <a:srgbClr val="222222"/>
                </a:solidFill>
                <a:effectLst/>
                <a:latin typeface="Times New Roman" panose="02020603050405020304" pitchFamily="18" charset="0"/>
                <a:cs typeface="Times New Roman" panose="02020603050405020304" pitchFamily="18" charset="0"/>
              </a:rPr>
              <a:t>Guestrin</a:t>
            </a:r>
            <a:r>
              <a:rPr lang="en-IN" sz="2000" b="0" i="0" dirty="0">
                <a:solidFill>
                  <a:srgbClr val="222222"/>
                </a:solidFill>
                <a:effectLst/>
                <a:latin typeface="Times New Roman" panose="02020603050405020304" pitchFamily="18" charset="0"/>
                <a:cs typeface="Times New Roman" panose="02020603050405020304" pitchFamily="18" charset="0"/>
              </a:rPr>
              <a:t>, C. </a:t>
            </a:r>
            <a:r>
              <a:rPr lang="en-IN" sz="2000" b="0" i="0" dirty="0" err="1">
                <a:solidFill>
                  <a:srgbClr val="222222"/>
                </a:solidFill>
                <a:effectLst/>
                <a:latin typeface="Times New Roman" panose="02020603050405020304" pitchFamily="18" charset="0"/>
                <a:cs typeface="Times New Roman" panose="02020603050405020304" pitchFamily="18" charset="0"/>
              </a:rPr>
              <a:t>Xgboost</a:t>
            </a:r>
            <a:r>
              <a:rPr lang="en-IN" sz="2000" b="0" i="0" dirty="0">
                <a:solidFill>
                  <a:srgbClr val="222222"/>
                </a:solidFill>
                <a:effectLst/>
                <a:latin typeface="Times New Roman" panose="02020603050405020304" pitchFamily="18" charset="0"/>
                <a:cs typeface="Times New Roman" panose="02020603050405020304" pitchFamily="18" charset="0"/>
              </a:rPr>
              <a:t>: A scalable tree boosting system. In Proceedings of the 22nd ACM </a:t>
            </a:r>
            <a:r>
              <a:rPr lang="en-IN" sz="2000" b="0" i="0" dirty="0" err="1">
                <a:solidFill>
                  <a:srgbClr val="222222"/>
                </a:solidFill>
                <a:effectLst/>
                <a:latin typeface="Times New Roman" panose="02020603050405020304" pitchFamily="18" charset="0"/>
                <a:cs typeface="Times New Roman" panose="02020603050405020304" pitchFamily="18" charset="0"/>
              </a:rPr>
              <a:t>Sigkdd</a:t>
            </a:r>
            <a:r>
              <a:rPr lang="en-IN" sz="2000" b="0" i="0" dirty="0">
                <a:solidFill>
                  <a:srgbClr val="222222"/>
                </a:solidFill>
                <a:effectLst/>
                <a:latin typeface="Times New Roman" panose="02020603050405020304" pitchFamily="18" charset="0"/>
                <a:cs typeface="Times New Roman" panose="02020603050405020304" pitchFamily="18" charset="0"/>
              </a:rPr>
              <a:t> International Conference on Knowledge Discovery and Data Mining, San Francisco, CA, USA, 13–17 August 2016; pp. 785–794.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7"/>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1143000"/>
            <a:ext cx="7315200" cy="5029200"/>
          </a:xfrm>
        </p:spPr>
        <p:txBody>
          <a:bodyPr>
            <a:noAutofit/>
          </a:bodyPr>
          <a:lstStyle/>
          <a:p>
            <a:pPr algn="just"/>
            <a:r>
              <a:rPr lang="en-IN" sz="2000" b="0" i="0" dirty="0" err="1">
                <a:solidFill>
                  <a:srgbClr val="222222"/>
                </a:solidFill>
                <a:effectLst/>
                <a:latin typeface="Times New Roman" panose="02020603050405020304" pitchFamily="18" charset="0"/>
                <a:cs typeface="Times New Roman" panose="02020603050405020304" pitchFamily="18" charset="0"/>
              </a:rPr>
              <a:t>Liaw</a:t>
            </a:r>
            <a:r>
              <a:rPr lang="en-IN" sz="2000" b="0" i="0" dirty="0">
                <a:solidFill>
                  <a:srgbClr val="222222"/>
                </a:solidFill>
                <a:effectLst/>
                <a:latin typeface="Times New Roman" panose="02020603050405020304" pitchFamily="18" charset="0"/>
                <a:cs typeface="Times New Roman" panose="02020603050405020304" pitchFamily="18" charset="0"/>
              </a:rPr>
              <a:t>, A.; Wiener, M. Classification and regression by </a:t>
            </a:r>
            <a:r>
              <a:rPr lang="en-IN" sz="2000" b="0" i="0" dirty="0" err="1">
                <a:solidFill>
                  <a:srgbClr val="222222"/>
                </a:solidFill>
                <a:effectLst/>
                <a:latin typeface="Times New Roman" panose="02020603050405020304" pitchFamily="18" charset="0"/>
                <a:cs typeface="Times New Roman" panose="02020603050405020304" pitchFamily="18" charset="0"/>
              </a:rPr>
              <a:t>randomForest</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0" i="1" dirty="0">
                <a:solidFill>
                  <a:srgbClr val="222222"/>
                </a:solidFill>
                <a:effectLst/>
                <a:latin typeface="Times New Roman" panose="02020603050405020304" pitchFamily="18" charset="0"/>
                <a:cs typeface="Times New Roman" panose="02020603050405020304" pitchFamily="18" charset="0"/>
              </a:rPr>
              <a:t>R News</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dirty="0">
                <a:solidFill>
                  <a:srgbClr val="222222"/>
                </a:solidFill>
                <a:effectLst/>
                <a:latin typeface="Times New Roman" panose="02020603050405020304" pitchFamily="18" charset="0"/>
                <a:cs typeface="Times New Roman" panose="02020603050405020304" pitchFamily="18" charset="0"/>
              </a:rPr>
              <a:t>2002</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0" i="1" dirty="0">
                <a:solidFill>
                  <a:srgbClr val="222222"/>
                </a:solidFill>
                <a:effectLst/>
                <a:latin typeface="Times New Roman" panose="02020603050405020304" pitchFamily="18" charset="0"/>
                <a:cs typeface="Times New Roman" panose="02020603050405020304" pitchFamily="18" charset="0"/>
              </a:rPr>
              <a:t>2</a:t>
            </a:r>
            <a:r>
              <a:rPr lang="en-IN" sz="2000" b="0" i="0" dirty="0">
                <a:solidFill>
                  <a:srgbClr val="222222"/>
                </a:solidFill>
                <a:effectLst/>
                <a:latin typeface="Times New Roman" panose="02020603050405020304" pitchFamily="18" charset="0"/>
                <a:cs typeface="Times New Roman" panose="02020603050405020304" pitchFamily="18" charset="0"/>
              </a:rPr>
              <a:t>, 18–22.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2"/>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a:t>
            </a:r>
          </a:p>
          <a:p>
            <a:pPr algn="just"/>
            <a:endParaRPr lang="en-IN" sz="2000" b="0" i="0" dirty="0">
              <a:solidFill>
                <a:srgbClr val="222222"/>
              </a:solidFill>
              <a:effectLst/>
              <a:latin typeface="Times New Roman" panose="02020603050405020304" pitchFamily="18" charset="0"/>
              <a:cs typeface="Times New Roman" panose="02020603050405020304" pitchFamily="18" charset="0"/>
            </a:endParaRPr>
          </a:p>
          <a:p>
            <a:pPr algn="just"/>
            <a:r>
              <a:rPr lang="en-IN" sz="2000" b="0" i="0" dirty="0" err="1">
                <a:solidFill>
                  <a:srgbClr val="222222"/>
                </a:solidFill>
                <a:effectLst/>
                <a:latin typeface="Times New Roman" panose="02020603050405020304" pitchFamily="18" charset="0"/>
                <a:cs typeface="Times New Roman" panose="02020603050405020304" pitchFamily="18" charset="0"/>
              </a:rPr>
              <a:t>Polikar</a:t>
            </a:r>
            <a:r>
              <a:rPr lang="en-IN" sz="2000" b="0" i="0" dirty="0">
                <a:solidFill>
                  <a:srgbClr val="222222"/>
                </a:solidFill>
                <a:effectLst/>
                <a:latin typeface="Times New Roman" panose="02020603050405020304" pitchFamily="18" charset="0"/>
                <a:cs typeface="Times New Roman" panose="02020603050405020304" pitchFamily="18" charset="0"/>
              </a:rPr>
              <a:t>, R. Ensemble learning. In </a:t>
            </a:r>
            <a:r>
              <a:rPr lang="en-IN" sz="2000" b="0" i="1" dirty="0">
                <a:solidFill>
                  <a:srgbClr val="222222"/>
                </a:solidFill>
                <a:effectLst/>
                <a:latin typeface="Times New Roman" panose="02020603050405020304" pitchFamily="18" charset="0"/>
                <a:cs typeface="Times New Roman" panose="02020603050405020304" pitchFamily="18" charset="0"/>
              </a:rPr>
              <a:t>Ensemble Machine Learning</a:t>
            </a:r>
            <a:r>
              <a:rPr lang="en-IN" sz="2000" b="0" i="0" dirty="0">
                <a:solidFill>
                  <a:srgbClr val="222222"/>
                </a:solidFill>
                <a:effectLst/>
                <a:latin typeface="Times New Roman" panose="02020603050405020304" pitchFamily="18" charset="0"/>
                <a:cs typeface="Times New Roman" panose="02020603050405020304" pitchFamily="18" charset="0"/>
              </a:rPr>
              <a:t>; Springer: Berlin/Heidelberg, Germany, 2012; pp. 1–34.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3"/>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a:t>
            </a:r>
          </a:p>
          <a:p>
            <a:pPr algn="just"/>
            <a:endParaRPr lang="en-IN" sz="2000" b="0" i="0" dirty="0">
              <a:solidFill>
                <a:srgbClr val="222222"/>
              </a:solidFill>
              <a:effectLst/>
              <a:latin typeface="Times New Roman" panose="02020603050405020304" pitchFamily="18" charset="0"/>
              <a:cs typeface="Times New Roman" panose="02020603050405020304" pitchFamily="18" charset="0"/>
            </a:endParaRPr>
          </a:p>
          <a:p>
            <a:pPr algn="just"/>
            <a:r>
              <a:rPr lang="en-IN" sz="2000" b="0" i="0" dirty="0">
                <a:solidFill>
                  <a:srgbClr val="222222"/>
                </a:solidFill>
                <a:effectLst/>
                <a:latin typeface="Times New Roman" panose="02020603050405020304" pitchFamily="18" charset="0"/>
                <a:cs typeface="Times New Roman" panose="02020603050405020304" pitchFamily="18" charset="0"/>
              </a:rPr>
              <a:t>Weisberg, S. </a:t>
            </a:r>
            <a:r>
              <a:rPr lang="en-IN" sz="2000" b="0" i="1" dirty="0">
                <a:solidFill>
                  <a:srgbClr val="222222"/>
                </a:solidFill>
                <a:effectLst/>
                <a:latin typeface="Times New Roman" panose="02020603050405020304" pitchFamily="18" charset="0"/>
                <a:cs typeface="Times New Roman" panose="02020603050405020304" pitchFamily="18" charset="0"/>
              </a:rPr>
              <a:t>Applied Linear Regression</a:t>
            </a:r>
            <a:r>
              <a:rPr lang="en-IN" sz="2000" b="0" i="0" dirty="0">
                <a:solidFill>
                  <a:srgbClr val="222222"/>
                </a:solidFill>
                <a:effectLst/>
                <a:latin typeface="Times New Roman" panose="02020603050405020304" pitchFamily="18" charset="0"/>
                <a:cs typeface="Times New Roman" panose="02020603050405020304" pitchFamily="18" charset="0"/>
              </a:rPr>
              <a:t>; John Wiley &amp; Sons: Hoboken, NJ, USA, 2005; Volume 528.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4"/>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a:t>
            </a:r>
          </a:p>
          <a:p>
            <a:pPr marL="82296" indent="0" algn="just">
              <a:buNone/>
            </a:pPr>
            <a:endParaRPr lang="en-IN" sz="2000" b="0" i="0" dirty="0">
              <a:solidFill>
                <a:srgbClr val="222222"/>
              </a:solidFill>
              <a:effectLst/>
              <a:latin typeface="Times New Roman" panose="02020603050405020304" pitchFamily="18" charset="0"/>
              <a:cs typeface="Times New Roman" panose="02020603050405020304" pitchFamily="18" charset="0"/>
            </a:endParaRPr>
          </a:p>
          <a:p>
            <a:pPr algn="just"/>
            <a:r>
              <a:rPr lang="en-IN" sz="2000" b="0" i="0" dirty="0">
                <a:solidFill>
                  <a:srgbClr val="222222"/>
                </a:solidFill>
                <a:effectLst/>
                <a:latin typeface="Times New Roman" panose="02020603050405020304" pitchFamily="18" charset="0"/>
                <a:cs typeface="Times New Roman" panose="02020603050405020304" pitchFamily="18" charset="0"/>
              </a:rPr>
              <a:t>Safavian, S.R.; </a:t>
            </a:r>
            <a:r>
              <a:rPr lang="en-IN" sz="2000" b="0" i="0" dirty="0" err="1">
                <a:solidFill>
                  <a:srgbClr val="222222"/>
                </a:solidFill>
                <a:effectLst/>
                <a:latin typeface="Times New Roman" panose="02020603050405020304" pitchFamily="18" charset="0"/>
                <a:cs typeface="Times New Roman" panose="02020603050405020304" pitchFamily="18" charset="0"/>
              </a:rPr>
              <a:t>Landgrebe</a:t>
            </a:r>
            <a:r>
              <a:rPr lang="en-IN" sz="2000" b="0" i="0" dirty="0">
                <a:solidFill>
                  <a:srgbClr val="222222"/>
                </a:solidFill>
                <a:effectLst/>
                <a:latin typeface="Times New Roman" panose="02020603050405020304" pitchFamily="18" charset="0"/>
                <a:cs typeface="Times New Roman" panose="02020603050405020304" pitchFamily="18" charset="0"/>
              </a:rPr>
              <a:t>, D. A survey of decision tree classifier methodology. </a:t>
            </a:r>
            <a:r>
              <a:rPr lang="en-IN" sz="2000" b="0" i="1" dirty="0">
                <a:solidFill>
                  <a:srgbClr val="222222"/>
                </a:solidFill>
                <a:effectLst/>
                <a:latin typeface="Times New Roman" panose="02020603050405020304" pitchFamily="18" charset="0"/>
                <a:cs typeface="Times New Roman" panose="02020603050405020304" pitchFamily="18" charset="0"/>
              </a:rPr>
              <a:t>IEEE Trans. Syst. Man </a:t>
            </a:r>
            <a:r>
              <a:rPr lang="en-IN" sz="2000" b="0" i="1" dirty="0" err="1">
                <a:solidFill>
                  <a:srgbClr val="222222"/>
                </a:solidFill>
                <a:effectLst/>
                <a:latin typeface="Times New Roman" panose="02020603050405020304" pitchFamily="18" charset="0"/>
                <a:cs typeface="Times New Roman" panose="02020603050405020304" pitchFamily="18" charset="0"/>
              </a:rPr>
              <a:t>Cybern</a:t>
            </a:r>
            <a:r>
              <a:rPr lang="en-IN" sz="2000" b="0" i="1" dirty="0">
                <a:solidFill>
                  <a:srgbClr val="222222"/>
                </a:solidFill>
                <a:effectLst/>
                <a:latin typeface="Times New Roman" panose="02020603050405020304" pitchFamily="18" charset="0"/>
                <a:cs typeface="Times New Roman" panose="02020603050405020304" pitchFamily="18" charset="0"/>
              </a:rPr>
              <a:t>.</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dirty="0">
                <a:solidFill>
                  <a:srgbClr val="222222"/>
                </a:solidFill>
                <a:effectLst/>
                <a:latin typeface="Times New Roman" panose="02020603050405020304" pitchFamily="18" charset="0"/>
                <a:cs typeface="Times New Roman" panose="02020603050405020304" pitchFamily="18" charset="0"/>
              </a:rPr>
              <a:t>1991</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0" i="1" dirty="0">
                <a:solidFill>
                  <a:srgbClr val="222222"/>
                </a:solidFill>
                <a:effectLst/>
                <a:latin typeface="Times New Roman" panose="02020603050405020304" pitchFamily="18" charset="0"/>
                <a:cs typeface="Times New Roman" panose="02020603050405020304" pitchFamily="18" charset="0"/>
              </a:rPr>
              <a:t>21</a:t>
            </a:r>
            <a:r>
              <a:rPr lang="en-IN" sz="2000" b="0" i="0" dirty="0">
                <a:solidFill>
                  <a:srgbClr val="222222"/>
                </a:solidFill>
                <a:effectLst/>
                <a:latin typeface="Times New Roman" panose="02020603050405020304" pitchFamily="18" charset="0"/>
                <a:cs typeface="Times New Roman" panose="02020603050405020304" pitchFamily="18" charset="0"/>
              </a:rPr>
              <a:t>, 660–674.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5"/>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u="none" strike="noStrike" dirty="0" err="1">
                <a:solidFill>
                  <a:srgbClr val="4F5671"/>
                </a:solidFill>
                <a:effectLst/>
                <a:latin typeface="Times New Roman" panose="02020603050405020304" pitchFamily="18" charset="0"/>
                <a:cs typeface="Times New Roman" panose="02020603050405020304" pitchFamily="18" charset="0"/>
                <a:hlinkClick r:id="rId6"/>
              </a:rPr>
              <a:t>CrossRef</a:t>
            </a:r>
            <a:r>
              <a:rPr lang="en-IN" sz="2000" b="0" i="0" dirty="0">
                <a:solidFill>
                  <a:srgbClr val="222222"/>
                </a:solidFill>
                <a:effectLst/>
                <a:latin typeface="Times New Roman" panose="02020603050405020304" pitchFamily="18" charset="0"/>
                <a:cs typeface="Times New Roman" panose="02020603050405020304" pitchFamily="18" charset="0"/>
              </a:rPr>
              <a:t>][</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7"/>
              </a:rPr>
              <a:t>Green Version</a:t>
            </a:r>
            <a:r>
              <a:rPr lang="en-IN" sz="2000" b="0" i="0" dirty="0">
                <a:solidFill>
                  <a:srgbClr val="222222"/>
                </a:solidFill>
                <a:effectLst/>
                <a:latin typeface="Times New Roman" panose="02020603050405020304" pitchFamily="18" charset="0"/>
                <a:cs typeface="Times New Roman" panose="02020603050405020304" pitchFamily="18" charset="0"/>
              </a:rPr>
              <a:t>]</a:t>
            </a:r>
          </a:p>
          <a:p>
            <a:pPr marL="82296" indent="0" algn="just">
              <a:lnSpc>
                <a:spcPct val="170000"/>
              </a:lnSpc>
              <a:buNone/>
            </a:pPr>
            <a:endParaRPr lang="en-IN"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143000" y="609600"/>
            <a:ext cx="7790688" cy="5334000"/>
          </a:xfrm>
        </p:spPr>
        <p:txBody>
          <a:bodyPr>
            <a:normAutofit/>
          </a:bodyPr>
          <a:lstStyle/>
          <a:p>
            <a:pPr algn="just"/>
            <a:r>
              <a:rPr lang="en-IN" sz="2000" b="0" i="0" dirty="0">
                <a:solidFill>
                  <a:srgbClr val="222222"/>
                </a:solidFill>
                <a:effectLst/>
                <a:latin typeface="Times New Roman" panose="02020603050405020304" pitchFamily="18" charset="0"/>
                <a:cs typeface="Times New Roman" panose="02020603050405020304" pitchFamily="18" charset="0"/>
              </a:rPr>
              <a:t>Gunning, D.; Aha, D.W. DARPA’s Explainable Artificial Intelligence (XAI) Program. </a:t>
            </a:r>
            <a:r>
              <a:rPr lang="en-IN" sz="2000" b="0" i="1" dirty="0">
                <a:solidFill>
                  <a:srgbClr val="222222"/>
                </a:solidFill>
                <a:effectLst/>
                <a:latin typeface="Times New Roman" panose="02020603050405020304" pitchFamily="18" charset="0"/>
                <a:cs typeface="Times New Roman" panose="02020603050405020304" pitchFamily="18" charset="0"/>
              </a:rPr>
              <a:t>AI Magazine</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dirty="0">
                <a:solidFill>
                  <a:srgbClr val="222222"/>
                </a:solidFill>
                <a:effectLst/>
                <a:latin typeface="Times New Roman" panose="02020603050405020304" pitchFamily="18" charset="0"/>
                <a:cs typeface="Times New Roman" panose="02020603050405020304" pitchFamily="18" charset="0"/>
              </a:rPr>
              <a:t>2019</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0" i="1" dirty="0">
                <a:solidFill>
                  <a:srgbClr val="222222"/>
                </a:solidFill>
                <a:effectLst/>
                <a:latin typeface="Times New Roman" panose="02020603050405020304" pitchFamily="18" charset="0"/>
                <a:cs typeface="Times New Roman" panose="02020603050405020304" pitchFamily="18" charset="0"/>
              </a:rPr>
              <a:t>40</a:t>
            </a:r>
            <a:r>
              <a:rPr lang="en-IN" sz="2000" b="0" i="0" dirty="0">
                <a:solidFill>
                  <a:srgbClr val="222222"/>
                </a:solidFill>
                <a:effectLst/>
                <a:latin typeface="Times New Roman" panose="02020603050405020304" pitchFamily="18" charset="0"/>
                <a:cs typeface="Times New Roman" panose="02020603050405020304" pitchFamily="18" charset="0"/>
              </a:rPr>
              <a:t>, 44–58.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2"/>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u="none" strike="noStrike" dirty="0" err="1">
                <a:solidFill>
                  <a:srgbClr val="4F5671"/>
                </a:solidFill>
                <a:effectLst/>
                <a:latin typeface="Times New Roman" panose="02020603050405020304" pitchFamily="18" charset="0"/>
                <a:cs typeface="Times New Roman" panose="02020603050405020304" pitchFamily="18" charset="0"/>
                <a:hlinkClick r:id="rId3"/>
              </a:rPr>
              <a:t>CrossRef</a:t>
            </a:r>
            <a:r>
              <a:rPr lang="en-IN" sz="2000" b="0" i="0" dirty="0">
                <a:solidFill>
                  <a:srgbClr val="222222"/>
                </a:solidFill>
                <a:effectLst/>
                <a:latin typeface="Times New Roman" panose="02020603050405020304" pitchFamily="18" charset="0"/>
                <a:cs typeface="Times New Roman" panose="02020603050405020304" pitchFamily="18" charset="0"/>
              </a:rPr>
              <a:t>]</a:t>
            </a:r>
          </a:p>
          <a:p>
            <a:pPr algn="just"/>
            <a:endParaRPr lang="en-IN" sz="2000" dirty="0">
              <a:solidFill>
                <a:srgbClr val="222222"/>
              </a:solidFill>
              <a:latin typeface="Times New Roman" panose="02020603050405020304" pitchFamily="18" charset="0"/>
              <a:cs typeface="Times New Roman" panose="02020603050405020304" pitchFamily="18" charset="0"/>
            </a:endParaRPr>
          </a:p>
          <a:p>
            <a:pPr algn="just"/>
            <a:endParaRPr lang="en-IN" sz="2000" b="0" i="0" dirty="0">
              <a:solidFill>
                <a:srgbClr val="222222"/>
              </a:solidFill>
              <a:effectLst/>
              <a:latin typeface="Times New Roman" panose="02020603050405020304" pitchFamily="18" charset="0"/>
              <a:cs typeface="Times New Roman" panose="02020603050405020304" pitchFamily="18" charset="0"/>
            </a:endParaRPr>
          </a:p>
          <a:p>
            <a:pPr algn="just"/>
            <a:r>
              <a:rPr lang="en-IN" sz="2000" b="0" i="0" dirty="0">
                <a:solidFill>
                  <a:srgbClr val="222222"/>
                </a:solidFill>
                <a:effectLst/>
                <a:latin typeface="Times New Roman" panose="02020603050405020304" pitchFamily="18" charset="0"/>
                <a:cs typeface="Times New Roman" panose="02020603050405020304" pitchFamily="18" charset="0"/>
              </a:rPr>
              <a:t>Lipton, Z.C. The mythos of model interpretability. </a:t>
            </a:r>
            <a:r>
              <a:rPr lang="en-IN" sz="2000" b="0" i="1" dirty="0">
                <a:solidFill>
                  <a:srgbClr val="222222"/>
                </a:solidFill>
                <a:effectLst/>
                <a:latin typeface="Times New Roman" panose="02020603050405020304" pitchFamily="18" charset="0"/>
                <a:cs typeface="Times New Roman" panose="02020603050405020304" pitchFamily="18" charset="0"/>
              </a:rPr>
              <a:t>Queue</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dirty="0">
                <a:solidFill>
                  <a:srgbClr val="222222"/>
                </a:solidFill>
                <a:effectLst/>
                <a:latin typeface="Times New Roman" panose="02020603050405020304" pitchFamily="18" charset="0"/>
                <a:cs typeface="Times New Roman" panose="02020603050405020304" pitchFamily="18" charset="0"/>
              </a:rPr>
              <a:t>2018</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0" i="1" dirty="0">
                <a:solidFill>
                  <a:srgbClr val="222222"/>
                </a:solidFill>
                <a:effectLst/>
                <a:latin typeface="Times New Roman" panose="02020603050405020304" pitchFamily="18" charset="0"/>
                <a:cs typeface="Times New Roman" panose="02020603050405020304" pitchFamily="18" charset="0"/>
              </a:rPr>
              <a:t>16</a:t>
            </a:r>
            <a:r>
              <a:rPr lang="en-IN" sz="2000" b="0" i="0" dirty="0">
                <a:solidFill>
                  <a:srgbClr val="222222"/>
                </a:solidFill>
                <a:effectLst/>
                <a:latin typeface="Times New Roman" panose="02020603050405020304" pitchFamily="18" charset="0"/>
                <a:cs typeface="Times New Roman" panose="02020603050405020304" pitchFamily="18" charset="0"/>
              </a:rPr>
              <a:t>, 31–57.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4"/>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u="none" strike="noStrike" dirty="0" err="1">
                <a:solidFill>
                  <a:srgbClr val="4F5671"/>
                </a:solidFill>
                <a:effectLst/>
                <a:latin typeface="Times New Roman" panose="02020603050405020304" pitchFamily="18" charset="0"/>
                <a:cs typeface="Times New Roman" panose="02020603050405020304" pitchFamily="18" charset="0"/>
                <a:hlinkClick r:id="rId5"/>
              </a:rPr>
              <a:t>CrossRef</a:t>
            </a:r>
            <a:r>
              <a:rPr lang="en-IN" sz="2000" b="0" i="0" dirty="0">
                <a:solidFill>
                  <a:srgbClr val="222222"/>
                </a:solidFill>
                <a:effectLst/>
                <a:latin typeface="Times New Roman" panose="02020603050405020304" pitchFamily="18" charset="0"/>
                <a:cs typeface="Times New Roman" panose="02020603050405020304" pitchFamily="18" charset="0"/>
              </a:rPr>
              <a:t>]</a:t>
            </a:r>
          </a:p>
          <a:p>
            <a:pPr algn="just"/>
            <a:endParaRPr lang="en-IN" sz="2000" dirty="0">
              <a:solidFill>
                <a:srgbClr val="222222"/>
              </a:solidFill>
              <a:latin typeface="Times New Roman" panose="02020603050405020304" pitchFamily="18" charset="0"/>
              <a:cs typeface="Times New Roman" panose="02020603050405020304" pitchFamily="18" charset="0"/>
            </a:endParaRPr>
          </a:p>
          <a:p>
            <a:pPr algn="just"/>
            <a:endParaRPr lang="en-IN" sz="2000" b="0" i="0" dirty="0">
              <a:solidFill>
                <a:srgbClr val="222222"/>
              </a:solidFill>
              <a:effectLst/>
              <a:latin typeface="Times New Roman" panose="02020603050405020304" pitchFamily="18" charset="0"/>
              <a:cs typeface="Times New Roman" panose="02020603050405020304" pitchFamily="18" charset="0"/>
            </a:endParaRPr>
          </a:p>
          <a:p>
            <a:pPr marL="82296" indent="0" algn="just">
              <a:buNone/>
            </a:pPr>
            <a:endParaRPr lang="en-IN" sz="2000" b="0" i="0" dirty="0">
              <a:solidFill>
                <a:srgbClr val="222222"/>
              </a:solidFill>
              <a:effectLst/>
              <a:latin typeface="Times New Roman" panose="02020603050405020304" pitchFamily="18" charset="0"/>
              <a:cs typeface="Times New Roman" panose="02020603050405020304" pitchFamily="18" charset="0"/>
            </a:endParaRPr>
          </a:p>
          <a:p>
            <a:pPr algn="just"/>
            <a:r>
              <a:rPr lang="en-IN" sz="2000" b="0" i="0" dirty="0">
                <a:solidFill>
                  <a:srgbClr val="222222"/>
                </a:solidFill>
                <a:effectLst/>
                <a:latin typeface="Times New Roman" panose="02020603050405020304" pitchFamily="18" charset="0"/>
                <a:cs typeface="Times New Roman" panose="02020603050405020304" pitchFamily="18" charset="0"/>
              </a:rPr>
              <a:t>Doshi-Velez, F.; Kim, B. Towards a rigorous science of interpretable machine learning. </a:t>
            </a:r>
            <a:r>
              <a:rPr lang="en-IN" sz="2000" b="0" i="1" dirty="0" err="1">
                <a:solidFill>
                  <a:srgbClr val="222222"/>
                </a:solidFill>
                <a:effectLst/>
                <a:latin typeface="Times New Roman" panose="02020603050405020304" pitchFamily="18" charset="0"/>
                <a:cs typeface="Times New Roman" panose="02020603050405020304" pitchFamily="18" charset="0"/>
              </a:rPr>
              <a:t>arXiv</a:t>
            </a:r>
            <a:r>
              <a:rPr lang="en-IN" sz="2000" b="0" i="0" dirty="0">
                <a:solidFill>
                  <a:srgbClr val="222222"/>
                </a:solidFill>
                <a:effectLst/>
                <a:latin typeface="Times New Roman" panose="02020603050405020304" pitchFamily="18" charset="0"/>
                <a:cs typeface="Times New Roman" panose="02020603050405020304" pitchFamily="18" charset="0"/>
              </a:rPr>
              <a:t> </a:t>
            </a:r>
            <a:r>
              <a:rPr lang="en-IN" sz="2000" b="1" i="0" dirty="0">
                <a:solidFill>
                  <a:srgbClr val="222222"/>
                </a:solidFill>
                <a:effectLst/>
                <a:latin typeface="Times New Roman" panose="02020603050405020304" pitchFamily="18" charset="0"/>
                <a:cs typeface="Times New Roman" panose="02020603050405020304" pitchFamily="18" charset="0"/>
              </a:rPr>
              <a:t>2017</a:t>
            </a:r>
            <a:r>
              <a:rPr lang="en-IN" sz="2000" b="0" i="0" dirty="0">
                <a:solidFill>
                  <a:srgbClr val="222222"/>
                </a:solidFill>
                <a:effectLst/>
                <a:latin typeface="Times New Roman" panose="02020603050405020304" pitchFamily="18" charset="0"/>
                <a:cs typeface="Times New Roman" panose="02020603050405020304" pitchFamily="18" charset="0"/>
              </a:rPr>
              <a:t>, arXiv:1702.08608. [</a:t>
            </a:r>
            <a:r>
              <a:rPr lang="en-IN" sz="2000" b="1" i="0" u="none" strike="noStrike" dirty="0">
                <a:solidFill>
                  <a:srgbClr val="4F5671"/>
                </a:solidFill>
                <a:effectLst/>
                <a:latin typeface="Times New Roman" panose="02020603050405020304" pitchFamily="18" charset="0"/>
                <a:cs typeface="Times New Roman" panose="02020603050405020304" pitchFamily="18" charset="0"/>
                <a:hlinkClick r:id="rId6"/>
              </a:rPr>
              <a:t>Google Scholar</a:t>
            </a:r>
            <a:r>
              <a:rPr lang="en-IN" sz="2000" b="0" i="0" dirty="0">
                <a:solidFill>
                  <a:srgbClr val="222222"/>
                </a:solidFill>
                <a:effectLst/>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7289544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2131</TotalTime>
  <Words>1573</Words>
  <Application>Microsoft Office PowerPoint</Application>
  <PresentationFormat>On-screen Show (4:3)</PresentationFormat>
  <Paragraphs>90</Paragraphs>
  <Slides>19</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19</vt:i4>
      </vt:variant>
    </vt:vector>
  </HeadingPairs>
  <TitlesOfParts>
    <vt:vector size="28" baseType="lpstr">
      <vt:lpstr>Arial</vt:lpstr>
      <vt:lpstr>Calibri</vt:lpstr>
      <vt:lpstr>Georgia</vt:lpstr>
      <vt:lpstr>Gill Sans MT</vt:lpstr>
      <vt:lpstr>Times New Roman</vt:lpstr>
      <vt:lpstr>Verdana</vt:lpstr>
      <vt:lpstr>Wingdings</vt:lpstr>
      <vt:lpstr>Wingdings 2</vt:lpstr>
      <vt:lpstr>Solstice</vt:lpstr>
      <vt:lpstr>Machine Learning Based Healthcare System for Investigating the Association Between Depression and Quality of Life </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644</cp:revision>
  <dcterms:created xsi:type="dcterms:W3CDTF">2006-08-16T00:00:00Z</dcterms:created>
  <dcterms:modified xsi:type="dcterms:W3CDTF">2023-02-21T11:53:17Z</dcterms:modified>
</cp:coreProperties>
</file>