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2/23/2023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2/23/2023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2/23/2023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371600"/>
            <a:ext cx="6477000" cy="4191000"/>
          </a:xfrm>
        </p:spPr>
        <p:txBody>
          <a:bodyPr>
            <a:normAutofit/>
          </a:bodyPr>
          <a:lstStyle/>
          <a:p>
            <a:pPr algn="just"/>
            <a:r>
              <a:rPr lang="en-US" sz="4400" b="1" i="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Credit Card Fraud Detection Using State-of-the-Art Machine Learning and Deep Learning Algorithms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524000" y="1447800"/>
            <a:ext cx="6629400" cy="4419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usage of credit cards for online and regular purchases is exponentially increasing and so is the fraud related with it. A large number of fraud transactions are made every day.</a:t>
            </a:r>
          </a:p>
          <a:p>
            <a:pPr algn="just">
              <a:lnSpc>
                <a:spcPct val="150000"/>
              </a:lnSpc>
            </a:pPr>
            <a:r>
              <a:rPr lang="en-US" sz="2000" dirty="0">
                <a:latin typeface="Times New Roman" panose="02020603050405020304" pitchFamily="18" charset="0"/>
                <a:cs typeface="Times New Roman" panose="02020603050405020304" pitchFamily="18" charset="0"/>
              </a:rPr>
              <a:t> Various modern techniques like artificial neural network Different machine learning algorithms are compared, including Logistic Regression, Decision Trees, Random Forest, Artificial Neural Networks, Logistic Regression, K-Nearest Neighbors, and K-means clustering etc. are used in detecting fraudulent transactions.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00200" y="838201"/>
            <a:ext cx="7162800" cy="603864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paper uses genetic algorithm, and neural network which comprises of techniques for finding optimal solution for the problem and implicitly generating the result of the fraudulent transaction.</a:t>
            </a:r>
            <a:r>
              <a:rPr lang="en-US" sz="2000" dirty="0"/>
              <a:t>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main aim is to detect the fraudulent transaction and to develop a method of generating test data.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algorithm is a heuristic approach used to solve high complexity computational problems. The implementation of an efficient fraud detection system is imperative for all credit card issuing companies and their clients to minimize their losses.</a:t>
            </a:r>
          </a:p>
          <a:p>
            <a:pPr algn="just">
              <a:lnSpc>
                <a:spcPct val="150000"/>
              </a:lnSpc>
            </a:pPr>
            <a:r>
              <a:rPr lang="en-US" sz="2000" dirty="0"/>
              <a:t>Keywords: </a:t>
            </a:r>
            <a:r>
              <a:rPr lang="en-US" sz="2000" dirty="0">
                <a:latin typeface="Times New Roman" panose="02020603050405020304" pitchFamily="18" charset="0"/>
                <a:cs typeface="Times New Roman" panose="02020603050405020304" pitchFamily="18" charset="0"/>
              </a:rPr>
              <a:t>Machine learning, Credit card, Electronic commerce, Fraud detection.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174992" cy="50292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There are lots of issues that make this procedure tough to implement and one of the biggest problems associated with fraud detection is the lack of both the literature providing experimental results and of real-world data for academic researchers to perform experiments on. </a:t>
            </a:r>
          </a:p>
          <a:p>
            <a:pPr algn="just">
              <a:lnSpc>
                <a:spcPct val="150000"/>
              </a:lnSpc>
            </a:pPr>
            <a:r>
              <a:rPr lang="en-US" sz="2000" dirty="0">
                <a:latin typeface="Times New Roman" panose="02020603050405020304" pitchFamily="18" charset="0"/>
                <a:cs typeface="Times New Roman" panose="02020603050405020304" pitchFamily="18" charset="0"/>
              </a:rPr>
              <a:t>The reason behind this is the sensitive financial data associated with the fraud that has to be kept confidential for the purpose of customer’s privacy.</a:t>
            </a:r>
          </a:p>
          <a:p>
            <a:pPr algn="just">
              <a:lnSpc>
                <a:spcPct val="150000"/>
              </a:lnSpc>
            </a:pPr>
            <a:r>
              <a:rPr lang="en-US" sz="2000" dirty="0">
                <a:latin typeface="Times New Roman" panose="02020603050405020304" pitchFamily="18" charset="0"/>
                <a:cs typeface="Times New Roman" panose="02020603050405020304" pitchFamily="18" charset="0"/>
              </a:rPr>
              <a:t> Now, here we enumerate different properties a fraud detection system should have in order to generate proper results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752600" y="1219200"/>
            <a:ext cx="6629400"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There are lots of issues that make this procedure tough to implement and one of the biggest problems associated with fraud detection is the lack of both the literature providing experimental results and of real-world data for academic researchers to perform experiments on.</a:t>
            </a:r>
            <a:endParaRPr lang="en-US" sz="2000" dirty="0">
              <a:solidFill>
                <a:srgbClr val="333333"/>
              </a:solidFill>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It improves the model's accuracy and avoids the over fitting problem</a:t>
            </a:r>
            <a:endParaRPr lang="en-US" sz="2000" dirty="0">
              <a:solidFill>
                <a:srgbClr val="333333"/>
              </a:solidFill>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Another problem related to this field is overlapping data. Many transactions may resemble fraudulent transactions when actually they are genuine transactions.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676400" y="990600"/>
            <a:ext cx="6400800"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For his valuable guidance for implementation of proposed system. We will forever remain a thankful for their excellent as well as polite guidance for preparation of this report. Also we would sincerely like to thank to HOD Pawar U.B. and other staff for their helpful coordination and support in project work</a:t>
            </a:r>
          </a:p>
          <a:p>
            <a:pPr algn="just">
              <a:lnSpc>
                <a:spcPct val="150000"/>
              </a:lnSpc>
            </a:pPr>
            <a:r>
              <a:rPr lang="en-US" sz="2000" dirty="0">
                <a:latin typeface="Times New Roman" panose="02020603050405020304" pitchFamily="18" charset="0"/>
                <a:cs typeface="Times New Roman" panose="02020603050405020304" pitchFamily="18" charset="0"/>
              </a:rPr>
              <a:t>have proposed a deep learning-based method for detecting fraud in credit card transactions. Using machine-learning algorithms such as support vector machine, k-nearest neighbor, and artificial neural network to predict the occurrence of fraud.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553200" cy="4800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methods mostly used by hackers today is to attack end-to end technology and exploit human vulnerabilities.</a:t>
            </a:r>
          </a:p>
          <a:p>
            <a:pPr algn="just">
              <a:lnSpc>
                <a:spcPct val="150000"/>
              </a:lnSpc>
            </a:pPr>
            <a:r>
              <a:rPr lang="en-US" sz="2000" dirty="0">
                <a:latin typeface="Times New Roman" panose="02020603050405020304" pitchFamily="18" charset="0"/>
                <a:cs typeface="Times New Roman" panose="02020603050405020304" pitchFamily="18" charset="0"/>
              </a:rPr>
              <a:t>This algorithm is a heuristic approach used to solve high complexity computational problems. </a:t>
            </a:r>
          </a:p>
          <a:p>
            <a:pPr algn="just">
              <a:lnSpc>
                <a:spcPct val="150000"/>
              </a:lnSpc>
            </a:pPr>
            <a:r>
              <a:rPr lang="en-US" sz="2000" dirty="0">
                <a:latin typeface="Times New Roman" panose="02020603050405020304" pitchFamily="18" charset="0"/>
                <a:cs typeface="Times New Roman" panose="02020603050405020304" pitchFamily="18" charset="0"/>
              </a:rPr>
              <a:t>An algorithm that can be used for both regression and classification tasks, but it is most commonly used for classification.' Logistic Regression is used to predict categorical variables using dependent variables.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15683255"/>
              </p:ext>
            </p:extLst>
          </p:nvPr>
        </p:nvGraphicFramePr>
        <p:xfrm>
          <a:off x="1371600" y="496847"/>
          <a:ext cx="6781800" cy="5875232"/>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236932">
                  <a:extLst>
                    <a:ext uri="{9D8B030D-6E8A-4147-A177-3AD203B41FA5}">
                      <a16:colId xmlns:a16="http://schemas.microsoft.com/office/drawing/2014/main" val="20001"/>
                    </a:ext>
                  </a:extLst>
                </a:gridCol>
                <a:gridCol w="2258868">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A survey on enhanced subspace clustering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latin typeface="Times New Roman" panose="02020603050405020304" pitchFamily="18" charset="0"/>
                          <a:cs typeface="Times New Roman" panose="02020603050405020304" pitchFamily="18" charset="0"/>
                        </a:rPr>
                        <a:t>K. Sim, V. Gopalkrishnan, A. </a:t>
                      </a:r>
                      <a:r>
                        <a:rPr lang="en-US" sz="2000" dirty="0" err="1">
                          <a:latin typeface="Times New Roman" panose="02020603050405020304" pitchFamily="18" charset="0"/>
                          <a:cs typeface="Times New Roman" panose="02020603050405020304" pitchFamily="18" charset="0"/>
                        </a:rPr>
                        <a:t>Zimek</a:t>
                      </a:r>
                      <a:r>
                        <a:rPr lang="en-US" sz="2000" dirty="0">
                          <a:latin typeface="Times New Roman" panose="02020603050405020304" pitchFamily="18" charset="0"/>
                          <a:cs typeface="Times New Roman" panose="02020603050405020304" pitchFamily="18" charset="0"/>
                        </a:rPr>
                        <a:t>, and G. Cong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Subspace clustering finds sets of objects that are homogeneous in subspaces of high-dimensional datasets, and has been successfully applied in many domains.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latin typeface="Times New Roman" panose="02020603050405020304" pitchFamily="18" charset="0"/>
                          <a:cs typeface="Times New Roman" panose="02020603050405020304" pitchFamily="18" charset="0"/>
                        </a:rPr>
                        <a:t>‘Trade-based money laundering: Responding to an emerging threat,’</a:t>
                      </a:r>
                      <a:endParaRPr lang="en-IN" sz="2000" dirty="0">
                        <a:latin typeface="Times New Roman" pitchFamily="18" charset="0"/>
                        <a:cs typeface="Times New Roman" pitchFamily="18" charset="0"/>
                      </a:endParaRPr>
                    </a:p>
                  </a:txBody>
                  <a:tcPr/>
                </a:tc>
                <a:tc>
                  <a:txBody>
                    <a:bodyPr/>
                    <a:lstStyle/>
                    <a:p>
                      <a:pPr algn="just"/>
                      <a:r>
                        <a:rPr lang="en-US" sz="2000" dirty="0">
                          <a:latin typeface="Times New Roman" panose="02020603050405020304" pitchFamily="18" charset="0"/>
                          <a:cs typeface="Times New Roman" panose="02020603050405020304" pitchFamily="18" charset="0"/>
                        </a:rPr>
                        <a:t> S. </a:t>
                      </a:r>
                      <a:r>
                        <a:rPr lang="en-US" sz="2000" dirty="0" err="1">
                          <a:latin typeface="Times New Roman" panose="02020603050405020304" pitchFamily="18" charset="0"/>
                          <a:cs typeface="Times New Roman" panose="02020603050405020304" pitchFamily="18" charset="0"/>
                        </a:rPr>
                        <a:t>Mcskimming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Subspace clustering is an extension of traditional clustering that seeks to find clusters in different subspaces within a dataset.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323659357"/>
              </p:ext>
            </p:extLst>
          </p:nvPr>
        </p:nvGraphicFramePr>
        <p:xfrm>
          <a:off x="1600200" y="304801"/>
          <a:ext cx="7010400" cy="5730239"/>
        </p:xfrm>
        <a:graphic>
          <a:graphicData uri="http://schemas.openxmlformats.org/drawingml/2006/table">
            <a:tbl>
              <a:tblPr firstRow="1" bandRow="1">
                <a:tableStyleId>{5C22544A-7EE6-4342-B048-85BDC9FD1C3A}</a:tableStyleId>
              </a:tblPr>
              <a:tblGrid>
                <a:gridCol w="2336800">
                  <a:extLst>
                    <a:ext uri="{9D8B030D-6E8A-4147-A177-3AD203B41FA5}">
                      <a16:colId xmlns:a16="http://schemas.microsoft.com/office/drawing/2014/main" val="20000"/>
                    </a:ext>
                  </a:extLst>
                </a:gridCol>
                <a:gridCol w="2336800">
                  <a:extLst>
                    <a:ext uri="{9D8B030D-6E8A-4147-A177-3AD203B41FA5}">
                      <a16:colId xmlns:a16="http://schemas.microsoft.com/office/drawing/2014/main" val="20001"/>
                    </a:ext>
                  </a:extLst>
                </a:gridCol>
                <a:gridCol w="233680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186497">
                <a:tc>
                  <a:txBody>
                    <a:bodyPr/>
                    <a:lstStyle/>
                    <a:p>
                      <a:pPr algn="just"/>
                      <a:r>
                        <a:rPr lang="en-IN" sz="2000" dirty="0">
                          <a:latin typeface="Times New Roman" pitchFamily="18" charset="0"/>
                          <a:cs typeface="Times New Roman" pitchFamily="18" charset="0"/>
                        </a:rPr>
                        <a:t>‘</a:t>
                      </a:r>
                      <a:r>
                        <a:rPr lang="en-US" sz="2000" dirty="0">
                          <a:latin typeface="Times New Roman" panose="02020603050405020304" pitchFamily="18" charset="0"/>
                          <a:cs typeface="Times New Roman" panose="02020603050405020304" pitchFamily="18" charset="0"/>
                        </a:rPr>
                        <a:t>“Credit Card Fraud Detection Using Genetic-A Survey”</a:t>
                      </a:r>
                      <a:r>
                        <a:rPr lang="en-IN" sz="2000" dirty="0">
                          <a:latin typeface="Times New Roman" pitchFamily="18" charset="0"/>
                          <a:cs typeface="Times New Roman" pitchFamily="18" charset="0"/>
                        </a:rPr>
                        <a:t>,’’ </a:t>
                      </a:r>
                    </a:p>
                  </a:txBody>
                  <a:tcPr/>
                </a:tc>
                <a:tc>
                  <a:txBody>
                    <a:bodyPr/>
                    <a:lstStyle/>
                    <a:p>
                      <a:pPr algn="just"/>
                      <a:r>
                        <a:rPr lang="fi-FI" sz="2000" dirty="0">
                          <a:latin typeface="Times New Roman" panose="02020603050405020304" pitchFamily="18" charset="0"/>
                          <a:cs typeface="Times New Roman" panose="02020603050405020304" pitchFamily="18" charset="0"/>
                        </a:rPr>
                        <a:t>Nitu Kumari, S. Kannan and A. Muthukumaravel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People choose online payment and e-shopping; because of time convenience, transport convenience, etc.</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 Tool for Effective Detection of Fraud in Credit Card System”</a:t>
                      </a:r>
                      <a:endParaRPr lang="en-IN" sz="2000" dirty="0">
                        <a:latin typeface="Times New Roman" pitchFamily="18" charset="0"/>
                        <a:cs typeface="Times New Roman" pitchFamily="18" charset="0"/>
                      </a:endParaRPr>
                    </a:p>
                  </a:txBody>
                  <a:tcPr/>
                </a:tc>
                <a:tc>
                  <a:txBody>
                    <a:bodyPr/>
                    <a:lstStyle/>
                    <a:p>
                      <a:pPr algn="just"/>
                      <a:r>
                        <a:rPr lang="sv-SE" sz="2000" dirty="0">
                          <a:latin typeface="Times New Roman" panose="02020603050405020304" pitchFamily="18" charset="0"/>
                          <a:cs typeface="Times New Roman" panose="02020603050405020304" pitchFamily="18" charset="0"/>
                        </a:rPr>
                        <a:t>Satvik Vats, Surya Kant Dubey, Naveen Kumar Pandey</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latin typeface="Times New Roman" panose="02020603050405020304" pitchFamily="18" charset="0"/>
                          <a:cs typeface="Times New Roman" panose="02020603050405020304" pitchFamily="18" charset="0"/>
                        </a:rPr>
                        <a:t>Due to the rise and rapid growth of E-Commerce, use of credit cards for online purchases has dramatically increased and it caused an explosion in the credit card fraud.</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524000" y="1295400"/>
            <a:ext cx="6781800" cy="5105400"/>
          </a:xfrm>
        </p:spPr>
        <p:txBody>
          <a:bodyPr>
            <a:noAutofit/>
          </a:bodyPr>
          <a:lstStyle/>
          <a:p>
            <a:pPr algn="just">
              <a:lnSpc>
                <a:spcPct val="170000"/>
              </a:lnSpc>
            </a:pPr>
            <a:r>
              <a:rPr lang="en-US" sz="2000" dirty="0"/>
              <a:t> </a:t>
            </a:r>
            <a:r>
              <a:rPr lang="en-US" sz="2000" dirty="0">
                <a:latin typeface="Times New Roman" panose="02020603050405020304" pitchFamily="18" charset="0"/>
                <a:cs typeface="Times New Roman" panose="02020603050405020304" pitchFamily="18" charset="0"/>
              </a:rPr>
              <a:t>A credit card is a thin handy plastic card that contains identification information such as a signature or picture, and authorizes the person named on it to charge purchases or services to his account - charges for which he will be billed periodically.</a:t>
            </a:r>
          </a:p>
          <a:p>
            <a:pPr algn="just">
              <a:lnSpc>
                <a:spcPct val="170000"/>
              </a:lnSpc>
            </a:pPr>
            <a:r>
              <a:rPr lang="en-US" sz="2000" dirty="0">
                <a:latin typeface="Times New Roman" panose="02020603050405020304" pitchFamily="18" charset="0"/>
                <a:cs typeface="Times New Roman" panose="02020603050405020304" pitchFamily="18" charset="0"/>
              </a:rPr>
              <a:t> Today, the information on the card is read by automated teller machines (ATMs), store readers, bank and is also used in online internet banking system</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1C1F71F1-9880-1846-9CD0-3E60AAE25F1E}"/>
              </a:ext>
            </a:extLst>
          </p:cNvPr>
          <p:cNvPicPr>
            <a:picLocks noGrp="1" noChangeAspect="1"/>
          </p:cNvPicPr>
          <p:nvPr>
            <p:ph idx="1"/>
          </p:nvPr>
        </p:nvPicPr>
        <p:blipFill>
          <a:blip r:embed="rId2"/>
          <a:stretch>
            <a:fillRect/>
          </a:stretch>
        </p:blipFill>
        <p:spPr>
          <a:xfrm>
            <a:off x="1627187" y="1928812"/>
            <a:ext cx="7115175" cy="383857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496E6162-A02F-63A0-1B19-8AC4B26873EE}"/>
              </a:ext>
            </a:extLst>
          </p:cNvPr>
          <p:cNvPicPr>
            <a:picLocks noGrp="1" noChangeAspect="1"/>
          </p:cNvPicPr>
          <p:nvPr>
            <p:ph idx="1"/>
          </p:nvPr>
        </p:nvPicPr>
        <p:blipFill>
          <a:blip r:embed="rId2"/>
          <a:stretch>
            <a:fillRect/>
          </a:stretch>
        </p:blipFill>
        <p:spPr>
          <a:xfrm>
            <a:off x="1435100" y="1576621"/>
            <a:ext cx="7499350" cy="4542958"/>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752600" y="1219200"/>
            <a:ext cx="6705600" cy="5151438"/>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Credit card fraud becomes a serious concern to the world. Fraud brings huge financial losses to the world. </a:t>
            </a:r>
          </a:p>
          <a:p>
            <a:pPr algn="just">
              <a:lnSpc>
                <a:spcPct val="150000"/>
              </a:lnSpc>
            </a:pPr>
            <a:r>
              <a:rPr lang="en-US" sz="2000" dirty="0">
                <a:latin typeface="Times New Roman" panose="02020603050405020304" pitchFamily="18" charset="0"/>
                <a:cs typeface="Times New Roman" panose="02020603050405020304" pitchFamily="18" charset="0"/>
              </a:rPr>
              <a:t>This urged Credit card companies have been invested money to create and develop techniques to reveal and reduce fraud. </a:t>
            </a:r>
          </a:p>
          <a:p>
            <a:pPr algn="just">
              <a:lnSpc>
                <a:spcPct val="150000"/>
              </a:lnSpc>
            </a:pPr>
            <a:r>
              <a:rPr lang="en-US" sz="2000" dirty="0">
                <a:latin typeface="Times New Roman" panose="02020603050405020304" pitchFamily="18" charset="0"/>
                <a:cs typeface="Times New Roman" panose="02020603050405020304" pitchFamily="18" charset="0"/>
              </a:rPr>
              <a:t>The prime goal of this study is to define algorithms that confer the appropriate, and can be adapted by credit card companies for identifying fraudulent transactions more accurately, in less time and cost.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600200" y="1143000"/>
            <a:ext cx="6934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 1] K. Sim, V. Gopalkrishnan, A. </a:t>
            </a:r>
            <a:r>
              <a:rPr lang="en-IN" sz="2000" dirty="0" err="1">
                <a:latin typeface="Times New Roman" panose="02020603050405020304" pitchFamily="18" charset="0"/>
                <a:cs typeface="Times New Roman" panose="02020603050405020304" pitchFamily="18" charset="0"/>
              </a:rPr>
              <a:t>Zimek</a:t>
            </a:r>
            <a:r>
              <a:rPr lang="en-IN" sz="2000" dirty="0">
                <a:latin typeface="Times New Roman" panose="02020603050405020304" pitchFamily="18" charset="0"/>
                <a:cs typeface="Times New Roman" panose="02020603050405020304" pitchFamily="18" charset="0"/>
              </a:rPr>
              <a:t>, and G. Cong -‘‘A survey on enhanced subspace clustering,’’ Data Mining Knowledge Discovery, vol. 26, no. 2, pp. 332–397, 2019.</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S. </a:t>
            </a:r>
            <a:r>
              <a:rPr lang="en-IN" sz="2000" dirty="0" err="1">
                <a:latin typeface="Times New Roman" panose="02020603050405020304" pitchFamily="18" charset="0"/>
                <a:cs typeface="Times New Roman" panose="02020603050405020304" pitchFamily="18" charset="0"/>
              </a:rPr>
              <a:t>Mcskimming</a:t>
            </a:r>
            <a:r>
              <a:rPr lang="en-IN" sz="2000" dirty="0">
                <a:latin typeface="Times New Roman" panose="02020603050405020304" pitchFamily="18" charset="0"/>
                <a:cs typeface="Times New Roman" panose="02020603050405020304" pitchFamily="18" charset="0"/>
              </a:rPr>
              <a:t> -‘‘Trade-based money laundering: Responding to an emerging threat,’’ Deakin Law Rev, vol. 15, no. 1, 2020.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a:t>
            </a:r>
            <a:r>
              <a:rPr lang="en-IN" sz="2000" dirty="0" err="1">
                <a:latin typeface="Times New Roman" panose="02020603050405020304" pitchFamily="18" charset="0"/>
                <a:cs typeface="Times New Roman" panose="02020603050405020304" pitchFamily="18" charset="0"/>
              </a:rPr>
              <a:t>Nitu</a:t>
            </a:r>
            <a:r>
              <a:rPr lang="en-IN" sz="2000" dirty="0">
                <a:latin typeface="Times New Roman" panose="02020603050405020304" pitchFamily="18" charset="0"/>
                <a:cs typeface="Times New Roman" panose="02020603050405020304" pitchFamily="18" charset="0"/>
              </a:rPr>
              <a:t> Kumari, S. Kannan and A. </a:t>
            </a:r>
            <a:r>
              <a:rPr lang="en-IN" sz="2000" dirty="0" err="1">
                <a:latin typeface="Times New Roman" panose="02020603050405020304" pitchFamily="18" charset="0"/>
                <a:cs typeface="Times New Roman" panose="02020603050405020304" pitchFamily="18" charset="0"/>
              </a:rPr>
              <a:t>Muthukumaravel</a:t>
            </a:r>
            <a:r>
              <a:rPr lang="en-IN" sz="2000" dirty="0">
                <a:latin typeface="Times New Roman" panose="02020603050405020304" pitchFamily="18" charset="0"/>
                <a:cs typeface="Times New Roman" panose="02020603050405020304" pitchFamily="18" charset="0"/>
              </a:rPr>
              <a:t> - “Credit Card Fraud Detection Using Genetic-A Survey” published by </a:t>
            </a:r>
            <a:r>
              <a:rPr lang="en-IN" sz="2000" dirty="0" err="1">
                <a:latin typeface="Times New Roman" panose="02020603050405020304" pitchFamily="18" charset="0"/>
                <a:cs typeface="Times New Roman" panose="02020603050405020304" pitchFamily="18" charset="0"/>
              </a:rPr>
              <a:t>MiddleEast</a:t>
            </a:r>
            <a:r>
              <a:rPr lang="en-IN" sz="2000" dirty="0">
                <a:latin typeface="Times New Roman" panose="02020603050405020304" pitchFamily="18" charset="0"/>
                <a:cs typeface="Times New Roman" panose="02020603050405020304" pitchFamily="18" charset="0"/>
              </a:rPr>
              <a:t> Journal of Scientific Research , IDOSI Publications,</a:t>
            </a: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lnSpc>
                <a:spcPct val="170000"/>
              </a:lnSpc>
              <a:buFont typeface="Wingdings" panose="05000000000000000000" pitchFamily="2" charset="2"/>
              <a:buChar char="v"/>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762000"/>
            <a:ext cx="7345680" cy="5410200"/>
          </a:xfrm>
        </p:spPr>
        <p:txBody>
          <a:bodyPr>
            <a:noAutofit/>
          </a:bodyPr>
          <a:lstStyle/>
          <a:p>
            <a:pPr algn="just"/>
            <a:r>
              <a:rPr lang="en-IN" sz="2000" dirty="0">
                <a:latin typeface="Times New Roman" panose="02020603050405020304" pitchFamily="18" charset="0"/>
                <a:cs typeface="Times New Roman" panose="02020603050405020304" pitchFamily="18" charset="0"/>
              </a:rPr>
              <a:t>4] </a:t>
            </a:r>
            <a:r>
              <a:rPr lang="en-IN" sz="2000" dirty="0" err="1">
                <a:latin typeface="Times New Roman" panose="02020603050405020304" pitchFamily="18" charset="0"/>
                <a:cs typeface="Times New Roman" panose="02020603050405020304" pitchFamily="18" charset="0"/>
              </a:rPr>
              <a:t>Satvik</a:t>
            </a:r>
            <a:r>
              <a:rPr lang="en-IN" sz="2000" dirty="0">
                <a:latin typeface="Times New Roman" panose="02020603050405020304" pitchFamily="18" charset="0"/>
                <a:cs typeface="Times New Roman" panose="02020603050405020304" pitchFamily="18" charset="0"/>
              </a:rPr>
              <a:t> Vats, Surya Kant Dubey, Naveen Kumar Pandey - “A Tool for Effective Detection of Fraud in Credit Card System”, published in International Journal of Communication Network Security ISSN: 2231 – 1882, Volume-2 </a:t>
            </a:r>
          </a:p>
          <a:p>
            <a:pPr algn="just"/>
            <a:endParaRPr lang="en-IN" sz="2000" dirty="0">
              <a:latin typeface="Times New Roman" panose="02020603050405020304" pitchFamily="18" charset="0"/>
              <a:cs typeface="Times New Roman" panose="02020603050405020304" pitchFamily="18" charset="0"/>
            </a:endParaRP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S.H. Projects and W. </a:t>
            </a:r>
            <a:r>
              <a:rPr lang="en-IN" sz="2000" dirty="0" err="1">
                <a:latin typeface="Times New Roman" panose="02020603050405020304" pitchFamily="18" charset="0"/>
                <a:cs typeface="Times New Roman" panose="02020603050405020304" pitchFamily="18" charset="0"/>
              </a:rPr>
              <a:t>Lovo</a:t>
            </a:r>
            <a:r>
              <a:rPr lang="en-IN" sz="2000" dirty="0">
                <a:latin typeface="Times New Roman" panose="02020603050405020304" pitchFamily="18" charset="0"/>
                <a:cs typeface="Times New Roman" panose="02020603050405020304" pitchFamily="18" charset="0"/>
              </a:rPr>
              <a:t> , ―JMU Scholarly Commons Detecting credit card fraud : An analysis of fraud detection techniques,‖ 2020. [2] S. G and J. R. R, ―A Study on Credit Card Fraud Detection using Data Mining Techniques,‖ Int. J. Data Min. Tech. Appl., vol. 7, no. 1, pp. 21–24, 2018,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10.20894/ijdmta.102.007.001.004</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V. N. </a:t>
            </a:r>
            <a:r>
              <a:rPr lang="en-IN" sz="2000" dirty="0" err="1">
                <a:latin typeface="Times New Roman" panose="02020603050405020304" pitchFamily="18" charset="0"/>
                <a:cs typeface="Times New Roman" panose="02020603050405020304" pitchFamily="18" charset="0"/>
              </a:rPr>
              <a:t>Dornadula</a:t>
            </a:r>
            <a:r>
              <a:rPr lang="en-IN" sz="2000" dirty="0">
                <a:latin typeface="Times New Roman" panose="02020603050405020304" pitchFamily="18" charset="0"/>
                <a:cs typeface="Times New Roman" panose="02020603050405020304" pitchFamily="18" charset="0"/>
              </a:rPr>
              <a:t> and S. Geetha ―Credit Card Fraud Detection using Machine Learning Algorithms, Procedia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Sci., vol. 165, pp. 631–641, 2019,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10.1016/j.procs.2020.01.057</a:t>
            </a:r>
            <a:r>
              <a:rPr lang="en-IN" sz="1200" dirty="0"/>
              <a:t>.</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1143000"/>
            <a:ext cx="7315200" cy="5029200"/>
          </a:xfrm>
        </p:spPr>
        <p:txBody>
          <a:bodyPr>
            <a:noAutofit/>
          </a:bodyPr>
          <a:lstStyle/>
          <a:p>
            <a:pPr algn="just"/>
            <a:r>
              <a:rPr lang="en-IN" sz="2000" dirty="0">
                <a:latin typeface="Times New Roman" panose="02020603050405020304" pitchFamily="18" charset="0"/>
                <a:cs typeface="Times New Roman" panose="02020603050405020304" pitchFamily="18" charset="0"/>
              </a:rPr>
              <a:t>7] A. H. </a:t>
            </a:r>
            <a:r>
              <a:rPr lang="en-IN" sz="2000" dirty="0" err="1">
                <a:latin typeface="Times New Roman" panose="02020603050405020304" pitchFamily="18" charset="0"/>
                <a:cs typeface="Times New Roman" panose="02020603050405020304" pitchFamily="18" charset="0"/>
              </a:rPr>
              <a:t>Alhazmi</a:t>
            </a:r>
            <a:r>
              <a:rPr lang="en-IN" sz="2000" dirty="0">
                <a:latin typeface="Times New Roman" panose="02020603050405020304" pitchFamily="18" charset="0"/>
                <a:cs typeface="Times New Roman" panose="02020603050405020304" pitchFamily="18" charset="0"/>
              </a:rPr>
              <a:t> and N. </a:t>
            </a:r>
            <a:r>
              <a:rPr lang="en-IN" sz="2000" dirty="0" err="1">
                <a:latin typeface="Times New Roman" panose="02020603050405020304" pitchFamily="18" charset="0"/>
                <a:cs typeface="Times New Roman" panose="02020603050405020304" pitchFamily="18" charset="0"/>
              </a:rPr>
              <a:t>Aljehane</a:t>
            </a:r>
            <a:r>
              <a:rPr lang="en-IN" sz="2000" dirty="0">
                <a:latin typeface="Times New Roman" panose="02020603050405020304" pitchFamily="18" charset="0"/>
                <a:cs typeface="Times New Roman" panose="02020603050405020304" pitchFamily="18" charset="0"/>
              </a:rPr>
              <a:t> - A Survey of Credit Card Fraud Detection Use Machine Learning, 2020 Int. Conf. Computes. Inf. Technol. ICCIT 2020, pp. 10–15,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10.1109/ICCIT-144147971.2020.9213809 </a:t>
            </a:r>
          </a:p>
          <a:p>
            <a:pPr algn="just"/>
            <a:endParaRPr lang="en-IN" sz="2000" dirty="0">
              <a:latin typeface="Times New Roman" panose="02020603050405020304" pitchFamily="18" charset="0"/>
              <a:cs typeface="Times New Roman" panose="02020603050405020304" pitchFamily="18" charset="0"/>
            </a:endParaRP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M. Kanchana, V. </a:t>
            </a:r>
            <a:r>
              <a:rPr lang="en-IN" sz="2000" dirty="0" err="1">
                <a:latin typeface="Times New Roman" panose="02020603050405020304" pitchFamily="18" charset="0"/>
                <a:cs typeface="Times New Roman" panose="02020603050405020304" pitchFamily="18" charset="0"/>
              </a:rPr>
              <a:t>Chadda</a:t>
            </a:r>
            <a:r>
              <a:rPr lang="en-IN" sz="2000" dirty="0">
                <a:latin typeface="Times New Roman" panose="02020603050405020304" pitchFamily="18" charset="0"/>
                <a:cs typeface="Times New Roman" panose="02020603050405020304" pitchFamily="18" charset="0"/>
              </a:rPr>
              <a:t> , and H. Jain - Credit card fraud detection,‖ Int. J. Adv. Sci. Technol., vol. 29, no. 6, pp. 2201–2215, 2020,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10.17148/ijarcce.2016.5109.  A. RB and S. K. KR, ―Credit Card Fraud Detection Using Artificial Neural </a:t>
            </a:r>
            <a:r>
              <a:rPr lang="en-IN" sz="2000" dirty="0" err="1">
                <a:latin typeface="Times New Roman" panose="02020603050405020304" pitchFamily="18" charset="0"/>
                <a:cs typeface="Times New Roman" panose="02020603050405020304" pitchFamily="18" charset="0"/>
              </a:rPr>
              <a:t>Network,Glob</a:t>
            </a:r>
            <a:r>
              <a:rPr lang="en-IN" sz="2000" dirty="0">
                <a:latin typeface="Times New Roman" panose="02020603050405020304" pitchFamily="18" charset="0"/>
                <a:cs typeface="Times New Roman" panose="02020603050405020304" pitchFamily="18" charset="0"/>
              </a:rPr>
              <a:t>. Transitions Proc, pp. 0–8,2021,doi: 10.1016/j.gltp.2021.01.00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2286</TotalTime>
  <Words>1325</Words>
  <Application>Microsoft Office PowerPoint</Application>
  <PresentationFormat>On-screen Show (4:3)</PresentationFormat>
  <Paragraphs>80</Paragraphs>
  <Slides>18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Gill Sans MT</vt:lpstr>
      <vt:lpstr>Times New Roman</vt:lpstr>
      <vt:lpstr>Verdana</vt:lpstr>
      <vt:lpstr>Wingdings</vt:lpstr>
      <vt:lpstr>Wingdings 2</vt:lpstr>
      <vt:lpstr>Solstice</vt:lpstr>
      <vt:lpstr>Credit Card Fraud Detection Using State-of-the-Art Machine Learning and Deep Learning Algorithms</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646</cp:revision>
  <dcterms:created xsi:type="dcterms:W3CDTF">2006-08-16T00:00:00Z</dcterms:created>
  <dcterms:modified xsi:type="dcterms:W3CDTF">2023-02-23T07:29:10Z</dcterms:modified>
</cp:coreProperties>
</file>