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2/23/2023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2/23/2023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2/23/2023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371600"/>
            <a:ext cx="5867400" cy="3352800"/>
          </a:xfrm>
        </p:spPr>
        <p:txBody>
          <a:bodyPr>
            <a:normAutofit fontScale="90000"/>
          </a:bodyPr>
          <a:lstStyle/>
          <a:p>
            <a:pPr algn="ctr"/>
            <a:r>
              <a:rPr lang="en-US" sz="800" dirty="0"/>
              <a:t>. </a:t>
            </a:r>
            <a:r>
              <a:rPr lang="en-US" sz="4400" b="1" i="0" dirty="0">
                <a:solidFill>
                  <a:srgbClr val="333333"/>
                </a:solidFill>
                <a:effectLst/>
                <a:latin typeface="Times New Roman" panose="02020603050405020304" pitchFamily="18" charset="0"/>
                <a:cs typeface="Times New Roman" panose="02020603050405020304" pitchFamily="18" charset="0"/>
              </a:rPr>
              <a:t>Cognitive Workload Recognition Using EEG Signals and Machine Learning: A Review</a:t>
            </a:r>
            <a:br>
              <a:rPr lang="en-US" sz="4400" b="1" i="0" dirty="0">
                <a:solidFill>
                  <a:srgbClr val="333333"/>
                </a:solidFill>
                <a:effectLst/>
                <a:latin typeface="Times New Roman" panose="02020603050405020304" pitchFamily="18" charset="0"/>
                <a:cs typeface="Times New Roman" panose="02020603050405020304" pitchFamily="18" charset="0"/>
              </a:rPr>
            </a:br>
            <a:endParaRPr lang="en-US" sz="4400" b="1" dirty="0">
              <a:latin typeface="Times New Roman" panose="02020603050405020304"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600200" y="1295400"/>
            <a:ext cx="6964680" cy="5067300"/>
          </a:xfrm>
        </p:spPr>
        <p:txBody>
          <a:bodyPr>
            <a:noAutofit/>
          </a:bodyPr>
          <a:lstStyle/>
          <a:p>
            <a:pPr algn="just"/>
            <a:r>
              <a:rPr lang="en-US" sz="2000" dirty="0">
                <a:latin typeface="Times New Roman" panose="02020603050405020304" pitchFamily="18" charset="0"/>
                <a:cs typeface="Times New Roman" panose="02020603050405020304" pitchFamily="18" charset="0"/>
              </a:rPr>
              <a:t>Machine learning and its subfield deep learning techniques provide opportunities for the development of operator mental state monitoring, especially for cognitive workload recognition using electroencephalogram (EEG) signals. </a:t>
            </a: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Although a variety of machine learning methods have been proposed for recognizing cognitive workload via EEG recently, there does not yet exist a review that covers in-depth the application of machine learning methods. </a:t>
            </a: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To alleviate this gap, in this paper, we survey cognitive workload and machine learning literature to identify the approaches and highlight the primary advances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838200"/>
            <a:ext cx="7251192" cy="5638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recent years, regardless of the task environments, the mean accuracies of existing methods to EEG workload recognition are almost over 80%, which seems acceptable for practical applications. </a:t>
            </a:r>
          </a:p>
          <a:p>
            <a:pPr algn="just">
              <a:lnSpc>
                <a:spcPct val="150000"/>
              </a:lnSpc>
            </a:pPr>
            <a:r>
              <a:rPr lang="en-US" sz="2000" dirty="0">
                <a:latin typeface="Times New Roman" panose="02020603050405020304" pitchFamily="18" charset="0"/>
                <a:cs typeface="Times New Roman" panose="02020603050405020304" pitchFamily="18" charset="0"/>
              </a:rPr>
              <a:t>Also, for code reproducibility, Roy et al.  recommend that the published studies should clearly describe the architecture of models, the data used, or existing datasets used, whenever possible. Besides these, the studies should also include state-of-the-art baselines, and share code. </a:t>
            </a:r>
          </a:p>
          <a:p>
            <a:pPr algn="just">
              <a:lnSpc>
                <a:spcPct val="150000"/>
              </a:lnSpc>
            </a:pPr>
            <a:r>
              <a:rPr lang="en-US" sz="2000" dirty="0">
                <a:latin typeface="Times New Roman" panose="02020603050405020304" pitchFamily="18" charset="0"/>
                <a:cs typeface="Times New Roman" panose="02020603050405020304" pitchFamily="18" charset="0"/>
              </a:rPr>
              <a:t>In contrast to the intrinsic interpretable models, e.g., decision trees, many other existing machine learning approaches are non-interpretable black-box models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600200" y="1371600"/>
            <a:ext cx="6934200" cy="4876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Concerned with deep models, the limited data and overfitting problem of the model are worth devoting the efforts. More tricks and methods can be found in deep learning theories</a:t>
            </a:r>
          </a:p>
          <a:p>
            <a:pPr algn="just">
              <a:lnSpc>
                <a:spcPct val="150000"/>
              </a:lnSpc>
            </a:pPr>
            <a:r>
              <a:rPr lang="en-US" sz="2000" dirty="0">
                <a:latin typeface="Times New Roman" panose="02020603050405020304" pitchFamily="18" charset="0"/>
                <a:cs typeface="Times New Roman" panose="02020603050405020304" pitchFamily="18" charset="0"/>
              </a:rPr>
              <a:t>we list the open problems and trends from the aspects of the dataset, experiment design, subject variability, the advancement, generalizability, and interpretability of models, that are required further investigation.</a:t>
            </a:r>
          </a:p>
          <a:p>
            <a:pPr algn="just">
              <a:lnSpc>
                <a:spcPct val="150000"/>
              </a:lnSpc>
            </a:pPr>
            <a:r>
              <a:rPr lang="en-US" sz="2000" dirty="0">
                <a:latin typeface="Times New Roman" panose="02020603050405020304" pitchFamily="18" charset="0"/>
                <a:cs typeface="Times New Roman" panose="02020603050405020304" pitchFamily="18" charset="0"/>
              </a:rPr>
              <a:t>Further, we review the commonly used deep learning methods for this domain. Finally, we expound on the open problem and future outlooks.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981200" y="990600"/>
            <a:ext cx="6477000" cy="5334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Although a variety of machine learning methods have been proposed for recognizing cognitive workload via EEG recently, there does not yet exist a review that covers in-depth the application of machine learning methods</a:t>
            </a:r>
          </a:p>
          <a:p>
            <a:pPr algn="just">
              <a:lnSpc>
                <a:spcPct val="150000"/>
              </a:lnSpc>
            </a:pPr>
            <a:r>
              <a:rPr lang="en-US" sz="2000" dirty="0">
                <a:latin typeface="Times New Roman" panose="02020603050405020304" pitchFamily="18" charset="0"/>
                <a:cs typeface="Times New Roman" panose="02020603050405020304" pitchFamily="18" charset="0"/>
              </a:rPr>
              <a:t>In literature, various machine learning methods are proposed to handle those problems</a:t>
            </a:r>
          </a:p>
          <a:p>
            <a:pPr algn="just">
              <a:lnSpc>
                <a:spcPct val="150000"/>
              </a:lnSpc>
            </a:pPr>
            <a:r>
              <a:rPr lang="en-US" sz="2000" dirty="0">
                <a:latin typeface="Times New Roman" panose="02020603050405020304" pitchFamily="18" charset="0"/>
                <a:cs typeface="Times New Roman" panose="02020603050405020304" pitchFamily="18" charset="0"/>
              </a:rPr>
              <a:t>Several studies have used this dataset to validate their proposed machine learning models</a:t>
            </a:r>
          </a:p>
          <a:p>
            <a:pPr algn="just">
              <a:lnSpc>
                <a:spcPct val="150000"/>
              </a:lnSpc>
            </a:pPr>
            <a:r>
              <a:rPr lang="en-US" sz="2000" dirty="0">
                <a:latin typeface="Times New Roman" panose="02020603050405020304" pitchFamily="18" charset="0"/>
                <a:cs typeface="Times New Roman" panose="02020603050405020304" pitchFamily="18" charset="0"/>
              </a:rPr>
              <a:t>The frequency domain analysis is proposed to display the frequency information of EEG, with an assumption that EEG signals are stationary.</a:t>
            </a:r>
            <a:endParaRPr lang="en-US"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174992" cy="5562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Among them, EEG is one of the most widely used signals, due to its high temporal resolution, convenience, security, and cheapness.</a:t>
            </a:r>
          </a:p>
          <a:p>
            <a:pPr algn="just">
              <a:lnSpc>
                <a:spcPct val="150000"/>
              </a:lnSpc>
            </a:pPr>
            <a:r>
              <a:rPr lang="en-US" sz="2000" dirty="0">
                <a:latin typeface="Times New Roman" panose="02020603050405020304" pitchFamily="18" charset="0"/>
                <a:cs typeface="Times New Roman" panose="02020603050405020304" pitchFamily="18" charset="0"/>
              </a:rPr>
              <a:t>The commonly used physiological signals can be roughly divided into several categories, i.e., electroencephalogram (EEG), heart rate, eye movement, respiration, electromyogram, and skin</a:t>
            </a:r>
          </a:p>
          <a:p>
            <a:pPr algn="just">
              <a:lnSpc>
                <a:spcPct val="150000"/>
              </a:lnSpc>
            </a:pPr>
            <a:r>
              <a:rPr lang="en-US" sz="2000" dirty="0">
                <a:latin typeface="Times New Roman" panose="02020603050405020304" pitchFamily="18" charset="0"/>
                <a:cs typeface="Times New Roman" panose="02020603050405020304" pitchFamily="18" charset="0"/>
              </a:rPr>
              <a:t>The widely used paradigms to experience cognitive workload are performed either under controlled laboratory conditions, e.g., cognitive task, or operating machine in real or simulated environments. We then categorize the paradigms into cognitive-oriented and operate-oriented.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224898891"/>
              </p:ext>
            </p:extLst>
          </p:nvPr>
        </p:nvGraphicFramePr>
        <p:xfrm>
          <a:off x="1219200" y="496847"/>
          <a:ext cx="7924800" cy="5194553"/>
        </p:xfrm>
        <a:graphic>
          <a:graphicData uri="http://schemas.openxmlformats.org/drawingml/2006/table">
            <a:tbl>
              <a:tblPr firstRow="1" bandRow="1">
                <a:tableStyleId>{5C22544A-7EE6-4342-B048-85BDC9FD1C3A}</a:tableStyleId>
              </a:tblPr>
              <a:tblGrid>
                <a:gridCol w="2849367">
                  <a:extLst>
                    <a:ext uri="{9D8B030D-6E8A-4147-A177-3AD203B41FA5}">
                      <a16:colId xmlns:a16="http://schemas.microsoft.com/office/drawing/2014/main" val="20000"/>
                    </a:ext>
                  </a:extLst>
                </a:gridCol>
                <a:gridCol w="2435857">
                  <a:extLst>
                    <a:ext uri="{9D8B030D-6E8A-4147-A177-3AD203B41FA5}">
                      <a16:colId xmlns:a16="http://schemas.microsoft.com/office/drawing/2014/main" val="20001"/>
                    </a:ext>
                  </a:extLst>
                </a:gridCol>
                <a:gridCol w="2639576">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a:t>
                      </a:r>
                      <a:r>
                        <a:rPr lang="en-US" sz="2000" dirty="0" err="1"/>
                        <a:t>Neuroergonomics</a:t>
                      </a:r>
                      <a:r>
                        <a:rPr lang="en-US" sz="2000" dirty="0"/>
                        <a:t>: a review of applications to physical and cognitive work,</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R. Mehta, and R. Parasuraman</a:t>
                      </a:r>
                      <a:r>
                        <a:rPr lang="en-IN" sz="2000" dirty="0"/>
                        <a:t>. </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This paper provides a critical review of the </a:t>
                      </a:r>
                      <a:r>
                        <a:rPr kumimoji="0" lang="en-US" sz="2000" b="0" i="0" kern="1200" dirty="0" err="1">
                          <a:solidFill>
                            <a:schemeClr val="dk1"/>
                          </a:solidFill>
                          <a:effectLst/>
                          <a:latin typeface="+mn-lt"/>
                          <a:ea typeface="+mn-ea"/>
                          <a:cs typeface="+mn-cs"/>
                        </a:rPr>
                        <a:t>neuroergonomic</a:t>
                      </a:r>
                      <a:r>
                        <a:rPr kumimoji="0" lang="en-US" sz="2000" b="0" i="0" kern="1200" dirty="0">
                          <a:solidFill>
                            <a:schemeClr val="dk1"/>
                          </a:solidFill>
                          <a:effectLst/>
                          <a:latin typeface="+mn-lt"/>
                          <a:ea typeface="+mn-ea"/>
                          <a:cs typeface="+mn-cs"/>
                        </a:rPr>
                        <a:t> approach to evaluating physical and cognitive work, particularly in mobile settings.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Passive BCI in Operational Environments: Insights, Recent Advances, and Future Trends,</a:t>
                      </a:r>
                      <a:r>
                        <a:rPr lang="en-IN" sz="2000" dirty="0"/>
                        <a:t>. </a:t>
                      </a:r>
                      <a:endParaRPr lang="en-IN" sz="2000" dirty="0">
                        <a:latin typeface="Times New Roman" pitchFamily="18" charset="0"/>
                        <a:cs typeface="Times New Roman" pitchFamily="18" charset="0"/>
                      </a:endParaRPr>
                    </a:p>
                  </a:txBody>
                  <a:tcPr/>
                </a:tc>
                <a:tc>
                  <a:txBody>
                    <a:bodyPr/>
                    <a:lstStyle/>
                    <a:p>
                      <a:pPr algn="just"/>
                      <a:r>
                        <a:rPr lang="it-IT" sz="2000" dirty="0"/>
                        <a:t>P. Arico, G. Borghini, G. D. Flumeri, N. Sciaraffa, A. Colosimo, and F. Babiloni,</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This minireview aims to highlight recent important aspects to consider and evaluate when passive brain-computer interface (</a:t>
                      </a:r>
                      <a:r>
                        <a:rPr kumimoji="0" lang="en-US" sz="2000" b="0" i="0" kern="1200" dirty="0" err="1">
                          <a:solidFill>
                            <a:schemeClr val="dk1"/>
                          </a:solidFill>
                          <a:effectLst/>
                          <a:latin typeface="+mn-lt"/>
                          <a:ea typeface="+mn-ea"/>
                          <a:cs typeface="+mn-cs"/>
                        </a:rPr>
                        <a:t>pBCI</a:t>
                      </a:r>
                      <a:r>
                        <a:rPr kumimoji="0" lang="en-US" sz="2000" b="0" i="0" kern="1200" dirty="0">
                          <a:solidFill>
                            <a:schemeClr val="dk1"/>
                          </a:solidFill>
                          <a:effectLst/>
                          <a:latin typeface="+mn-lt"/>
                          <a:ea typeface="+mn-ea"/>
                          <a:cs typeface="+mn-cs"/>
                        </a:rPr>
                        <a:t>) systems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975130052"/>
              </p:ext>
            </p:extLst>
          </p:nvPr>
        </p:nvGraphicFramePr>
        <p:xfrm>
          <a:off x="1295400" y="304801"/>
          <a:ext cx="7639050" cy="5501639"/>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567497">
                <a:tc>
                  <a:txBody>
                    <a:bodyPr/>
                    <a:lstStyle/>
                    <a:p>
                      <a:pPr algn="just"/>
                      <a:r>
                        <a:rPr lang="en-US" sz="2000" dirty="0"/>
                        <a:t>“EEG-Based </a:t>
                      </a:r>
                      <a:r>
                        <a:rPr lang="en-US" sz="2000" dirty="0" err="1"/>
                        <a:t>Spatio</a:t>
                      </a:r>
                      <a:r>
                        <a:rPr lang="en-US" sz="2000" dirty="0"/>
                        <a:t>-Temporal Convolutional Neural Network for Driver Fatigue Evaluation,”</a:t>
                      </a:r>
                      <a:endParaRPr lang="en-IN" sz="2000" dirty="0">
                        <a:latin typeface="Times New Roman" pitchFamily="18" charset="0"/>
                        <a:cs typeface="Times New Roman" pitchFamily="18" charset="0"/>
                      </a:endParaRPr>
                    </a:p>
                  </a:txBody>
                  <a:tcPr/>
                </a:tc>
                <a:tc>
                  <a:txBody>
                    <a:bodyPr/>
                    <a:lstStyle/>
                    <a:p>
                      <a:pPr algn="just"/>
                      <a:r>
                        <a:rPr lang="de-DE" sz="2000" dirty="0"/>
                        <a:t>Z. Gao, X. Wang, Y. Yang, C. Mu, Q. Cai, W. Dang, and S. Zuo</a:t>
                      </a:r>
                      <a:r>
                        <a:rPr lang="en-IN" sz="2000" dirty="0">
                          <a:latin typeface="Times New Roman" panose="02020603050405020304" pitchFamily="18" charset="0"/>
                          <a:cs typeface="Times New Roman" panose="02020603050405020304" pitchFamily="18" charset="0"/>
                        </a:rPr>
                        <a:t>, </a:t>
                      </a:r>
                      <a:r>
                        <a:rPr lang="en-US" sz="2000" dirty="0"/>
                        <a:t>, </a:t>
                      </a:r>
                      <a:endParaRPr lang="en-IN" sz="2000" dirty="0">
                        <a:latin typeface="Times New Roman" pitchFamily="18" charset="0"/>
                        <a:cs typeface="Times New Roman" pitchFamily="18" charset="0"/>
                      </a:endParaRPr>
                    </a:p>
                  </a:txBody>
                  <a:tcPr/>
                </a:tc>
                <a:tc>
                  <a:txBody>
                    <a:bodyPr/>
                    <a:lstStyle/>
                    <a:p>
                      <a:pPr algn="just"/>
                      <a:r>
                        <a:rPr lang="en-US" sz="2000" dirty="0"/>
                        <a:t>As we know that all the computer networks are very much prone to inside and outside attacks in recent days due to its different types of use in every field.</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t>“Emotional state classification from EEG data using machine learning approach,” </a:t>
                      </a:r>
                      <a:endParaRPr lang="en-IN" sz="2000" dirty="0">
                        <a:latin typeface="Times New Roman" pitchFamily="18" charset="0"/>
                        <a:cs typeface="Times New Roman" pitchFamily="18" charset="0"/>
                      </a:endParaRPr>
                    </a:p>
                  </a:txBody>
                  <a:tcPr/>
                </a:tc>
                <a:tc>
                  <a:txBody>
                    <a:bodyPr/>
                    <a:lstStyle/>
                    <a:p>
                      <a:pPr algn="just"/>
                      <a:r>
                        <a:rPr lang="en-IN" sz="2000" dirty="0"/>
                        <a:t>X. Wang, D. </a:t>
                      </a:r>
                      <a:r>
                        <a:rPr lang="en-IN" sz="2000" dirty="0" err="1"/>
                        <a:t>Nie</a:t>
                      </a:r>
                      <a:r>
                        <a:rPr lang="en-IN" sz="2000" dirty="0"/>
                        <a:t>, and B. Lu, “</a:t>
                      </a:r>
                      <a:r>
                        <a:rPr lang="en-US" sz="2000" dirty="0"/>
                        <a:t>.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Recently, emotion classification from EEG data has attracted much attention with the rapid development of dry electrode techniques, machine learning algorithms</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295400"/>
            <a:ext cx="7174992" cy="51054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currently, with the advanced development of detection devices and machine learning techniques, human mental states monitoring  such as fatigue emotion and cognitive workload has been widely used in the fields of human-robot interaction and passive brain-computer-interface.</a:t>
            </a:r>
          </a:p>
          <a:p>
            <a:pPr algn="just">
              <a:lnSpc>
                <a:spcPct val="170000"/>
              </a:lnSpc>
            </a:pPr>
            <a:r>
              <a:rPr lang="en-US" sz="2000" dirty="0">
                <a:latin typeface="Times New Roman" panose="02020603050405020304" pitchFamily="18" charset="0"/>
                <a:cs typeface="Times New Roman" panose="02020603050405020304" pitchFamily="18" charset="0"/>
              </a:rPr>
              <a:t> As a special case, cognitive workload or mental workload has gained increasing attention. </a:t>
            </a:r>
          </a:p>
          <a:p>
            <a:pPr algn="just">
              <a:lnSpc>
                <a:spcPct val="170000"/>
              </a:lnSpc>
            </a:pPr>
            <a:r>
              <a:rPr lang="en-US" sz="2000" dirty="0">
                <a:latin typeface="Times New Roman" panose="02020603050405020304" pitchFamily="18" charset="0"/>
                <a:cs typeface="Times New Roman" panose="02020603050405020304" pitchFamily="18" charset="0"/>
              </a:rPr>
              <a:t>It can be generally described as the ratio of a person’s available resource over the task demanded resources</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7FDC3733-D76D-A245-7747-BC7D1B3421D0}"/>
              </a:ext>
            </a:extLst>
          </p:cNvPr>
          <p:cNvPicPr>
            <a:picLocks noGrp="1" noChangeAspect="1"/>
          </p:cNvPicPr>
          <p:nvPr>
            <p:ph idx="1"/>
          </p:nvPr>
        </p:nvPicPr>
        <p:blipFill>
          <a:blip r:embed="rId2"/>
          <a:stretch>
            <a:fillRect/>
          </a:stretch>
        </p:blipFill>
        <p:spPr>
          <a:xfrm>
            <a:off x="1905000" y="1296100"/>
            <a:ext cx="6364588" cy="50285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5ECE7FA9-0ABA-A566-E259-D1333F4A6EFF}"/>
              </a:ext>
            </a:extLst>
          </p:cNvPr>
          <p:cNvPicPr>
            <a:picLocks noGrp="1" noChangeAspect="1"/>
          </p:cNvPicPr>
          <p:nvPr>
            <p:ph idx="1"/>
          </p:nvPr>
        </p:nvPicPr>
        <p:blipFill>
          <a:blip r:embed="rId2"/>
          <a:stretch>
            <a:fillRect/>
          </a:stretch>
        </p:blipFill>
        <p:spPr>
          <a:xfrm>
            <a:off x="1890096" y="1447800"/>
            <a:ext cx="6589358" cy="48006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95400" y="1219200"/>
            <a:ext cx="7320326" cy="5151438"/>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this paper, we comprehensively review the available literature on EEG-based cognitive workload recognition using machine learning. </a:t>
            </a:r>
          </a:p>
          <a:p>
            <a:pPr algn="just">
              <a:lnSpc>
                <a:spcPct val="150000"/>
              </a:lnSpc>
            </a:pPr>
            <a:r>
              <a:rPr lang="en-US" sz="2000" dirty="0">
                <a:latin typeface="Times New Roman" panose="02020603050405020304" pitchFamily="18" charset="0"/>
                <a:cs typeface="Times New Roman" panose="02020603050405020304" pitchFamily="18" charset="0"/>
              </a:rPr>
              <a:t>We highlight the general steps of classical machine learning, i.e., data acquisition, preprocessing, feature extraction and selection, classification and evaluation. </a:t>
            </a:r>
          </a:p>
          <a:p>
            <a:pPr algn="just">
              <a:lnSpc>
                <a:spcPct val="150000"/>
              </a:lnSpc>
            </a:pPr>
            <a:r>
              <a:rPr lang="en-US" sz="2000" dirty="0">
                <a:latin typeface="Times New Roman" panose="02020603050405020304" pitchFamily="18" charset="0"/>
                <a:cs typeface="Times New Roman" panose="02020603050405020304" pitchFamily="18" charset="0"/>
              </a:rPr>
              <a:t>We also review several widely used deep learning models for workload recognition. Further, we discuss the main findings of this work.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914400"/>
            <a:ext cx="6934200" cy="5105400"/>
          </a:xfrm>
        </p:spPr>
        <p:txBody>
          <a:bodyPr>
            <a:noAutofit/>
          </a:bodyPr>
          <a:lstStyle/>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[1] R. Mehta, and R. Parasuraman, “</a:t>
            </a:r>
            <a:r>
              <a:rPr lang="en-IN" sz="2000" dirty="0" err="1">
                <a:latin typeface="Times New Roman" panose="02020603050405020304" pitchFamily="18" charset="0"/>
                <a:cs typeface="Times New Roman" panose="02020603050405020304" pitchFamily="18" charset="0"/>
              </a:rPr>
              <a:t>Neuroergonomics</a:t>
            </a:r>
            <a:r>
              <a:rPr lang="en-IN" sz="2000" dirty="0">
                <a:latin typeface="Times New Roman" panose="02020603050405020304" pitchFamily="18" charset="0"/>
                <a:cs typeface="Times New Roman" panose="02020603050405020304" pitchFamily="18" charset="0"/>
              </a:rPr>
              <a:t>: a review of applications to physical and cognitive work,” Frontiers in Human Neuroscience, vol. 7, no. 889, 2013-December-23, 2013. </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[2] P. </a:t>
            </a:r>
            <a:r>
              <a:rPr lang="en-IN" sz="2000" dirty="0" err="1">
                <a:latin typeface="Times New Roman" panose="02020603050405020304" pitchFamily="18" charset="0"/>
                <a:cs typeface="Times New Roman" panose="02020603050405020304" pitchFamily="18" charset="0"/>
              </a:rPr>
              <a:t>Arico</a:t>
            </a:r>
            <a:r>
              <a:rPr lang="en-IN" sz="2000" dirty="0">
                <a:latin typeface="Times New Roman" panose="02020603050405020304" pitchFamily="18" charset="0"/>
                <a:cs typeface="Times New Roman" panose="02020603050405020304" pitchFamily="18" charset="0"/>
              </a:rPr>
              <a:t>, G. </a:t>
            </a:r>
            <a:r>
              <a:rPr lang="en-IN" sz="2000" dirty="0" err="1">
                <a:latin typeface="Times New Roman" panose="02020603050405020304" pitchFamily="18" charset="0"/>
                <a:cs typeface="Times New Roman" panose="02020603050405020304" pitchFamily="18" charset="0"/>
              </a:rPr>
              <a:t>Borghini</a:t>
            </a:r>
            <a:r>
              <a:rPr lang="en-IN" sz="2000" dirty="0">
                <a:latin typeface="Times New Roman" panose="02020603050405020304" pitchFamily="18" charset="0"/>
                <a:cs typeface="Times New Roman" panose="02020603050405020304" pitchFamily="18" charset="0"/>
              </a:rPr>
              <a:t>, G. D. </a:t>
            </a:r>
            <a:r>
              <a:rPr lang="en-IN" sz="2000" dirty="0" err="1">
                <a:latin typeface="Times New Roman" panose="02020603050405020304" pitchFamily="18" charset="0"/>
                <a:cs typeface="Times New Roman" panose="02020603050405020304" pitchFamily="18" charset="0"/>
              </a:rPr>
              <a:t>Flumeri</a:t>
            </a:r>
            <a:r>
              <a:rPr lang="en-IN" sz="2000" dirty="0">
                <a:latin typeface="Times New Roman" panose="02020603050405020304" pitchFamily="18" charset="0"/>
                <a:cs typeface="Times New Roman" panose="02020603050405020304" pitchFamily="18" charset="0"/>
              </a:rPr>
              <a:t>, N. </a:t>
            </a:r>
            <a:r>
              <a:rPr lang="en-IN" sz="2000" dirty="0" err="1">
                <a:latin typeface="Times New Roman" panose="02020603050405020304" pitchFamily="18" charset="0"/>
                <a:cs typeface="Times New Roman" panose="02020603050405020304" pitchFamily="18" charset="0"/>
              </a:rPr>
              <a:t>Sciaraffa</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Colosimo</a:t>
            </a:r>
            <a:r>
              <a:rPr lang="en-IN" sz="2000" dirty="0">
                <a:latin typeface="Times New Roman" panose="02020603050405020304" pitchFamily="18" charset="0"/>
                <a:cs typeface="Times New Roman" panose="02020603050405020304" pitchFamily="18" charset="0"/>
              </a:rPr>
              <a:t>, and F. </a:t>
            </a:r>
            <a:r>
              <a:rPr lang="en-IN" sz="2000" dirty="0" err="1">
                <a:latin typeface="Times New Roman" panose="02020603050405020304" pitchFamily="18" charset="0"/>
                <a:cs typeface="Times New Roman" panose="02020603050405020304" pitchFamily="18" charset="0"/>
              </a:rPr>
              <a:t>Babiloni</a:t>
            </a:r>
            <a:r>
              <a:rPr lang="en-IN" sz="2000" dirty="0">
                <a:latin typeface="Times New Roman" panose="02020603050405020304" pitchFamily="18" charset="0"/>
                <a:cs typeface="Times New Roman" panose="02020603050405020304" pitchFamily="18" charset="0"/>
              </a:rPr>
              <a:t>, “Passive BCI in Operational Environments: Insights, Recent Advances, and Future Trends,” IEEE Transactions on Biomedical Engineering, vol. 64, no. 7, pp. 1431-1436, 2017.</a:t>
            </a:r>
          </a:p>
          <a:p>
            <a:pPr marL="82296" indent="0" algn="just">
              <a:lnSpc>
                <a:spcPct val="170000"/>
              </a:lnSpc>
              <a:buNone/>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914400"/>
            <a:ext cx="7086600" cy="48006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[4] X. Wang, D. </a:t>
            </a:r>
            <a:r>
              <a:rPr lang="en-IN" sz="2000" dirty="0" err="1">
                <a:latin typeface="Times New Roman" panose="02020603050405020304" pitchFamily="18" charset="0"/>
                <a:cs typeface="Times New Roman" panose="02020603050405020304" pitchFamily="18" charset="0"/>
              </a:rPr>
              <a:t>Nie</a:t>
            </a:r>
            <a:r>
              <a:rPr lang="en-IN" sz="2000" dirty="0">
                <a:latin typeface="Times New Roman" panose="02020603050405020304" pitchFamily="18" charset="0"/>
                <a:cs typeface="Times New Roman" panose="02020603050405020304" pitchFamily="18" charset="0"/>
              </a:rPr>
              <a:t>, and B. Lu, “Emotional state classification from EEG data using machine learning approach,” Neurocomputing, vol. 129, pp. 94-106, 2014. </a:t>
            </a:r>
          </a:p>
          <a:p>
            <a:pPr algn="just">
              <a:lnSpc>
                <a:spcPct val="170000"/>
              </a:lnSpc>
            </a:pPr>
            <a:r>
              <a:rPr lang="en-IN" sz="2000" dirty="0">
                <a:latin typeface="Times New Roman" panose="02020603050405020304" pitchFamily="18" charset="0"/>
                <a:cs typeface="Times New Roman" panose="02020603050405020304" pitchFamily="18" charset="0"/>
              </a:rPr>
              <a:t>[5] C. </a:t>
            </a:r>
            <a:r>
              <a:rPr lang="en-IN" sz="2000" dirty="0" err="1">
                <a:latin typeface="Times New Roman" panose="02020603050405020304" pitchFamily="18" charset="0"/>
                <a:cs typeface="Times New Roman" panose="02020603050405020304" pitchFamily="18" charset="0"/>
              </a:rPr>
              <a:t>Wickens</a:t>
            </a:r>
            <a:r>
              <a:rPr lang="en-IN" sz="2000" dirty="0">
                <a:latin typeface="Times New Roman" panose="02020603050405020304" pitchFamily="18" charset="0"/>
                <a:cs typeface="Times New Roman" panose="02020603050405020304" pitchFamily="18" charset="0"/>
              </a:rPr>
              <a:t>, “Multiple resources and performance prediction,” Theoretical Issues in Ergonomics Science, vol. 3, pp. 159 - 177, 2002. </a:t>
            </a:r>
          </a:p>
          <a:p>
            <a:pPr algn="just">
              <a:lnSpc>
                <a:spcPct val="170000"/>
              </a:lnSpc>
            </a:pPr>
            <a:r>
              <a:rPr lang="en-IN" sz="2000" dirty="0">
                <a:latin typeface="Times New Roman" panose="02020603050405020304" pitchFamily="18" charset="0"/>
                <a:cs typeface="Times New Roman" panose="02020603050405020304" pitchFamily="18" charset="0"/>
              </a:rPr>
              <a:t>[6] J. Heard, C. E. </a:t>
            </a:r>
            <a:r>
              <a:rPr lang="en-IN" sz="2000" dirty="0" err="1">
                <a:latin typeface="Times New Roman" panose="02020603050405020304" pitchFamily="18" charset="0"/>
                <a:cs typeface="Times New Roman" panose="02020603050405020304" pitchFamily="18" charset="0"/>
              </a:rPr>
              <a:t>Harriott</a:t>
            </a:r>
            <a:r>
              <a:rPr lang="en-IN" sz="2000" dirty="0">
                <a:latin typeface="Times New Roman" panose="02020603050405020304" pitchFamily="18" charset="0"/>
                <a:cs typeface="Times New Roman" panose="02020603050405020304" pitchFamily="18" charset="0"/>
              </a:rPr>
              <a:t>, and J. A. Adams, “A Survey of Workload Assessment Algorithms,” IEEE Transactions on Human-Machine Systems, pp. 1-18, 2018.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[7] S. G. Hart, “Development of NASA-TLX (Task Load Index): Results of Empirical and Theoretical Research,” Advances in Psychology, vol. 52, no. 6, pp. 139-183, 1988.</a:t>
            </a:r>
          </a:p>
          <a:p>
            <a:pPr algn="just">
              <a:lnSpc>
                <a:spcPct val="170000"/>
              </a:lnSpc>
            </a:pPr>
            <a:r>
              <a:rPr lang="en-US" sz="2000" dirty="0">
                <a:latin typeface="Times New Roman" panose="02020603050405020304" pitchFamily="18" charset="0"/>
                <a:cs typeface="Times New Roman" panose="02020603050405020304" pitchFamily="18" charset="0"/>
              </a:rPr>
              <a:t> [8] G. B. Reid, and T. E. Nygren, “The Subjective Workload Assessment Technique: A Scaling Procedure for Measuring Mental Workload,” Advances in psychology, vol. 52, pp. 185-218, 1988.</a:t>
            </a:r>
          </a:p>
          <a:p>
            <a:pPr algn="just">
              <a:lnSpc>
                <a:spcPct val="170000"/>
              </a:lnSpc>
            </a:pPr>
            <a:r>
              <a:rPr lang="en-US" sz="2000" dirty="0">
                <a:latin typeface="Times New Roman" panose="02020603050405020304" pitchFamily="18" charset="0"/>
                <a:cs typeface="Times New Roman" panose="02020603050405020304" pitchFamily="18" charset="0"/>
              </a:rPr>
              <a:t> [9] H. Tan, H. Wang, X. Zhang, X. Qu, and T. Zhang, “A Systematic Review of Physiological Measures of Mental Workload,” International Journal of Environmental Research and Public Health, vol. 16, pp. 2716, 2019</a:t>
            </a: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lnSpcReduction="10000"/>
          </a:bodyPr>
          <a:lstStyle/>
          <a:p>
            <a:pPr algn="just"/>
            <a:r>
              <a:rPr lang="en-IN" sz="2000" dirty="0">
                <a:latin typeface="Times New Roman" panose="02020603050405020304" pitchFamily="18" charset="0"/>
                <a:cs typeface="Times New Roman" panose="02020603050405020304" pitchFamily="18" charset="0"/>
              </a:rPr>
              <a:t>[10] M. E. Smith, A. </a:t>
            </a:r>
            <a:r>
              <a:rPr lang="en-IN" sz="2000" dirty="0" err="1">
                <a:latin typeface="Times New Roman" panose="02020603050405020304" pitchFamily="18" charset="0"/>
                <a:cs typeface="Times New Roman" panose="02020603050405020304" pitchFamily="18" charset="0"/>
              </a:rPr>
              <a:t>Gevins</a:t>
            </a:r>
            <a:r>
              <a:rPr lang="en-IN" sz="2000" dirty="0">
                <a:latin typeface="Times New Roman" panose="02020603050405020304" pitchFamily="18" charset="0"/>
                <a:cs typeface="Times New Roman" panose="02020603050405020304" pitchFamily="18" charset="0"/>
              </a:rPr>
              <a:t>, H. Brown, A. </a:t>
            </a:r>
            <a:r>
              <a:rPr lang="en-IN" sz="2000" dirty="0" err="1">
                <a:latin typeface="Times New Roman" panose="02020603050405020304" pitchFamily="18" charset="0"/>
                <a:cs typeface="Times New Roman" panose="02020603050405020304" pitchFamily="18" charset="0"/>
              </a:rPr>
              <a:t>Karnik</a:t>
            </a:r>
            <a:r>
              <a:rPr lang="en-IN" sz="2000" dirty="0">
                <a:latin typeface="Times New Roman" panose="02020603050405020304" pitchFamily="18" charset="0"/>
                <a:cs typeface="Times New Roman" panose="02020603050405020304" pitchFamily="18" charset="0"/>
              </a:rPr>
              <a:t>, and R. Du, “Monitoring task loading with multivariate EEG measures during complex forms of human-computer interaction,” Human Factors, vol. 43, no. 3, pp. 366-380, 2001.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S. </a:t>
            </a:r>
            <a:r>
              <a:rPr lang="en-IN" sz="2000" dirty="0" err="1">
                <a:latin typeface="Times New Roman" panose="02020603050405020304" pitchFamily="18" charset="0"/>
                <a:cs typeface="Times New Roman" panose="02020603050405020304" pitchFamily="18" charset="0"/>
              </a:rPr>
              <a:t>Lemm</a:t>
            </a:r>
            <a:r>
              <a:rPr lang="en-IN" sz="2000" dirty="0">
                <a:latin typeface="Times New Roman" panose="02020603050405020304" pitchFamily="18" charset="0"/>
                <a:cs typeface="Times New Roman" panose="02020603050405020304" pitchFamily="18" charset="0"/>
              </a:rPr>
              <a:t>, B. </a:t>
            </a:r>
            <a:r>
              <a:rPr lang="en-IN" sz="2000" dirty="0" err="1">
                <a:latin typeface="Times New Roman" panose="02020603050405020304" pitchFamily="18" charset="0"/>
                <a:cs typeface="Times New Roman" panose="02020603050405020304" pitchFamily="18" charset="0"/>
              </a:rPr>
              <a:t>Blankertz</a:t>
            </a:r>
            <a:r>
              <a:rPr lang="en-IN" sz="2000" dirty="0">
                <a:latin typeface="Times New Roman" panose="02020603050405020304" pitchFamily="18" charset="0"/>
                <a:cs typeface="Times New Roman" panose="02020603050405020304" pitchFamily="18" charset="0"/>
              </a:rPr>
              <a:t>, T. </a:t>
            </a:r>
            <a:r>
              <a:rPr lang="en-IN" sz="2000" dirty="0" err="1">
                <a:latin typeface="Times New Roman" panose="02020603050405020304" pitchFamily="18" charset="0"/>
                <a:cs typeface="Times New Roman" panose="02020603050405020304" pitchFamily="18" charset="0"/>
              </a:rPr>
              <a:t>Dickhaus</a:t>
            </a:r>
            <a:r>
              <a:rPr lang="en-IN" sz="2000" dirty="0">
                <a:latin typeface="Times New Roman" panose="02020603050405020304" pitchFamily="18" charset="0"/>
                <a:cs typeface="Times New Roman" panose="02020603050405020304" pitchFamily="18" charset="0"/>
              </a:rPr>
              <a:t>, and K. Muller, “Introduction to machine learning for brain imaging,” </a:t>
            </a:r>
            <a:r>
              <a:rPr lang="en-IN" sz="2000" dirty="0" err="1">
                <a:latin typeface="Times New Roman" panose="02020603050405020304" pitchFamily="18" charset="0"/>
                <a:cs typeface="Times New Roman" panose="02020603050405020304" pitchFamily="18" charset="0"/>
              </a:rPr>
              <a:t>NeuroImage</a:t>
            </a:r>
            <a:r>
              <a:rPr lang="en-IN" sz="2000" dirty="0">
                <a:latin typeface="Times New Roman" panose="02020603050405020304" pitchFamily="18" charset="0"/>
                <a:cs typeface="Times New Roman" panose="02020603050405020304" pitchFamily="18" charset="0"/>
              </a:rPr>
              <a:t>, vol. 56, no. 2, pp. 387-399, 2011. </a:t>
            </a: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N. </a:t>
            </a:r>
            <a:r>
              <a:rPr lang="en-IN" sz="2000" dirty="0" err="1">
                <a:latin typeface="Times New Roman" panose="02020603050405020304" pitchFamily="18" charset="0"/>
                <a:cs typeface="Times New Roman" panose="02020603050405020304" pitchFamily="18" charset="0"/>
              </a:rPr>
              <a:t>Sciaraffa</a:t>
            </a:r>
            <a:r>
              <a:rPr lang="en-IN" sz="2000" dirty="0">
                <a:latin typeface="Times New Roman" panose="02020603050405020304" pitchFamily="18" charset="0"/>
                <a:cs typeface="Times New Roman" panose="02020603050405020304" pitchFamily="18" charset="0"/>
              </a:rPr>
              <a:t>, P. </a:t>
            </a:r>
            <a:r>
              <a:rPr lang="en-IN" sz="2000" dirty="0" err="1">
                <a:latin typeface="Times New Roman" panose="02020603050405020304" pitchFamily="18" charset="0"/>
                <a:cs typeface="Times New Roman" panose="02020603050405020304" pitchFamily="18" charset="0"/>
              </a:rPr>
              <a:t>Aricò</a:t>
            </a:r>
            <a:r>
              <a:rPr lang="en-IN" sz="2000" dirty="0">
                <a:latin typeface="Times New Roman" panose="02020603050405020304" pitchFamily="18" charset="0"/>
                <a:cs typeface="Times New Roman" panose="02020603050405020304" pitchFamily="18" charset="0"/>
              </a:rPr>
              <a:t>, G. </a:t>
            </a:r>
            <a:r>
              <a:rPr lang="en-IN" sz="2000" dirty="0" err="1">
                <a:latin typeface="Times New Roman" panose="02020603050405020304" pitchFamily="18" charset="0"/>
                <a:cs typeface="Times New Roman" panose="02020603050405020304" pitchFamily="18" charset="0"/>
              </a:rPr>
              <a:t>Borghini</a:t>
            </a:r>
            <a:r>
              <a:rPr lang="en-IN" sz="2000" dirty="0">
                <a:latin typeface="Times New Roman" panose="02020603050405020304" pitchFamily="18" charset="0"/>
                <a:cs typeface="Times New Roman" panose="02020603050405020304" pitchFamily="18" charset="0"/>
              </a:rPr>
              <a:t>, G. D. </a:t>
            </a:r>
            <a:r>
              <a:rPr lang="en-IN" sz="2000" dirty="0" err="1">
                <a:latin typeface="Times New Roman" panose="02020603050405020304" pitchFamily="18" charset="0"/>
                <a:cs typeface="Times New Roman" panose="02020603050405020304" pitchFamily="18" charset="0"/>
              </a:rPr>
              <a:t>Flumeri</a:t>
            </a:r>
            <a:r>
              <a:rPr lang="en-IN" sz="2000" dirty="0">
                <a:latin typeface="Times New Roman" panose="02020603050405020304" pitchFamily="18" charset="0"/>
                <a:cs typeface="Times New Roman" panose="02020603050405020304" pitchFamily="18" charset="0"/>
              </a:rPr>
              <a:t>, A. D. Florio, and F. </a:t>
            </a:r>
            <a:r>
              <a:rPr lang="en-IN" sz="2000" dirty="0" err="1">
                <a:latin typeface="Times New Roman" panose="02020603050405020304" pitchFamily="18" charset="0"/>
                <a:cs typeface="Times New Roman" panose="02020603050405020304" pitchFamily="18" charset="0"/>
              </a:rPr>
              <a:t>Babiloni</a:t>
            </a:r>
            <a:r>
              <a:rPr lang="en-IN" sz="2000" dirty="0">
                <a:latin typeface="Times New Roman" panose="02020603050405020304" pitchFamily="18" charset="0"/>
                <a:cs typeface="Times New Roman" panose="02020603050405020304" pitchFamily="18" charset="0"/>
              </a:rPr>
              <a:t>, "On the Use of Machine Learning for EEG-Based Workload Assessment: Algorithms Comparison in a Realistic Task," Human Mental Workload: Models and Applications, pp. 170-185, 2019</a:t>
            </a: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 C. R. L., and N. Jim, “Measuring mental workload using physiological measures: A systematic review,” Applied Ergonomics, vol. 74, pp. 221-232, 2019.</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[14] E. </a:t>
            </a:r>
            <a:r>
              <a:rPr lang="en-IN" sz="2000" dirty="0" err="1">
                <a:latin typeface="Times New Roman" panose="02020603050405020304" pitchFamily="18" charset="0"/>
                <a:cs typeface="Times New Roman" panose="02020603050405020304" pitchFamily="18" charset="0"/>
              </a:rPr>
              <a:t>Debie</a:t>
            </a:r>
            <a:r>
              <a:rPr lang="en-IN" sz="2000" dirty="0">
                <a:latin typeface="Times New Roman" panose="02020603050405020304" pitchFamily="18" charset="0"/>
                <a:cs typeface="Times New Roman" panose="02020603050405020304" pitchFamily="18" charset="0"/>
              </a:rPr>
              <a:t>, R. F. Rojas, J. Fidock, M. Barlow, K. </a:t>
            </a:r>
            <a:r>
              <a:rPr lang="en-IN" sz="2000" dirty="0" err="1">
                <a:latin typeface="Times New Roman" panose="02020603050405020304" pitchFamily="18" charset="0"/>
                <a:cs typeface="Times New Roman" panose="02020603050405020304" pitchFamily="18" charset="0"/>
              </a:rPr>
              <a:t>Kasmarik</a:t>
            </a:r>
            <a:r>
              <a:rPr lang="en-IN" sz="2000" dirty="0">
                <a:latin typeface="Times New Roman" panose="02020603050405020304" pitchFamily="18" charset="0"/>
                <a:cs typeface="Times New Roman" panose="02020603050405020304" pitchFamily="18" charset="0"/>
              </a:rPr>
              <a:t>, S. G. </a:t>
            </a:r>
            <a:r>
              <a:rPr lang="en-IN" sz="2000" dirty="0" err="1">
                <a:latin typeface="Times New Roman" panose="02020603050405020304" pitchFamily="18" charset="0"/>
                <a:cs typeface="Times New Roman" panose="02020603050405020304" pitchFamily="18" charset="0"/>
              </a:rPr>
              <a:t>Anavatti</a:t>
            </a:r>
            <a:r>
              <a:rPr lang="en-IN" sz="2000" dirty="0">
                <a:latin typeface="Times New Roman" panose="02020603050405020304" pitchFamily="18" charset="0"/>
                <a:cs typeface="Times New Roman" panose="02020603050405020304" pitchFamily="18" charset="0"/>
              </a:rPr>
              <a:t>, M. Garratt, and H. A. </a:t>
            </a:r>
            <a:r>
              <a:rPr lang="en-IN" sz="2000" dirty="0" err="1">
                <a:latin typeface="Times New Roman" panose="02020603050405020304" pitchFamily="18" charset="0"/>
                <a:cs typeface="Times New Roman" panose="02020603050405020304" pitchFamily="18" charset="0"/>
              </a:rPr>
              <a:t>Abbass</a:t>
            </a:r>
            <a:r>
              <a:rPr lang="en-IN" sz="2000" dirty="0">
                <a:latin typeface="Times New Roman" panose="02020603050405020304" pitchFamily="18" charset="0"/>
                <a:cs typeface="Times New Roman" panose="02020603050405020304" pitchFamily="18" charset="0"/>
              </a:rPr>
              <a:t>, “Multimodal Fusion for Objective Assessment of Cognitive Workload: A Review,” IEEE Transactions on Systems, Man, and Cybernetics, pp. 1-14, 2019.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 S. Oviatt, "Human-</a:t>
            </a:r>
            <a:r>
              <a:rPr lang="en-IN" sz="2000" dirty="0" err="1">
                <a:latin typeface="Times New Roman" panose="02020603050405020304" pitchFamily="18" charset="0"/>
                <a:cs typeface="Times New Roman" panose="02020603050405020304" pitchFamily="18" charset="0"/>
              </a:rPr>
              <a:t>centered</a:t>
            </a:r>
            <a:r>
              <a:rPr lang="en-IN" sz="2000" dirty="0">
                <a:latin typeface="Times New Roman" panose="02020603050405020304" pitchFamily="18" charset="0"/>
                <a:cs typeface="Times New Roman" panose="02020603050405020304" pitchFamily="18" charset="0"/>
              </a:rPr>
              <a:t> design meets cognitive load theory: designing interfaces that help people think." MM '06: Proceedings of the 14th ACM international conference on Multimedia, pp. 871-880, 2006.</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2149</TotalTime>
  <Words>1604</Words>
  <Application>Microsoft Office PowerPoint</Application>
  <PresentationFormat>On-screen Show (4:3)</PresentationFormat>
  <Paragraphs>85</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Gill Sans MT</vt:lpstr>
      <vt:lpstr>Times New Roman</vt:lpstr>
      <vt:lpstr>Verdana</vt:lpstr>
      <vt:lpstr>Wingdings</vt:lpstr>
      <vt:lpstr>Wingdings 2</vt:lpstr>
      <vt:lpstr>Solstice</vt:lpstr>
      <vt:lpstr>. Cognitive Workload Recognition Using EEG Signals and Machine Learning: A Review </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646</cp:revision>
  <dcterms:created xsi:type="dcterms:W3CDTF">2006-08-16T00:00:00Z</dcterms:created>
  <dcterms:modified xsi:type="dcterms:W3CDTF">2023-02-23T08:51:25Z</dcterms:modified>
</cp:coreProperties>
</file>