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1"/>
  </p:notesMasterIdLst>
  <p:sldIdLst>
    <p:sldId id="322" r:id="rId2"/>
    <p:sldId id="325" r:id="rId3"/>
    <p:sldId id="260" r:id="rId4"/>
    <p:sldId id="262" r:id="rId5"/>
    <p:sldId id="263" r:id="rId6"/>
    <p:sldId id="294" r:id="rId7"/>
    <p:sldId id="327" r:id="rId8"/>
    <p:sldId id="326" r:id="rId9"/>
    <p:sldId id="332" r:id="rId10"/>
    <p:sldId id="330" r:id="rId11"/>
    <p:sldId id="333" r:id="rId12"/>
    <p:sldId id="296" r:id="rId13"/>
    <p:sldId id="295" r:id="rId14"/>
    <p:sldId id="331" r:id="rId15"/>
    <p:sldId id="323" r:id="rId16"/>
    <p:sldId id="329" r:id="rId17"/>
    <p:sldId id="344" r:id="rId18"/>
    <p:sldId id="347" r:id="rId19"/>
    <p:sldId id="348"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6" d="100"/>
          <a:sy n="86" d="100"/>
        </p:scale>
        <p:origin x="1354" y="67"/>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2/24/2023</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7FEB5306-4ACF-4DA3-8DEF-1B51A24C6FB2}" type="slidenum">
              <a:rPr lang="en-US" smtClean="0"/>
              <a:pPr/>
              <a:t>2</a:t>
            </a:fld>
            <a:endParaRPr lang="en-US"/>
          </a:p>
        </p:txBody>
      </p:sp>
    </p:spTree>
    <p:extLst>
      <p:ext uri="{BB962C8B-B14F-4D97-AF65-F5344CB8AC3E}">
        <p14:creationId xmlns:p14="http://schemas.microsoft.com/office/powerpoint/2010/main" val="28710842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9</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a:t>Click to edit Master title style</a:t>
            </a:r>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7" name="Date Placeholder 6"/>
          <p:cNvSpPr>
            <a:spLocks noGrp="1"/>
          </p:cNvSpPr>
          <p:nvPr>
            <p:ph type="dt" sz="half" idx="10"/>
          </p:nvPr>
        </p:nvSpPr>
        <p:spPr/>
        <p:txBody>
          <a:bodyPr/>
          <a:lstStyle/>
          <a:p>
            <a:fld id="{1D8BD707-D9CF-40AE-B4C6-C98DA3205C09}" type="datetimeFigureOut">
              <a:rPr lang="en-US" smtClean="0"/>
              <a:pPr/>
              <a:t>2/24/2023</a:t>
            </a:fld>
            <a:endParaRPr lang="en-US"/>
          </a:p>
        </p:txBody>
      </p:sp>
      <p:sp>
        <p:nvSpPr>
          <p:cNvPr id="20" name="Footer Placeholder 19"/>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a:t>Click to edit Master title style</a:t>
            </a:r>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2/24/2023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kumimoji="0" lang="en-US"/>
              <a:t>Click to edit Master title style</a:t>
            </a:r>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a:t>Click to edit Master title style</a:t>
            </a:r>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2/24/2023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p>
            <a:r>
              <a:rPr kumimoji="0"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2/24/2023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fld id="{1D8BD707-D9CF-40AE-B4C6-C98DA3205C09}" type="datetimeFigureOut">
              <a:rPr lang="en-US" smtClean="0"/>
              <a:pPr/>
              <a:t>2/24/2023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a:t>Click to edit Master title style</a:t>
            </a:r>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2/24/2023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a:t>Click to edit Master title style</a:t>
            </a:r>
          </a:p>
        </p:txBody>
      </p:sp>
      <p:sp>
        <p:nvSpPr>
          <p:cNvPr id="5" name="Date Placeholder 4"/>
          <p:cNvSpPr>
            <a:spLocks noGrp="1"/>
          </p:cNvSpPr>
          <p:nvPr>
            <p:ph type="dt" sz="half" idx="10"/>
          </p:nvPr>
        </p:nvSpPr>
        <p:spPr/>
        <p:txBody>
          <a:bodyPr/>
          <a:lstStyle/>
          <a:p>
            <a:fld id="{1D8BD707-D9CF-40AE-B4C6-C98DA3205C09}" type="datetimeFigureOut">
              <a:rPr lang="en-US" smtClean="0"/>
              <a:pPr/>
              <a:t>2/24/2023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2/24/2023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US"/>
              <a:t>Click to edit Master title style</a:t>
            </a:r>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2/24/2023</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https://doi.org/10.1109/TWC.2014.2360865"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hyperlink" Target="https://doi.org/10.1109/COMST.2017.2727878"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52600" y="1219200"/>
            <a:ext cx="6858000" cy="4114800"/>
          </a:xfrm>
        </p:spPr>
        <p:txBody>
          <a:bodyPr>
            <a:noAutofit/>
          </a:bodyPr>
          <a:lstStyle/>
          <a:p>
            <a:pPr algn="ctr"/>
            <a:r>
              <a:rPr lang="en-US" sz="4800" b="1" dirty="0">
                <a:latin typeface="Times New Roman" panose="02020603050405020304" pitchFamily="18" charset="0"/>
                <a:cs typeface="Times New Roman" panose="02020603050405020304" pitchFamily="18" charset="0"/>
              </a:rPr>
              <a:t>Anomaly Detection in Self-Organizing Networks Conventional Versus Contemporary Machine Learning</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249362"/>
          </a:xfrm>
        </p:spPr>
        <p:txBody>
          <a:bodyPr>
            <a:normAutofit/>
          </a:bodyPr>
          <a:lstStyle/>
          <a:p>
            <a:r>
              <a:rPr lang="en-US" b="1" dirty="0"/>
              <a:t>Abstract</a:t>
            </a:r>
            <a:endParaRPr lang="en-IN" dirty="0"/>
          </a:p>
        </p:txBody>
      </p:sp>
      <p:sp>
        <p:nvSpPr>
          <p:cNvPr id="3" name="Content Placeholder 2"/>
          <p:cNvSpPr>
            <a:spLocks noGrp="1"/>
          </p:cNvSpPr>
          <p:nvPr>
            <p:ph idx="1"/>
          </p:nvPr>
        </p:nvSpPr>
        <p:spPr>
          <a:xfrm>
            <a:off x="1295400" y="1447800"/>
            <a:ext cx="7543800" cy="5029200"/>
          </a:xfrm>
        </p:spPr>
        <p:txBody>
          <a:bodyPr>
            <a:noAutofit/>
          </a:bodyPr>
          <a:lstStyle/>
          <a:p>
            <a:pPr algn="just"/>
            <a:r>
              <a:rPr lang="en-US" sz="2000" b="0" i="0" dirty="0">
                <a:solidFill>
                  <a:srgbClr val="333333"/>
                </a:solidFill>
                <a:effectLst/>
                <a:latin typeface="Times New Roman" panose="02020603050405020304" pitchFamily="18" charset="0"/>
                <a:cs typeface="Times New Roman" panose="02020603050405020304" pitchFamily="18" charset="0"/>
              </a:rPr>
              <a:t>This paper presents a comparison of conventional and modern machine (deep) learning within the framework of anomaly detection in self-organizing networks.</a:t>
            </a:r>
          </a:p>
          <a:p>
            <a:pPr algn="just"/>
            <a:r>
              <a:rPr lang="en-US" sz="2000" b="0" i="0" dirty="0">
                <a:solidFill>
                  <a:srgbClr val="333333"/>
                </a:solidFill>
                <a:effectLst/>
                <a:latin typeface="Times New Roman" panose="02020603050405020304" pitchFamily="18" charset="0"/>
                <a:cs typeface="Times New Roman" panose="02020603050405020304" pitchFamily="18" charset="0"/>
              </a:rPr>
              <a:t> While deep learning has gained significant traction, especially in application scenarios where large volumes of data can be collected and processed, conventional methods may yet offer strong statistical alternatives, especially when using proper learning representations.</a:t>
            </a:r>
          </a:p>
          <a:p>
            <a:pPr algn="just"/>
            <a:r>
              <a:rPr lang="en-US" sz="2000" b="0" i="0" dirty="0">
                <a:solidFill>
                  <a:srgbClr val="333333"/>
                </a:solidFill>
                <a:effectLst/>
                <a:latin typeface="Times New Roman" panose="02020603050405020304" pitchFamily="18" charset="0"/>
                <a:cs typeface="Times New Roman" panose="02020603050405020304" pitchFamily="18" charset="0"/>
              </a:rPr>
              <a:t> For instance, support vector machines have previously demonstrated state-of-the-art potential in many binary classification applications and can be further exploited with different representations, such as one-class learning and data augmentation. </a:t>
            </a:r>
          </a:p>
          <a:p>
            <a:pPr algn="just"/>
            <a:r>
              <a:rPr lang="en-US" sz="2000" b="0" i="0" dirty="0">
                <a:solidFill>
                  <a:srgbClr val="333333"/>
                </a:solidFill>
                <a:effectLst/>
                <a:latin typeface="Times New Roman" panose="02020603050405020304" pitchFamily="18" charset="0"/>
                <a:cs typeface="Times New Roman" panose="02020603050405020304" pitchFamily="18" charset="0"/>
              </a:rPr>
              <a:t>We demonstrate for the first time, on a previously published and publicly available dataset, that conventional machine learning can outperform the previous state-of-the-art using deep learning by 15% on average across four different application scenarios. </a:t>
            </a: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a:t>Existing System</a:t>
            </a:r>
          </a:p>
        </p:txBody>
      </p:sp>
      <p:sp>
        <p:nvSpPr>
          <p:cNvPr id="3" name="Content Placeholder 2"/>
          <p:cNvSpPr>
            <a:spLocks noGrp="1"/>
          </p:cNvSpPr>
          <p:nvPr>
            <p:ph idx="1"/>
          </p:nvPr>
        </p:nvSpPr>
        <p:spPr>
          <a:xfrm>
            <a:off x="1435608" y="1066800"/>
            <a:ext cx="6946392" cy="4876800"/>
          </a:xfrm>
        </p:spPr>
        <p:txBody>
          <a:bodyPr>
            <a:noAutofit/>
          </a:bodyPr>
          <a:lstStyle/>
          <a:p>
            <a:pPr algn="just"/>
            <a:r>
              <a:rPr lang="en-US" sz="2000" dirty="0">
                <a:latin typeface="Times New Roman" panose="02020603050405020304" pitchFamily="18" charset="0"/>
                <a:cs typeface="Times New Roman" panose="02020603050405020304" pitchFamily="18" charset="0"/>
              </a:rPr>
              <a:t>Our </a:t>
            </a:r>
            <a:r>
              <a:rPr lang="en-US" sz="2000" dirty="0" err="1">
                <a:latin typeface="Times New Roman" panose="02020603050405020304" pitchFamily="18" charset="0"/>
                <a:cs typeface="Times New Roman" panose="02020603050405020304" pitchFamily="18" charset="0"/>
              </a:rPr>
              <a:t>fndings</a:t>
            </a:r>
            <a:r>
              <a:rPr lang="en-US" sz="2000" dirty="0">
                <a:latin typeface="Times New Roman" panose="02020603050405020304" pitchFamily="18" charset="0"/>
                <a:cs typeface="Times New Roman" panose="02020603050405020304" pitchFamily="18" charset="0"/>
              </a:rPr>
              <a:t> show that proposed deep learning approaches outperform existing feed-forward neural networks, and on the average, in more than 80% of the cases the outage states of the femtocells are correctly predicted among healthy and three anomalous states. </a:t>
            </a:r>
          </a:p>
          <a:p>
            <a:pPr algn="just"/>
            <a:r>
              <a:rPr lang="en-US" sz="2000" dirty="0">
                <a:latin typeface="Times New Roman" panose="02020603050405020304" pitchFamily="18" charset="0"/>
                <a:cs typeface="Times New Roman" panose="02020603050405020304" pitchFamily="18" charset="0"/>
              </a:rPr>
              <a:t>Tis study aims to develop a foresight for cell outage management in existing cellular systems and forthcoming next-generation networks within multi-tiered ultra-dense deployments.</a:t>
            </a:r>
          </a:p>
          <a:p>
            <a:pPr algn="just"/>
            <a:r>
              <a:rPr lang="en-US" sz="2000" dirty="0">
                <a:latin typeface="Times New Roman" panose="02020603050405020304" pitchFamily="18" charset="0"/>
                <a:cs typeface="Times New Roman" panose="02020603050405020304" pitchFamily="18" charset="0"/>
              </a:rPr>
              <a:t>Tis study demonstrates two deep network approaches, namely LSTM and 1D CNN, for detection and </a:t>
            </a:r>
            <a:r>
              <a:rPr lang="en-US" sz="2000" dirty="0" err="1">
                <a:latin typeface="Times New Roman" panose="02020603050405020304" pitchFamily="18" charset="0"/>
                <a:cs typeface="Times New Roman" panose="02020603050405020304" pitchFamily="18" charset="0"/>
              </a:rPr>
              <a:t>identifcation</a:t>
            </a:r>
            <a:r>
              <a:rPr lang="en-US" sz="2000" dirty="0">
                <a:latin typeface="Times New Roman" panose="02020603050405020304" pitchFamily="18" charset="0"/>
                <a:cs typeface="Times New Roman" panose="02020603050405020304" pitchFamily="18" charset="0"/>
              </a:rPr>
              <a:t> of anomalous states of densely deployed femtocells to inspire outage management in existing and upcoming cellular networks.</a:t>
            </a: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a:t>Disadvantage of Existing System</a:t>
            </a:r>
          </a:p>
        </p:txBody>
      </p:sp>
      <p:sp>
        <p:nvSpPr>
          <p:cNvPr id="3" name="Content Placeholder 2"/>
          <p:cNvSpPr>
            <a:spLocks noGrp="1"/>
          </p:cNvSpPr>
          <p:nvPr>
            <p:ph idx="1"/>
          </p:nvPr>
        </p:nvSpPr>
        <p:spPr>
          <a:xfrm>
            <a:off x="1435608" y="1143000"/>
            <a:ext cx="7022592" cy="5029200"/>
          </a:xfrm>
        </p:spPr>
        <p:txBody>
          <a:bodyPr>
            <a:noAutofit/>
          </a:bodyPr>
          <a:lstStyle/>
          <a:p>
            <a:pPr algn="just"/>
            <a:r>
              <a:rPr lang="en-US" sz="2000" dirty="0">
                <a:latin typeface="Times New Roman" panose="02020603050405020304" pitchFamily="18" charset="0"/>
                <a:cs typeface="Times New Roman" panose="02020603050405020304" pitchFamily="18" charset="0"/>
              </a:rPr>
              <a:t>COD is basically a </a:t>
            </a:r>
            <a:r>
              <a:rPr lang="en-US" sz="2000" dirty="0" err="1">
                <a:latin typeface="Times New Roman" panose="02020603050405020304" pitchFamily="18" charset="0"/>
                <a:cs typeface="Times New Roman" panose="02020603050405020304" pitchFamily="18" charset="0"/>
              </a:rPr>
              <a:t>classifcation</a:t>
            </a:r>
            <a:r>
              <a:rPr lang="en-US" sz="2000" dirty="0">
                <a:latin typeface="Times New Roman" panose="02020603050405020304" pitchFamily="18" charset="0"/>
                <a:cs typeface="Times New Roman" panose="02020603050405020304" pitchFamily="18" charset="0"/>
              </a:rPr>
              <a:t> problem about detecting the non-healthy cell among healthy ones by making use of some statistics generated by UEs, base stations, and other network components. </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Crippled FAPs have serious problems and may carry very little </a:t>
            </a:r>
            <a:r>
              <a:rPr lang="en-US" sz="2000" dirty="0" err="1">
                <a:latin typeface="Times New Roman" panose="02020603050405020304" pitchFamily="18" charset="0"/>
                <a:cs typeface="Times New Roman" panose="02020603050405020304" pitchFamily="18" charset="0"/>
              </a:rPr>
              <a:t>trafc</a:t>
            </a:r>
            <a:r>
              <a:rPr lang="en-US" sz="2000" dirty="0">
                <a:latin typeface="Times New Roman" panose="02020603050405020304" pitchFamily="18" charset="0"/>
                <a:cs typeface="Times New Roman" panose="02020603050405020304" pitchFamily="18" charset="0"/>
              </a:rPr>
              <a:t>. On the other hand, catatonic FAPs are generally out of service due to catastrophic failures like serious power cuts</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FAP’s output power due to hardware or software failures such as implementation failures in channel processing, external power supply problems or even </a:t>
            </a:r>
            <a:r>
              <a:rPr lang="en-US" sz="2000" dirty="0" err="1">
                <a:latin typeface="Times New Roman" panose="02020603050405020304" pitchFamily="18" charset="0"/>
                <a:cs typeface="Times New Roman" panose="02020603050405020304" pitchFamily="18" charset="0"/>
              </a:rPr>
              <a:t>misconfguration</a:t>
            </a:r>
            <a:r>
              <a:rPr lang="en-US" sz="2000" dirty="0">
                <a:latin typeface="Times New Roman" panose="02020603050405020304" pitchFamily="18" charset="0"/>
                <a:cs typeface="Times New Roman" panose="02020603050405020304" pitchFamily="18" charset="0"/>
              </a:rPr>
              <a:t>, FAPs undergo anomalous states from the healthy state.</a:t>
            </a: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a:t>PROPOSED SYSTEM :</a:t>
            </a:r>
            <a:endParaRPr lang="en-US" dirty="0"/>
          </a:p>
        </p:txBody>
      </p:sp>
      <p:sp>
        <p:nvSpPr>
          <p:cNvPr id="3" name="Content Placeholder 2"/>
          <p:cNvSpPr>
            <a:spLocks noGrp="1"/>
          </p:cNvSpPr>
          <p:nvPr>
            <p:ph idx="1"/>
          </p:nvPr>
        </p:nvSpPr>
        <p:spPr>
          <a:xfrm>
            <a:off x="1828800" y="1143000"/>
            <a:ext cx="6629400" cy="4800600"/>
          </a:xfrm>
        </p:spPr>
        <p:txBody>
          <a:bodyPr>
            <a:noAutofit/>
          </a:bodyPr>
          <a:lstStyle/>
          <a:p>
            <a:pPr algn="just"/>
            <a:r>
              <a:rPr lang="en-US" sz="2000" dirty="0">
                <a:latin typeface="Times New Roman" panose="02020603050405020304" pitchFamily="18" charset="0"/>
                <a:cs typeface="Times New Roman" panose="02020603050405020304" pitchFamily="18" charset="0"/>
              </a:rPr>
              <a:t>In both the proposed schemes, probable </a:t>
            </a:r>
            <a:r>
              <a:rPr lang="en-US" sz="2000" dirty="0" err="1">
                <a:latin typeface="Times New Roman" panose="02020603050405020304" pitchFamily="18" charset="0"/>
                <a:cs typeface="Times New Roman" panose="02020603050405020304" pitchFamily="18" charset="0"/>
              </a:rPr>
              <a:t>outagerelated</a:t>
            </a:r>
            <a:r>
              <a:rPr lang="en-US" sz="2000" dirty="0">
                <a:latin typeface="Times New Roman" panose="02020603050405020304" pitchFamily="18" charset="0"/>
                <a:cs typeface="Times New Roman" panose="02020603050405020304" pitchFamily="18" charset="0"/>
              </a:rPr>
              <a:t> anomalies in </a:t>
            </a:r>
            <a:r>
              <a:rPr lang="en-US" sz="2000" dirty="0" err="1">
                <a:latin typeface="Times New Roman" panose="02020603050405020304" pitchFamily="18" charset="0"/>
                <a:cs typeface="Times New Roman" panose="02020603050405020304" pitchFamily="18" charset="0"/>
              </a:rPr>
              <a:t>femto</a:t>
            </a:r>
            <a:r>
              <a:rPr lang="en-US" sz="2000" dirty="0">
                <a:latin typeface="Times New Roman" panose="02020603050405020304" pitchFamily="18" charset="0"/>
                <a:cs typeface="Times New Roman" panose="02020603050405020304" pitchFamily="18" charset="0"/>
              </a:rPr>
              <a:t> access points (FAP) are detected and </a:t>
            </a:r>
            <a:r>
              <a:rPr lang="en-US" sz="2000" dirty="0" err="1">
                <a:latin typeface="Times New Roman" panose="02020603050405020304" pitchFamily="18" charset="0"/>
                <a:cs typeface="Times New Roman" panose="02020603050405020304" pitchFamily="18" charset="0"/>
              </a:rPr>
              <a:t>classifed</a:t>
            </a:r>
            <a:r>
              <a:rPr lang="en-US" sz="2000" dirty="0">
                <a:latin typeface="Times New Roman" panose="02020603050405020304" pitchFamily="18" charset="0"/>
                <a:cs typeface="Times New Roman" panose="02020603050405020304" pitchFamily="18" charset="0"/>
              </a:rPr>
              <a:t> within predetermined time sequence intervals.</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Moreover, aggregation decision methods are also incorporated into the proposed framework for boosting cell outage detection procedure on FAP level.</a:t>
            </a:r>
          </a:p>
          <a:p>
            <a:pPr marL="82296" indent="0" algn="just">
              <a:buNone/>
            </a:pPr>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A method, based on the analysis of time evolution metrics, is proposed in  for detecting faulty patterns arising from degraded cells</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Besides, a </a:t>
            </a:r>
            <a:r>
              <a:rPr lang="en-US" sz="2000" dirty="0" err="1">
                <a:latin typeface="Times New Roman" panose="02020603050405020304" pitchFamily="18" charset="0"/>
                <a:cs typeface="Times New Roman" panose="02020603050405020304" pitchFamily="18" charset="0"/>
              </a:rPr>
              <a:t>classifcation</a:t>
            </a:r>
            <a:r>
              <a:rPr lang="en-US" sz="2000" dirty="0">
                <a:latin typeface="Times New Roman" panose="02020603050405020304" pitchFamily="18" charset="0"/>
                <a:cs typeface="Times New Roman" panose="02020603050405020304" pitchFamily="18" charset="0"/>
              </a:rPr>
              <a:t> tree-based method along with cell-level aggregation </a:t>
            </a:r>
            <a:r>
              <a:rPr lang="en-US" sz="2000" dirty="0" err="1">
                <a:latin typeface="Times New Roman" panose="02020603050405020304" pitchFamily="18" charset="0"/>
                <a:cs typeface="Times New Roman" panose="02020603050405020304" pitchFamily="18" charset="0"/>
              </a:rPr>
              <a:t>foridentifcation</a:t>
            </a:r>
            <a:r>
              <a:rPr lang="en-US" sz="2000" dirty="0">
                <a:latin typeface="Times New Roman" panose="02020603050405020304" pitchFamily="18" charset="0"/>
                <a:cs typeface="Times New Roman" panose="02020603050405020304" pitchFamily="18" charset="0"/>
              </a:rPr>
              <a:t> of faulty cells is proposed</a:t>
            </a: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a:t>ADVANTAGE</a:t>
            </a:r>
            <a:endParaRPr lang="en-US" dirty="0"/>
          </a:p>
        </p:txBody>
      </p:sp>
      <p:sp>
        <p:nvSpPr>
          <p:cNvPr id="3" name="Content Placeholder 2"/>
          <p:cNvSpPr>
            <a:spLocks noGrp="1"/>
          </p:cNvSpPr>
          <p:nvPr>
            <p:ph idx="1"/>
          </p:nvPr>
        </p:nvSpPr>
        <p:spPr>
          <a:xfrm>
            <a:off x="1905000" y="1066800"/>
            <a:ext cx="6324600" cy="4953000"/>
          </a:xfrm>
        </p:spPr>
        <p:txBody>
          <a:bodyPr>
            <a:normAutofit/>
          </a:bodyPr>
          <a:lstStyle/>
          <a:p>
            <a:pPr algn="just"/>
            <a:r>
              <a:rPr lang="en-US" sz="2000" dirty="0">
                <a:latin typeface="Times New Roman" panose="02020603050405020304" pitchFamily="18" charset="0"/>
                <a:cs typeface="Times New Roman" panose="02020603050405020304" pitchFamily="18" charset="0"/>
              </a:rPr>
              <a:t>In  channel quality indicator (CQI) is used within a composite hypothesis for outage detection by means of a discriminant function. Machine learning methods are also popular in outage detection of macro-cells.</a:t>
            </a:r>
          </a:p>
          <a:p>
            <a:pPr algn="just"/>
            <a:r>
              <a:rPr lang="en-US" sz="2000" dirty="0">
                <a:latin typeface="Times New Roman" panose="02020603050405020304" pitchFamily="18" charset="0"/>
                <a:cs typeface="Times New Roman" panose="02020603050405020304" pitchFamily="18" charset="0"/>
              </a:rPr>
              <a:t>As a variant of recurrent neural networks (RNNs), LSTM modules have been used with time sequence labeling tasks on many areas so far. </a:t>
            </a:r>
          </a:p>
          <a:p>
            <a:pPr algn="just"/>
            <a:r>
              <a:rPr lang="en-US" sz="2000" dirty="0">
                <a:latin typeface="Times New Roman" panose="02020603050405020304" pitchFamily="18" charset="0"/>
                <a:cs typeface="Times New Roman" panose="02020603050405020304" pitchFamily="18" charset="0"/>
              </a:rPr>
              <a:t>For the optimization process, gradient descent method with back-propagation in time can be used to compute the required gradients</a:t>
            </a:r>
          </a:p>
          <a:p>
            <a:pPr algn="just"/>
            <a:r>
              <a:rPr lang="en-US" sz="2000" dirty="0">
                <a:latin typeface="Times New Roman" panose="02020603050405020304" pitchFamily="18" charset="0"/>
                <a:cs typeface="Times New Roman" panose="02020603050405020304" pitchFamily="18" charset="0"/>
              </a:rPr>
              <a:t>On the other hand, 1D CNN is also used in data having time sequence character such as text, handwriting, speech signals, and natural language processing</a:t>
            </a:r>
          </a:p>
          <a:p>
            <a:pPr algn="just"/>
            <a:endParaRPr lang="en-US" sz="1200" b="0" i="0" dirty="0">
              <a:solidFill>
                <a:srgbClr val="000000"/>
              </a:solidFill>
              <a:effectLst/>
              <a:latin typeface="ff4"/>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1137581038"/>
              </p:ext>
            </p:extLst>
          </p:nvPr>
        </p:nvGraphicFramePr>
        <p:xfrm>
          <a:off x="1371600" y="496847"/>
          <a:ext cx="7467600" cy="5703280"/>
        </p:xfrm>
        <a:graphic>
          <a:graphicData uri="http://schemas.openxmlformats.org/drawingml/2006/table">
            <a:tbl>
              <a:tblPr firstRow="1" bandRow="1">
                <a:tableStyleId>{5C22544A-7EE6-4342-B048-85BDC9FD1C3A}</a:tableStyleId>
              </a:tblPr>
              <a:tblGrid>
                <a:gridCol w="2438400">
                  <a:extLst>
                    <a:ext uri="{9D8B030D-6E8A-4147-A177-3AD203B41FA5}">
                      <a16:colId xmlns:a16="http://schemas.microsoft.com/office/drawing/2014/main" val="20000"/>
                    </a:ext>
                  </a:extLst>
                </a:gridCol>
                <a:gridCol w="2209800">
                  <a:extLst>
                    <a:ext uri="{9D8B030D-6E8A-4147-A177-3AD203B41FA5}">
                      <a16:colId xmlns:a16="http://schemas.microsoft.com/office/drawing/2014/main" val="20001"/>
                    </a:ext>
                  </a:extLst>
                </a:gridCol>
                <a:gridCol w="2819400">
                  <a:extLst>
                    <a:ext uri="{9D8B030D-6E8A-4147-A177-3AD203B41FA5}">
                      <a16:colId xmlns:a16="http://schemas.microsoft.com/office/drawing/2014/main" val="20002"/>
                    </a:ext>
                  </a:extLst>
                </a:gridCol>
              </a:tblGrid>
              <a:tr h="337833">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2804921">
                <a:tc>
                  <a:txBody>
                    <a:bodyPr/>
                    <a:lstStyle/>
                    <a:p>
                      <a:pPr algn="just"/>
                      <a:r>
                        <a:rPr lang="en-US" sz="2000" dirty="0">
                          <a:latin typeface="Times New Roman" panose="02020603050405020304" pitchFamily="18" charset="0"/>
                          <a:cs typeface="Times New Roman" panose="02020603050405020304" pitchFamily="18" charset="0"/>
                        </a:rPr>
                        <a:t> </a:t>
                      </a:r>
                      <a:r>
                        <a:rPr lang="en-IN" sz="2000" dirty="0">
                          <a:latin typeface="Times New Roman" panose="02020603050405020304" pitchFamily="18" charset="0"/>
                          <a:cs typeface="Times New Roman" panose="02020603050405020304" pitchFamily="18" charset="0"/>
                        </a:rPr>
                        <a:t>Abnormal </a:t>
                      </a:r>
                      <a:r>
                        <a:rPr lang="en-IN" sz="2000" dirty="0" err="1">
                          <a:latin typeface="Times New Roman" panose="02020603050405020304" pitchFamily="18" charset="0"/>
                          <a:cs typeface="Times New Roman" panose="02020603050405020304" pitchFamily="18" charset="0"/>
                        </a:rPr>
                        <a:t>behavior</a:t>
                      </a:r>
                      <a:r>
                        <a:rPr lang="en-IN" sz="2000" dirty="0">
                          <a:latin typeface="Times New Roman" panose="02020603050405020304" pitchFamily="18" charset="0"/>
                          <a:cs typeface="Times New Roman" panose="02020603050405020304" pitchFamily="18" charset="0"/>
                        </a:rPr>
                        <a:t> detection based on </a:t>
                      </a:r>
                      <a:r>
                        <a:rPr lang="en-IN" sz="2000" dirty="0" err="1">
                          <a:latin typeface="Times New Roman" panose="02020603050405020304" pitchFamily="18" charset="0"/>
                          <a:cs typeface="Times New Roman" panose="02020603050405020304" pitchFamily="18" charset="0"/>
                        </a:rPr>
                        <a:t>trafc</a:t>
                      </a:r>
                      <a:r>
                        <a:rPr lang="en-IN" sz="2000" dirty="0">
                          <a:latin typeface="Times New Roman" panose="02020603050405020304" pitchFamily="18" charset="0"/>
                          <a:cs typeface="Times New Roman" panose="02020603050405020304" pitchFamily="18" charset="0"/>
                        </a:rPr>
                        <a:t> pattern categorization in mobile networks</a:t>
                      </a:r>
                      <a:r>
                        <a:rPr lang="en-US" sz="2000" dirty="0">
                          <a:latin typeface="Times New Roman" panose="02020603050405020304" pitchFamily="18" charset="0"/>
                          <a:cs typeface="Times New Roman" panose="02020603050405020304" pitchFamily="18" charset="0"/>
                        </a:rPr>
                        <a:t>,</a:t>
                      </a:r>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lang="en-IN" sz="2000" dirty="0">
                          <a:latin typeface="Times New Roman" panose="02020603050405020304" pitchFamily="18" charset="0"/>
                          <a:cs typeface="Times New Roman" panose="02020603050405020304" pitchFamily="18" charset="0"/>
                        </a:rPr>
                        <a:t>J.M. </a:t>
                      </a:r>
                      <a:r>
                        <a:rPr lang="en-IN" sz="2000" dirty="0" err="1">
                          <a:latin typeface="Times New Roman" panose="02020603050405020304" pitchFamily="18" charset="0"/>
                          <a:cs typeface="Times New Roman" panose="02020603050405020304" pitchFamily="18" charset="0"/>
                        </a:rPr>
                        <a:t>DeAlmeida</a:t>
                      </a:r>
                      <a:r>
                        <a:rPr lang="en-IN" sz="2000" dirty="0">
                          <a:latin typeface="Times New Roman" panose="02020603050405020304" pitchFamily="18" charset="0"/>
                          <a:cs typeface="Times New Roman" panose="02020603050405020304" pitchFamily="18" charset="0"/>
                        </a:rPr>
                        <a:t>, C.F.T. Pontes, L.A. DaSilva, C.B. Both, J.J.C. </a:t>
                      </a:r>
                      <a:r>
                        <a:rPr lang="en-IN" sz="2000" dirty="0" err="1">
                          <a:latin typeface="Times New Roman" panose="02020603050405020304" pitchFamily="18" charset="0"/>
                          <a:cs typeface="Times New Roman" panose="02020603050405020304" pitchFamily="18" charset="0"/>
                        </a:rPr>
                        <a:t>Gondim</a:t>
                      </a:r>
                      <a:r>
                        <a:rPr lang="en-IN" sz="2000" dirty="0">
                          <a:latin typeface="Times New Roman" panose="02020603050405020304" pitchFamily="18" charset="0"/>
                          <a:cs typeface="Times New Roman" panose="02020603050405020304" pitchFamily="18" charset="0"/>
                        </a:rPr>
                        <a:t>, C.G. </a:t>
                      </a:r>
                      <a:r>
                        <a:rPr lang="en-IN" sz="2000" dirty="0" err="1">
                          <a:latin typeface="Times New Roman" panose="02020603050405020304" pitchFamily="18" charset="0"/>
                          <a:cs typeface="Times New Roman" panose="02020603050405020304" pitchFamily="18" charset="0"/>
                        </a:rPr>
                        <a:t>Ralha</a:t>
                      </a:r>
                      <a:r>
                        <a:rPr lang="en-IN" sz="2000" dirty="0">
                          <a:latin typeface="Times New Roman" panose="02020603050405020304" pitchFamily="18" charset="0"/>
                          <a:cs typeface="Times New Roman" panose="02020603050405020304" pitchFamily="18" charset="0"/>
                        </a:rPr>
                        <a:t>, M.A. Marotta</a:t>
                      </a:r>
                    </a:p>
                  </a:txBody>
                  <a:tcPr/>
                </a:tc>
                <a:tc>
                  <a:txBody>
                    <a:bodyPr/>
                    <a:lstStyle/>
                    <a:p>
                      <a:pPr algn="just"/>
                      <a:r>
                        <a:rPr kumimoji="0" lang="en-US" sz="2000" b="0" i="0" kern="1200" dirty="0">
                          <a:solidFill>
                            <a:schemeClr val="dk1"/>
                          </a:solidFill>
                          <a:effectLst/>
                          <a:latin typeface="Times New Roman" panose="02020603050405020304" pitchFamily="18" charset="0"/>
                          <a:ea typeface="+mn-ea"/>
                          <a:cs typeface="Times New Roman" panose="02020603050405020304" pitchFamily="18" charset="0"/>
                        </a:rPr>
                        <a:t>Abnormal behavior in mobile cellular networks can cause network faults and consequent cell outages, a major reason for operational cost increase and revenue loss for operators. </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532599">
                <a:tc>
                  <a:txBody>
                    <a:bodyPr/>
                    <a:lstStyle/>
                    <a:p>
                      <a:pPr algn="just"/>
                      <a:r>
                        <a:rPr lang="en-IN" sz="2000" dirty="0">
                          <a:latin typeface="Times New Roman" pitchFamily="18" charset="0"/>
                          <a:cs typeface="Times New Roman" pitchFamily="18" charset="0"/>
                        </a:rPr>
                        <a:t>‘‘</a:t>
                      </a:r>
                      <a:r>
                        <a:rPr lang="en-IN" sz="2000" dirty="0" err="1">
                          <a:latin typeface="Times New Roman" pitchFamily="18" charset="0"/>
                          <a:cs typeface="Times New Roman" pitchFamily="18" charset="0"/>
                        </a:rPr>
                        <a:t>Trafc</a:t>
                      </a:r>
                      <a:r>
                        <a:rPr lang="en-IN" sz="2000" dirty="0">
                          <a:latin typeface="Times New Roman" pitchFamily="18" charset="0"/>
                          <a:cs typeface="Times New Roman" pitchFamily="18" charset="0"/>
                        </a:rPr>
                        <a:t> analysis for 5G network slice based on machine learning. </a:t>
                      </a:r>
                    </a:p>
                  </a:txBody>
                  <a:tcPr/>
                </a:tc>
                <a:tc>
                  <a:txBody>
                    <a:bodyPr/>
                    <a:lstStyle/>
                    <a:p>
                      <a:pPr algn="just"/>
                      <a:r>
                        <a:rPr lang="en-IN" sz="2000" dirty="0">
                          <a:latin typeface="Times New Roman" panose="02020603050405020304" pitchFamily="18" charset="0"/>
                          <a:cs typeface="Times New Roman" panose="02020603050405020304" pitchFamily="18" charset="0"/>
                        </a:rPr>
                        <a:t>M. Alias, N. Saxena, A. Roy</a:t>
                      </a:r>
                    </a:p>
                  </a:txBody>
                  <a:tcPr/>
                </a:tc>
                <a:tc>
                  <a:txBody>
                    <a:bodyPr/>
                    <a:lstStyle/>
                    <a:p>
                      <a:r>
                        <a:rPr kumimoji="0" lang="en-US" sz="2000" b="0" i="0" kern="1200" dirty="0">
                          <a:solidFill>
                            <a:schemeClr val="dk1"/>
                          </a:solidFill>
                          <a:effectLst/>
                          <a:latin typeface="Times New Roman" panose="02020603050405020304" pitchFamily="18" charset="0"/>
                          <a:ea typeface="+mn-ea"/>
                          <a:cs typeface="Times New Roman" panose="02020603050405020304" pitchFamily="18" charset="0"/>
                        </a:rPr>
                        <a:t>At present, there are few studies on the combination of machine learning, traffic analysis, network slice and the Internet</a:t>
                      </a:r>
                      <a:r>
                        <a:rPr lang="en-US" sz="2000" dirty="0">
                          <a:latin typeface="Times New Roman" panose="02020603050405020304" pitchFamily="18" charset="0"/>
                          <a:cs typeface="Times New Roman" panose="02020603050405020304" pitchFamily="18" charset="0"/>
                        </a:rPr>
                        <a:t>. </a:t>
                      </a:r>
                      <a:endParaRPr kumimoji="0" lang="en-US" sz="2000" b="0" i="0" kern="1200" dirty="0">
                        <a:solidFill>
                          <a:schemeClr val="dk1"/>
                        </a:solidFill>
                        <a:effectLst/>
                        <a:latin typeface="Times New Roman" panose="02020603050405020304" pitchFamily="18" charset="0"/>
                        <a:ea typeface="+mn-ea"/>
                        <a:cs typeface="Times New Roman" panose="02020603050405020304"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592326303"/>
              </p:ext>
            </p:extLst>
          </p:nvPr>
        </p:nvGraphicFramePr>
        <p:xfrm>
          <a:off x="1600200" y="742330"/>
          <a:ext cx="7010400" cy="5614369"/>
        </p:xfrm>
        <a:graphic>
          <a:graphicData uri="http://schemas.openxmlformats.org/drawingml/2006/table">
            <a:tbl>
              <a:tblPr firstRow="1" bandRow="1">
                <a:tableStyleId>{5C22544A-7EE6-4342-B048-85BDC9FD1C3A}</a:tableStyleId>
              </a:tblPr>
              <a:tblGrid>
                <a:gridCol w="1925320">
                  <a:extLst>
                    <a:ext uri="{9D8B030D-6E8A-4147-A177-3AD203B41FA5}">
                      <a16:colId xmlns:a16="http://schemas.microsoft.com/office/drawing/2014/main" val="20000"/>
                    </a:ext>
                  </a:extLst>
                </a:gridCol>
                <a:gridCol w="2189480">
                  <a:extLst>
                    <a:ext uri="{9D8B030D-6E8A-4147-A177-3AD203B41FA5}">
                      <a16:colId xmlns:a16="http://schemas.microsoft.com/office/drawing/2014/main" val="20001"/>
                    </a:ext>
                  </a:extLst>
                </a:gridCol>
                <a:gridCol w="2895600">
                  <a:extLst>
                    <a:ext uri="{9D8B030D-6E8A-4147-A177-3AD203B41FA5}">
                      <a16:colId xmlns:a16="http://schemas.microsoft.com/office/drawing/2014/main" val="20002"/>
                    </a:ext>
                  </a:extLst>
                </a:gridCol>
              </a:tblGrid>
              <a:tr h="444757">
                <a:tc>
                  <a:txBody>
                    <a:bodyPr/>
                    <a:lstStyle/>
                    <a:p>
                      <a:pPr algn="ctr"/>
                      <a:r>
                        <a:rPr lang="en-US" dirty="0"/>
                        <a:t>TITTLE</a:t>
                      </a:r>
                      <a:endParaRPr lang="en-IN" dirty="0"/>
                    </a:p>
                  </a:txBody>
                  <a:tcPr/>
                </a:tc>
                <a:tc>
                  <a:txBody>
                    <a:bodyPr/>
                    <a:lstStyle/>
                    <a:p>
                      <a:pPr algn="ctr"/>
                      <a:r>
                        <a:rPr lang="en-US"/>
                        <a:t>AUTHOR</a:t>
                      </a:r>
                      <a:endParaRPr lang="en-IN" dirty="0"/>
                    </a:p>
                  </a:txBody>
                  <a:tcPr/>
                </a:tc>
                <a:tc>
                  <a:txBody>
                    <a:bodyPr/>
                    <a:lstStyle/>
                    <a:p>
                      <a:pPr algn="ctr"/>
                      <a:r>
                        <a:rPr lang="en-US"/>
                        <a:t>DESCRIPTION</a:t>
                      </a:r>
                      <a:endParaRPr lang="en-IN" dirty="0"/>
                    </a:p>
                  </a:txBody>
                  <a:tcPr/>
                </a:tc>
                <a:extLst>
                  <a:ext uri="{0D108BD9-81ED-4DB2-BD59-A6C34878D82A}">
                    <a16:rowId xmlns:a16="http://schemas.microsoft.com/office/drawing/2014/main" val="10000"/>
                  </a:ext>
                </a:extLst>
              </a:tr>
              <a:tr h="1905014">
                <a:tc>
                  <a:txBody>
                    <a:bodyPr/>
                    <a:lstStyle/>
                    <a:p>
                      <a:pPr algn="just"/>
                      <a:r>
                        <a:rPr lang="en-IN" sz="2000" dirty="0">
                          <a:latin typeface="Times New Roman" panose="02020603050405020304" pitchFamily="18" charset="0"/>
                          <a:cs typeface="Times New Roman" panose="02020603050405020304" pitchFamily="18" charset="0"/>
                        </a:rPr>
                        <a:t>Detecting mobile </a:t>
                      </a:r>
                      <a:r>
                        <a:rPr lang="en-IN" sz="2000" dirty="0" err="1">
                          <a:latin typeface="Times New Roman" panose="02020603050405020304" pitchFamily="18" charset="0"/>
                          <a:cs typeface="Times New Roman" panose="02020603050405020304" pitchFamily="18" charset="0"/>
                        </a:rPr>
                        <a:t>trafc</a:t>
                      </a:r>
                      <a:r>
                        <a:rPr lang="en-IN" sz="2000" dirty="0">
                          <a:latin typeface="Times New Roman" panose="02020603050405020304" pitchFamily="18" charset="0"/>
                          <a:cs typeface="Times New Roman" panose="02020603050405020304" pitchFamily="18" charset="0"/>
                        </a:rPr>
                        <a:t> anomalies through physical control channel </a:t>
                      </a:r>
                      <a:r>
                        <a:rPr lang="en-IN" sz="2000" dirty="0" err="1">
                          <a:latin typeface="Times New Roman" panose="02020603050405020304" pitchFamily="18" charset="0"/>
                          <a:cs typeface="Times New Roman" panose="02020603050405020304" pitchFamily="18" charset="0"/>
                        </a:rPr>
                        <a:t>fngerprinting</a:t>
                      </a:r>
                      <a:r>
                        <a:rPr lang="en-IN" sz="2000" dirty="0">
                          <a:latin typeface="Times New Roman" panose="02020603050405020304" pitchFamily="18" charset="0"/>
                          <a:cs typeface="Times New Roman" panose="02020603050405020304" pitchFamily="18" charset="0"/>
                        </a:rPr>
                        <a:t>: a deep semi-supervised approach.</a:t>
                      </a:r>
                      <a:endParaRPr kumimoji="0" lang="en-US" sz="2000" b="0" i="0" kern="1200" dirty="0">
                        <a:solidFill>
                          <a:schemeClr val="dk1"/>
                        </a:solidFill>
                        <a:effectLst/>
                        <a:latin typeface="Times New Roman" panose="02020603050405020304" pitchFamily="18" charset="0"/>
                        <a:ea typeface="+mn-ea"/>
                        <a:cs typeface="Times New Roman" panose="02020603050405020304" pitchFamily="18" charset="0"/>
                      </a:endParaRPr>
                    </a:p>
                  </a:txBody>
                  <a:tcPr/>
                </a:tc>
                <a:tc>
                  <a:txBody>
                    <a:bodyPr/>
                    <a:lstStyle/>
                    <a:p>
                      <a:pPr algn="just"/>
                      <a:r>
                        <a:rPr lang="en-IN" sz="2000" dirty="0">
                          <a:latin typeface="Times New Roman" panose="02020603050405020304" pitchFamily="18" charset="0"/>
                          <a:cs typeface="Times New Roman" panose="02020603050405020304" pitchFamily="18" charset="0"/>
                        </a:rPr>
                        <a:t>H.D. Trinh, E. </a:t>
                      </a:r>
                      <a:r>
                        <a:rPr lang="en-IN" sz="2000" dirty="0" err="1">
                          <a:latin typeface="Times New Roman" panose="02020603050405020304" pitchFamily="18" charset="0"/>
                          <a:cs typeface="Times New Roman" panose="02020603050405020304" pitchFamily="18" charset="0"/>
                        </a:rPr>
                        <a:t>Zeydan</a:t>
                      </a:r>
                      <a:r>
                        <a:rPr lang="en-IN" sz="2000" dirty="0">
                          <a:latin typeface="Times New Roman" panose="02020603050405020304" pitchFamily="18" charset="0"/>
                          <a:cs typeface="Times New Roman" panose="02020603050405020304" pitchFamily="18" charset="0"/>
                        </a:rPr>
                        <a:t>, L. </a:t>
                      </a:r>
                      <a:r>
                        <a:rPr lang="en-IN" sz="2000" dirty="0" err="1">
                          <a:latin typeface="Times New Roman" panose="02020603050405020304" pitchFamily="18" charset="0"/>
                          <a:cs typeface="Times New Roman" panose="02020603050405020304" pitchFamily="18" charset="0"/>
                        </a:rPr>
                        <a:t>Giupponi</a:t>
                      </a:r>
                      <a:r>
                        <a:rPr lang="en-IN" sz="2000" dirty="0">
                          <a:latin typeface="Times New Roman" panose="02020603050405020304" pitchFamily="18" charset="0"/>
                          <a:cs typeface="Times New Roman" panose="02020603050405020304" pitchFamily="18" charset="0"/>
                        </a:rPr>
                        <a:t>, P. Dini, </a:t>
                      </a:r>
                    </a:p>
                  </a:txBody>
                  <a:tcPr/>
                </a:tc>
                <a:tc>
                  <a:txBody>
                    <a:bodyPr/>
                    <a:lstStyle/>
                    <a:p>
                      <a:pPr algn="just"/>
                      <a:r>
                        <a:rPr kumimoji="0" lang="en-US" sz="2000" b="0" i="0" kern="1200" dirty="0">
                          <a:solidFill>
                            <a:schemeClr val="dk1"/>
                          </a:solidFill>
                          <a:effectLst/>
                          <a:latin typeface="Times New Roman" panose="02020603050405020304" pitchFamily="18" charset="0"/>
                          <a:ea typeface="+mn-ea"/>
                          <a:cs typeface="Times New Roman" panose="02020603050405020304" pitchFamily="18" charset="0"/>
                        </a:rPr>
                        <a:t> In this paper, we propose a comprehensive framework for detecting network anomalies using mobile traffic data</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1"/>
                  </a:ext>
                </a:extLst>
              </a:tr>
              <a:tr h="2334972">
                <a:tc>
                  <a:txBody>
                    <a:bodyPr/>
                    <a:lstStyle/>
                    <a:p>
                      <a:pPr algn="just"/>
                      <a:r>
                        <a:rPr lang="en-IN" sz="2000" dirty="0" err="1">
                          <a:latin typeface="Times New Roman" panose="02020603050405020304" pitchFamily="18" charset="0"/>
                          <a:cs typeface="Times New Roman" panose="02020603050405020304" pitchFamily="18" charset="0"/>
                        </a:rPr>
                        <a:t>Efcient</a:t>
                      </a:r>
                      <a:r>
                        <a:rPr lang="en-IN" sz="2000" dirty="0">
                          <a:latin typeface="Times New Roman" panose="02020603050405020304" pitchFamily="18" charset="0"/>
                          <a:cs typeface="Times New Roman" panose="02020603050405020304" pitchFamily="18" charset="0"/>
                        </a:rPr>
                        <a:t> cell outage detection in 5G </a:t>
                      </a:r>
                      <a:r>
                        <a:rPr lang="en-IN" sz="2000" dirty="0" err="1">
                          <a:latin typeface="Times New Roman" panose="02020603050405020304" pitchFamily="18" charset="0"/>
                          <a:cs typeface="Times New Roman" panose="02020603050405020304" pitchFamily="18" charset="0"/>
                        </a:rPr>
                        <a:t>hetnets</a:t>
                      </a:r>
                      <a:r>
                        <a:rPr lang="en-IN" sz="2000" dirty="0">
                          <a:latin typeface="Times New Roman" panose="02020603050405020304" pitchFamily="18" charset="0"/>
                          <a:cs typeface="Times New Roman" panose="02020603050405020304" pitchFamily="18" charset="0"/>
                        </a:rPr>
                        <a:t> using hidden Markov model</a:t>
                      </a:r>
                      <a:r>
                        <a:rPr kumimoji="0" lang="en-US" sz="2000" b="0" i="0" kern="1200" dirty="0">
                          <a:solidFill>
                            <a:schemeClr val="dk1"/>
                          </a:solidFill>
                          <a:effectLst/>
                          <a:latin typeface="Times New Roman" panose="02020603050405020304" pitchFamily="18" charset="0"/>
                          <a:ea typeface="+mn-ea"/>
                          <a:cs typeface="Times New Roman" panose="02020603050405020304" pitchFamily="18" charset="0"/>
                        </a:rPr>
                        <a:t>,</a:t>
                      </a:r>
                    </a:p>
                  </a:txBody>
                  <a:tcPr/>
                </a:tc>
                <a:tc>
                  <a:txBody>
                    <a:bodyPr/>
                    <a:lstStyle/>
                    <a:p>
                      <a:pPr algn="just"/>
                      <a:r>
                        <a:rPr kumimoji="0" lang="en-US" sz="2000" b="0" i="0" kern="1200" dirty="0">
                          <a:solidFill>
                            <a:schemeClr val="dk1"/>
                          </a:solidFill>
                          <a:effectLst/>
                          <a:latin typeface="Times New Roman" panose="02020603050405020304" pitchFamily="18" charset="0"/>
                          <a:ea typeface="+mn-ea"/>
                          <a:cs typeface="Times New Roman" panose="02020603050405020304" pitchFamily="18" charset="0"/>
                        </a:rPr>
                        <a:t>Big data analytics</a:t>
                      </a:r>
                    </a:p>
                    <a:p>
                      <a:pPr algn="just"/>
                      <a:r>
                        <a:rPr kumimoji="0" lang="en-US" sz="2000" b="0" i="0" kern="1200" dirty="0">
                          <a:solidFill>
                            <a:schemeClr val="dk1"/>
                          </a:solidFill>
                          <a:effectLst/>
                          <a:latin typeface="Times New Roman" panose="02020603050405020304" pitchFamily="18" charset="0"/>
                          <a:ea typeface="+mn-ea"/>
                          <a:cs typeface="Times New Roman" panose="02020603050405020304" pitchFamily="18" charset="0"/>
                        </a:rPr>
                        <a:t>services for enhancing business intelligence,</a:t>
                      </a:r>
                    </a:p>
                    <a:p>
                      <a:pPr algn="just"/>
                      <a:endParaRPr lang="en-IN" sz="2000" dirty="0">
                        <a:latin typeface="Times New Roman" panose="02020603050405020304" pitchFamily="18" charset="0"/>
                        <a:cs typeface="Times New Roman" panose="02020603050405020304" pitchFamily="18" charset="0"/>
                      </a:endParaRPr>
                    </a:p>
                  </a:txBody>
                  <a:tcPr/>
                </a:tc>
                <a:tc>
                  <a:txBody>
                    <a:bodyPr/>
                    <a:lstStyle/>
                    <a:p>
                      <a:pPr algn="just"/>
                      <a:r>
                        <a:rPr kumimoji="0" lang="en-US" sz="2000" b="0" i="0" kern="1200" dirty="0">
                          <a:solidFill>
                            <a:schemeClr val="dk1"/>
                          </a:solidFill>
                          <a:effectLst/>
                          <a:latin typeface="Times New Roman" panose="02020603050405020304" pitchFamily="18" charset="0"/>
                          <a:ea typeface="+mn-ea"/>
                          <a:cs typeface="Times New Roman" panose="02020603050405020304" pitchFamily="18" charset="0"/>
                        </a:rPr>
                        <a:t>Next generation 5G wireless systems envision ultra dense networks with a huge number of heterogeneous cells. </a:t>
                      </a:r>
                      <a:endParaRPr lang="en-IN" sz="2000" dirty="0">
                        <a:latin typeface="Times New Roman" pitchFamily="18" charset="0"/>
                        <a:cs typeface="Times New Roman" pitchFamily="18" charset="0"/>
                      </a:endParaRPr>
                    </a:p>
                  </a:txBody>
                  <a:tcPr/>
                </a:tc>
                <a:extLst>
                  <a:ext uri="{0D108BD9-81ED-4DB2-BD59-A6C34878D82A}">
                    <a16:rowId xmlns:a16="http://schemas.microsoft.com/office/drawing/2014/main" val="10002"/>
                  </a:ext>
                </a:extLst>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9200" y="-26633"/>
            <a:ext cx="7498080" cy="1143000"/>
          </a:xfrm>
        </p:spPr>
        <p:txBody>
          <a:bodyPr/>
          <a:lstStyle/>
          <a:p>
            <a:r>
              <a:rPr lang="en-US" dirty="0"/>
              <a:t>OVERVIEW	</a:t>
            </a:r>
          </a:p>
        </p:txBody>
      </p:sp>
      <p:sp>
        <p:nvSpPr>
          <p:cNvPr id="3" name="Content Placeholder 2"/>
          <p:cNvSpPr>
            <a:spLocks noGrp="1"/>
          </p:cNvSpPr>
          <p:nvPr>
            <p:ph idx="1"/>
          </p:nvPr>
        </p:nvSpPr>
        <p:spPr>
          <a:xfrm>
            <a:off x="1295400" y="838200"/>
            <a:ext cx="7696200" cy="5867400"/>
          </a:xfrm>
        </p:spPr>
        <p:txBody>
          <a:bodyPr>
            <a:noAutofit/>
          </a:bodyPr>
          <a:lstStyle/>
          <a:p>
            <a:pPr algn="just"/>
            <a:r>
              <a:rPr lang="en-US" sz="2000" dirty="0">
                <a:latin typeface="Times New Roman" panose="02020603050405020304" pitchFamily="18" charset="0"/>
                <a:cs typeface="Times New Roman" panose="02020603050405020304" pitchFamily="18" charset="0"/>
              </a:rPr>
              <a:t>Next-generation cellular systems are likely to set forth a lot of advancements in mobile communications such as more capacity, higher rates, ultra-low latency, massive connectivity, and lower energy consumption</a:t>
            </a:r>
          </a:p>
          <a:p>
            <a:pPr algn="just"/>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 Ultra-dense architectures are supposed to be one of the major features of these improvements.</a:t>
            </a:r>
          </a:p>
          <a:p>
            <a:pPr marL="82296" indent="0" algn="just">
              <a:buNone/>
            </a:pPr>
            <a:endParaRPr lang="en-US" sz="2000" dirty="0">
              <a:latin typeface="Times New Roman" panose="02020603050405020304" pitchFamily="18" charset="0"/>
              <a:cs typeface="Times New Roman" panose="02020603050405020304" pitchFamily="18" charset="0"/>
            </a:endParaRPr>
          </a:p>
          <a:p>
            <a:pPr algn="just"/>
            <a:r>
              <a:rPr lang="en-US" sz="2000" dirty="0">
                <a:latin typeface="Times New Roman" panose="02020603050405020304" pitchFamily="18" charset="0"/>
                <a:cs typeface="Times New Roman" panose="02020603050405020304" pitchFamily="18" charset="0"/>
              </a:rPr>
              <a:t> In this regard, for better network maintenance, </a:t>
            </a:r>
            <a:r>
              <a:rPr lang="en-US" sz="2000" dirty="0" err="1">
                <a:latin typeface="Times New Roman" panose="02020603050405020304" pitchFamily="18" charset="0"/>
                <a:cs typeface="Times New Roman" panose="02020603050405020304" pitchFamily="18" charset="0"/>
              </a:rPr>
              <a:t>Tird</a:t>
            </a:r>
            <a:r>
              <a:rPr lang="en-US" sz="2000" dirty="0">
                <a:latin typeface="Times New Roman" panose="02020603050405020304" pitchFamily="18" charset="0"/>
                <a:cs typeface="Times New Roman" panose="02020603050405020304" pitchFamily="18" charset="0"/>
              </a:rPr>
              <a:t>-Generation Partnership Project (3GPP) has already come up with the concept of self-organizing networks (SON) which involves self-</a:t>
            </a:r>
            <a:r>
              <a:rPr lang="en-US" sz="2000" dirty="0" err="1">
                <a:latin typeface="Times New Roman" panose="02020603050405020304" pitchFamily="18" charset="0"/>
                <a:cs typeface="Times New Roman" panose="02020603050405020304" pitchFamily="18" charset="0"/>
              </a:rPr>
              <a:t>confguration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selfoptimization</a:t>
            </a:r>
            <a:r>
              <a:rPr lang="en-US" sz="2000" dirty="0">
                <a:latin typeface="Times New Roman" panose="02020603050405020304" pitchFamily="18" charset="0"/>
                <a:cs typeface="Times New Roman" panose="02020603050405020304" pitchFamily="18" charset="0"/>
              </a:rPr>
              <a:t>, and self-healing </a:t>
            </a:r>
          </a:p>
          <a:p>
            <a:pPr algn="just"/>
            <a:endParaRPr lang="en-US" sz="2000" b="0" i="0" dirty="0">
              <a:solidFill>
                <a:srgbClr val="000000"/>
              </a:solidFill>
              <a:effectLst/>
              <a:latin typeface="Times New Roman" panose="02020603050405020304" pitchFamily="18" charset="0"/>
              <a:cs typeface="Times New Roman" panose="02020603050405020304" pitchFamily="18" charset="0"/>
            </a:endParaRPr>
          </a:p>
          <a:p>
            <a:r>
              <a:rPr lang="en-US" sz="2000" dirty="0">
                <a:latin typeface="Times New Roman" panose="02020603050405020304" pitchFamily="18" charset="0"/>
                <a:cs typeface="Times New Roman" panose="02020603050405020304" pitchFamily="18" charset="0"/>
              </a:rPr>
              <a:t>In modern large-scale cellular network architectures, management of SONs containing tremendous number of network nodes becomes very complicated under the existence of anomalies which have the potential to degrade the user’s quality of experience (</a:t>
            </a:r>
            <a:r>
              <a:rPr lang="en-US" sz="2000" dirty="0" err="1">
                <a:latin typeface="Times New Roman" panose="02020603050405020304" pitchFamily="18" charset="0"/>
                <a:cs typeface="Times New Roman" panose="02020603050405020304" pitchFamily="18" charset="0"/>
              </a:rPr>
              <a:t>QoE</a:t>
            </a:r>
            <a:r>
              <a:rPr lang="en-US" sz="2000" dirty="0">
                <a:latin typeface="Times New Roman" panose="02020603050405020304" pitchFamily="18" charset="0"/>
                <a:cs typeface="Times New Roman" panose="02020603050405020304" pitchFamily="18" charset="0"/>
              </a:rPr>
              <a:t>).</a:t>
            </a: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Block Diagram</a:t>
            </a:r>
          </a:p>
        </p:txBody>
      </p:sp>
      <p:pic>
        <p:nvPicPr>
          <p:cNvPr id="6" name="Content Placeholder 5">
            <a:extLst>
              <a:ext uri="{FF2B5EF4-FFF2-40B4-BE49-F238E27FC236}">
                <a16:creationId xmlns:a16="http://schemas.microsoft.com/office/drawing/2014/main" id="{0C2D80CF-18B4-F1B5-3B26-9F41AC2C8399}"/>
              </a:ext>
            </a:extLst>
          </p:cNvPr>
          <p:cNvPicPr>
            <a:picLocks noGrp="1" noChangeAspect="1"/>
          </p:cNvPicPr>
          <p:nvPr>
            <p:ph idx="1"/>
          </p:nvPr>
        </p:nvPicPr>
        <p:blipFill>
          <a:blip r:embed="rId2"/>
          <a:stretch>
            <a:fillRect/>
          </a:stretch>
        </p:blipFill>
        <p:spPr>
          <a:xfrm>
            <a:off x="1720723" y="1524000"/>
            <a:ext cx="6927850" cy="4100512"/>
          </a:xfr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Architecture Diagram</a:t>
            </a:r>
          </a:p>
        </p:txBody>
      </p:sp>
      <p:pic>
        <p:nvPicPr>
          <p:cNvPr id="6" name="Content Placeholder 5">
            <a:extLst>
              <a:ext uri="{FF2B5EF4-FFF2-40B4-BE49-F238E27FC236}">
                <a16:creationId xmlns:a16="http://schemas.microsoft.com/office/drawing/2014/main" id="{B33401B7-0EC7-697A-96E2-27CF9EA6E19D}"/>
              </a:ext>
            </a:extLst>
          </p:cNvPr>
          <p:cNvPicPr>
            <a:picLocks noGrp="1" noChangeAspect="1"/>
          </p:cNvPicPr>
          <p:nvPr>
            <p:ph idx="1"/>
          </p:nvPr>
        </p:nvPicPr>
        <p:blipFill>
          <a:blip r:embed="rId2"/>
          <a:stretch>
            <a:fillRect/>
          </a:stretch>
        </p:blipFill>
        <p:spPr>
          <a:xfrm>
            <a:off x="1435100" y="1295400"/>
            <a:ext cx="7499350" cy="4267200"/>
          </a:xfr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a:p>
          <a:p>
            <a:pPr lvl="0"/>
            <a:r>
              <a:rPr lang="en-US" dirty="0"/>
              <a:t>Operating System	: Windows 10</a:t>
            </a:r>
          </a:p>
          <a:p>
            <a:pPr lvl="0"/>
            <a:r>
              <a:rPr lang="en-US" dirty="0"/>
              <a:t>Platform			</a:t>
            </a:r>
            <a:r>
              <a:rPr lang="en-US"/>
              <a:t>: python</a:t>
            </a:r>
            <a:endParaRPr lang="en-US" dirty="0"/>
          </a:p>
          <a:p>
            <a:pPr>
              <a:buNone/>
            </a:pP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a:t>Keyboard</a:t>
            </a:r>
          </a:p>
          <a:p>
            <a:r>
              <a:rPr lang="en-US" dirty="0"/>
              <a:t>Mouse</a:t>
            </a:r>
          </a:p>
          <a:p>
            <a:r>
              <a:rPr lang="en-US" dirty="0"/>
              <a:t>Hard disk 500GB</a:t>
            </a:r>
          </a:p>
          <a:p>
            <a:r>
              <a:rPr lang="en-US" dirty="0"/>
              <a:t>Ram 4 </a:t>
            </a:r>
            <a:r>
              <a:rPr lang="en-US" dirty="0" err="1"/>
              <a:t>Gb</a:t>
            </a:r>
            <a:endParaRPr lang="en-US" dirty="0"/>
          </a:p>
          <a:p>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CONCLUTION</a:t>
            </a:r>
          </a:p>
        </p:txBody>
      </p:sp>
      <p:sp>
        <p:nvSpPr>
          <p:cNvPr id="3" name="Content Placeholder 2"/>
          <p:cNvSpPr>
            <a:spLocks noGrp="1"/>
          </p:cNvSpPr>
          <p:nvPr>
            <p:ph idx="1"/>
          </p:nvPr>
        </p:nvSpPr>
        <p:spPr>
          <a:xfrm>
            <a:off x="1600200" y="1282653"/>
            <a:ext cx="7239000" cy="4737147"/>
          </a:xfrm>
        </p:spPr>
        <p:txBody>
          <a:bodyPr>
            <a:noAutofit/>
          </a:bodyPr>
          <a:lstStyle/>
          <a:p>
            <a:pPr algn="just"/>
            <a:r>
              <a:rPr lang="en-US" sz="2000" dirty="0">
                <a:latin typeface="Times New Roman" panose="02020603050405020304" pitchFamily="18" charset="0"/>
                <a:cs typeface="Times New Roman" panose="02020603050405020304" pitchFamily="18" charset="0"/>
              </a:rPr>
              <a:t> In this study, we work on detecting the anomalies in femtocells and classifying them into four categories as healthy, degraded, crippled, and catatonic.</a:t>
            </a:r>
          </a:p>
          <a:p>
            <a:pPr algn="just"/>
            <a:r>
              <a:rPr lang="en-US" sz="2000" dirty="0">
                <a:latin typeface="Times New Roman" panose="02020603050405020304" pitchFamily="18" charset="0"/>
                <a:cs typeface="Times New Roman" panose="02020603050405020304" pitchFamily="18" charset="0"/>
              </a:rPr>
              <a:t> By using KPI data of UEs along with LSTM and 1D CNN, we propose two </a:t>
            </a:r>
            <a:r>
              <a:rPr lang="en-US" sz="2000" dirty="0" err="1">
                <a:latin typeface="Times New Roman" panose="02020603050405020304" pitchFamily="18" charset="0"/>
                <a:cs typeface="Times New Roman" panose="02020603050405020304" pitchFamily="18" charset="0"/>
              </a:rPr>
              <a:t>diferent</a:t>
            </a:r>
            <a:r>
              <a:rPr lang="en-US" sz="2000" dirty="0">
                <a:latin typeface="Times New Roman" panose="02020603050405020304" pitchFamily="18" charset="0"/>
                <a:cs typeface="Times New Roman" panose="02020603050405020304" pitchFamily="18" charset="0"/>
              </a:rPr>
              <a:t> deep learning-based frameworks for </a:t>
            </a:r>
            <a:r>
              <a:rPr lang="en-US" sz="2000" dirty="0" err="1">
                <a:latin typeface="Times New Roman" panose="02020603050405020304" pitchFamily="18" charset="0"/>
                <a:cs typeface="Times New Roman" panose="02020603050405020304" pitchFamily="18" charset="0"/>
              </a:rPr>
              <a:t>efcient</a:t>
            </a:r>
            <a:r>
              <a:rPr lang="en-US" sz="2000" dirty="0">
                <a:latin typeface="Times New Roman" panose="02020603050405020304" pitchFamily="18" charset="0"/>
                <a:cs typeface="Times New Roman" panose="02020603050405020304" pitchFamily="18" charset="0"/>
              </a:rPr>
              <a:t> detection of anomalous FAP states which is much harder than detecting macro BS anomalies.</a:t>
            </a:r>
          </a:p>
          <a:p>
            <a:pPr algn="just"/>
            <a:r>
              <a:rPr lang="en-US" sz="2000" dirty="0">
                <a:latin typeface="Times New Roman" panose="02020603050405020304" pitchFamily="18" charset="0"/>
                <a:cs typeface="Times New Roman" panose="02020603050405020304" pitchFamily="18" charset="0"/>
              </a:rPr>
              <a:t>We also showed the usage of aggregate decision approaches on UE prediction scores for further improving prediction results of FAP states. </a:t>
            </a:r>
          </a:p>
          <a:p>
            <a:pPr algn="just"/>
            <a:r>
              <a:rPr lang="en-US" sz="2000" dirty="0">
                <a:latin typeface="Times New Roman" panose="02020603050405020304" pitchFamily="18" charset="0"/>
                <a:cs typeface="Times New Roman" panose="02020603050405020304" pitchFamily="18" charset="0"/>
              </a:rPr>
              <a:t>Our proposed method is capable of detecting anomalous cell states with more than 95% true positive rate and has an overall accuracy of more than 80% for four categorical state prediction of FAPs at the best. </a:t>
            </a:r>
            <a:endParaRPr lang="en-US"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a:t>REFERENCE</a:t>
            </a:r>
          </a:p>
        </p:txBody>
      </p:sp>
      <p:sp>
        <p:nvSpPr>
          <p:cNvPr id="4" name="Content Placeholder 2"/>
          <p:cNvSpPr>
            <a:spLocks noGrp="1"/>
          </p:cNvSpPr>
          <p:nvPr>
            <p:ph idx="1"/>
          </p:nvPr>
        </p:nvSpPr>
        <p:spPr>
          <a:xfrm>
            <a:off x="1524000" y="1066800"/>
            <a:ext cx="6934200" cy="4876800"/>
          </a:xfrm>
        </p:spPr>
        <p:txBody>
          <a:bodyPr>
            <a:noAutofit/>
          </a:bodyPr>
          <a:lstStyle/>
          <a:p>
            <a:pPr algn="just"/>
            <a:r>
              <a:rPr lang="en-IN" sz="2000" dirty="0">
                <a:latin typeface="Times New Roman" panose="02020603050405020304" pitchFamily="18" charset="0"/>
                <a:cs typeface="Times New Roman" panose="02020603050405020304" pitchFamily="18" charset="0"/>
              </a:rPr>
              <a:t>1. ETSI : universal mobile telecommunications system (UMTS); LTE; telecommunication management; self-organizing networks, (SON) policy network resource model (NRM), integration reference point (IRP); information service (IS) (3GPP TS 28.628 version 11.0.0 release 11) (2013). ETSI, intelligent transport systems (ITS): vehicular communications; Part 6: Internet Integration; sub-part 1: transmission of IPv6 packets over </a:t>
            </a:r>
            <a:r>
              <a:rPr lang="en-IN" sz="2000" dirty="0" err="1">
                <a:latin typeface="Times New Roman" panose="02020603050405020304" pitchFamily="18" charset="0"/>
                <a:cs typeface="Times New Roman" panose="02020603050405020304" pitchFamily="18" charset="0"/>
              </a:rPr>
              <a:t>GeoNetworking</a:t>
            </a:r>
            <a:r>
              <a:rPr lang="en-IN" sz="2000" dirty="0">
                <a:latin typeface="Times New Roman" panose="02020603050405020304" pitchFamily="18" charset="0"/>
                <a:cs typeface="Times New Roman" panose="02020603050405020304" pitchFamily="18" charset="0"/>
              </a:rPr>
              <a:t> protocols (2011), Accessed 25 Jan 2021 </a:t>
            </a:r>
          </a:p>
          <a:p>
            <a:pPr algn="just"/>
            <a:r>
              <a:rPr lang="en-IN" sz="2000" dirty="0">
                <a:latin typeface="Times New Roman" panose="02020603050405020304" pitchFamily="18" charset="0"/>
                <a:cs typeface="Times New Roman" panose="02020603050405020304" pitchFamily="18" charset="0"/>
              </a:rPr>
              <a:t>2. J.M. </a:t>
            </a:r>
            <a:r>
              <a:rPr lang="en-IN" sz="2000" dirty="0" err="1">
                <a:latin typeface="Times New Roman" panose="02020603050405020304" pitchFamily="18" charset="0"/>
                <a:cs typeface="Times New Roman" panose="02020603050405020304" pitchFamily="18" charset="0"/>
              </a:rPr>
              <a:t>DeAlmeida</a:t>
            </a:r>
            <a:r>
              <a:rPr lang="en-IN" sz="2000" dirty="0">
                <a:latin typeface="Times New Roman" panose="02020603050405020304" pitchFamily="18" charset="0"/>
                <a:cs typeface="Times New Roman" panose="02020603050405020304" pitchFamily="18" charset="0"/>
              </a:rPr>
              <a:t>, C.F.T. Pontes, L.A. DaSilva, C.B. Both, J.J.C. </a:t>
            </a:r>
            <a:r>
              <a:rPr lang="en-IN" sz="2000" dirty="0" err="1">
                <a:latin typeface="Times New Roman" panose="02020603050405020304" pitchFamily="18" charset="0"/>
                <a:cs typeface="Times New Roman" panose="02020603050405020304" pitchFamily="18" charset="0"/>
              </a:rPr>
              <a:t>Gondim</a:t>
            </a:r>
            <a:r>
              <a:rPr lang="en-IN" sz="2000" dirty="0">
                <a:latin typeface="Times New Roman" panose="02020603050405020304" pitchFamily="18" charset="0"/>
                <a:cs typeface="Times New Roman" panose="02020603050405020304" pitchFamily="18" charset="0"/>
              </a:rPr>
              <a:t>, C.G. </a:t>
            </a:r>
            <a:r>
              <a:rPr lang="en-IN" sz="2000" dirty="0" err="1">
                <a:latin typeface="Times New Roman" panose="02020603050405020304" pitchFamily="18" charset="0"/>
                <a:cs typeface="Times New Roman" panose="02020603050405020304" pitchFamily="18" charset="0"/>
              </a:rPr>
              <a:t>Ralha</a:t>
            </a:r>
            <a:r>
              <a:rPr lang="en-IN" sz="2000" dirty="0">
                <a:latin typeface="Times New Roman" panose="02020603050405020304" pitchFamily="18" charset="0"/>
                <a:cs typeface="Times New Roman" panose="02020603050405020304" pitchFamily="18" charset="0"/>
              </a:rPr>
              <a:t>, M.A. Marotta, Abnormal </a:t>
            </a:r>
            <a:r>
              <a:rPr lang="en-IN" sz="2000" dirty="0" err="1">
                <a:latin typeface="Times New Roman" panose="02020603050405020304" pitchFamily="18" charset="0"/>
                <a:cs typeface="Times New Roman" panose="02020603050405020304" pitchFamily="18" charset="0"/>
              </a:rPr>
              <a:t>behavior</a:t>
            </a:r>
            <a:r>
              <a:rPr lang="en-IN" sz="2000" dirty="0">
                <a:latin typeface="Times New Roman" panose="02020603050405020304" pitchFamily="18" charset="0"/>
                <a:cs typeface="Times New Roman" panose="02020603050405020304" pitchFamily="18" charset="0"/>
              </a:rPr>
              <a:t> detection based on </a:t>
            </a:r>
            <a:r>
              <a:rPr lang="en-IN" sz="2000" dirty="0" err="1">
                <a:latin typeface="Times New Roman" panose="02020603050405020304" pitchFamily="18" charset="0"/>
                <a:cs typeface="Times New Roman" panose="02020603050405020304" pitchFamily="18" charset="0"/>
              </a:rPr>
              <a:t>trafc</a:t>
            </a:r>
            <a:r>
              <a:rPr lang="en-IN" sz="2000" dirty="0">
                <a:latin typeface="Times New Roman" panose="02020603050405020304" pitchFamily="18" charset="0"/>
                <a:cs typeface="Times New Roman" panose="02020603050405020304" pitchFamily="18" charset="0"/>
              </a:rPr>
              <a:t> pattern categorization in mobile networks. IEEE Trans. </a:t>
            </a:r>
            <a:r>
              <a:rPr lang="en-IN" sz="2000" dirty="0" err="1">
                <a:latin typeface="Times New Roman" panose="02020603050405020304" pitchFamily="18" charset="0"/>
                <a:cs typeface="Times New Roman" panose="02020603050405020304" pitchFamily="18" charset="0"/>
              </a:rPr>
              <a:t>Netw</a:t>
            </a:r>
            <a:r>
              <a:rPr lang="en-IN" sz="2000" dirty="0">
                <a:latin typeface="Times New Roman" panose="02020603050405020304" pitchFamily="18" charset="0"/>
                <a:cs typeface="Times New Roman" panose="02020603050405020304" pitchFamily="18" charset="0"/>
              </a:rPr>
              <a:t>. Serv. </a:t>
            </a:r>
            <a:r>
              <a:rPr lang="en-IN" sz="2000" dirty="0" err="1">
                <a:latin typeface="Times New Roman" panose="02020603050405020304" pitchFamily="18" charset="0"/>
                <a:cs typeface="Times New Roman" panose="02020603050405020304" pitchFamily="18" charset="0"/>
              </a:rPr>
              <a:t>Manag</a:t>
            </a:r>
            <a:r>
              <a:rPr lang="en-IN" sz="2000" dirty="0">
                <a:latin typeface="Times New Roman" panose="02020603050405020304" pitchFamily="18" charset="0"/>
                <a:cs typeface="Times New Roman" panose="02020603050405020304" pitchFamily="18" charset="0"/>
              </a:rPr>
              <a:t>. 18(4), 4213–4224 (2021). https://doi.org/10.1109/TNSM.2021.3125019</a:t>
            </a:r>
            <a:endParaRPr lang="en-IN"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0" y="685800"/>
            <a:ext cx="7010400" cy="5105400"/>
          </a:xfrm>
        </p:spPr>
        <p:txBody>
          <a:bodyPr>
            <a:noAutofit/>
          </a:bodyPr>
          <a:lstStyle/>
          <a:p>
            <a:pPr algn="just"/>
            <a:r>
              <a:rPr lang="en-IN" sz="2000" dirty="0">
                <a:latin typeface="Times New Roman" panose="02020603050405020304" pitchFamily="18" charset="0"/>
                <a:cs typeface="Times New Roman" panose="02020603050405020304" pitchFamily="18" charset="0"/>
              </a:rPr>
              <a:t>3. F. </a:t>
            </a:r>
            <a:r>
              <a:rPr lang="en-IN" sz="2000" dirty="0" err="1">
                <a:latin typeface="Times New Roman" panose="02020603050405020304" pitchFamily="18" charset="0"/>
                <a:cs typeface="Times New Roman" panose="02020603050405020304" pitchFamily="18" charset="0"/>
              </a:rPr>
              <a:t>Xie</a:t>
            </a:r>
            <a:r>
              <a:rPr lang="en-IN" sz="2000" dirty="0">
                <a:latin typeface="Times New Roman" panose="02020603050405020304" pitchFamily="18" charset="0"/>
                <a:cs typeface="Times New Roman" panose="02020603050405020304" pitchFamily="18" charset="0"/>
              </a:rPr>
              <a:t>, D. Wei, Z. Wang, </a:t>
            </a:r>
            <a:r>
              <a:rPr lang="en-IN" sz="2000" dirty="0" err="1">
                <a:latin typeface="Times New Roman" panose="02020603050405020304" pitchFamily="18" charset="0"/>
                <a:cs typeface="Times New Roman" panose="02020603050405020304" pitchFamily="18" charset="0"/>
              </a:rPr>
              <a:t>Trafc</a:t>
            </a:r>
            <a:r>
              <a:rPr lang="en-IN" sz="2000" dirty="0">
                <a:latin typeface="Times New Roman" panose="02020603050405020304" pitchFamily="18" charset="0"/>
                <a:cs typeface="Times New Roman" panose="02020603050405020304" pitchFamily="18" charset="0"/>
              </a:rPr>
              <a:t> analysis for 5G network slice based on machine learning. EURASIP J. </a:t>
            </a:r>
            <a:r>
              <a:rPr lang="en-IN" sz="2000" dirty="0" err="1">
                <a:latin typeface="Times New Roman" panose="02020603050405020304" pitchFamily="18" charset="0"/>
                <a:cs typeface="Times New Roman" panose="02020603050405020304" pitchFamily="18" charset="0"/>
              </a:rPr>
              <a:t>Wirel</a:t>
            </a:r>
            <a:r>
              <a:rPr lang="en-IN" sz="2000" dirty="0">
                <a:latin typeface="Times New Roman" panose="02020603050405020304" pitchFamily="18" charset="0"/>
                <a:cs typeface="Times New Roman" panose="02020603050405020304" pitchFamily="18" charset="0"/>
              </a:rPr>
              <a:t>. </a:t>
            </a:r>
            <a:r>
              <a:rPr lang="en-IN" sz="2000" dirty="0" err="1">
                <a:latin typeface="Times New Roman" panose="02020603050405020304" pitchFamily="18" charset="0"/>
                <a:cs typeface="Times New Roman" panose="02020603050405020304" pitchFamily="18" charset="0"/>
              </a:rPr>
              <a:t>Commun</a:t>
            </a:r>
            <a:r>
              <a:rPr lang="en-IN" sz="2000" dirty="0">
                <a:latin typeface="Times New Roman" panose="02020603050405020304" pitchFamily="18" charset="0"/>
                <a:cs typeface="Times New Roman" panose="02020603050405020304" pitchFamily="18" charset="0"/>
              </a:rPr>
              <a:t>. </a:t>
            </a:r>
            <a:r>
              <a:rPr lang="en-IN" sz="2000" dirty="0" err="1">
                <a:latin typeface="Times New Roman" panose="02020603050405020304" pitchFamily="18" charset="0"/>
                <a:cs typeface="Times New Roman" panose="02020603050405020304" pitchFamily="18" charset="0"/>
              </a:rPr>
              <a:t>Netw</a:t>
            </a:r>
            <a:r>
              <a:rPr lang="en-IN" sz="2000" dirty="0">
                <a:latin typeface="Times New Roman" panose="02020603050405020304" pitchFamily="18" charset="0"/>
                <a:cs typeface="Times New Roman" panose="02020603050405020304" pitchFamily="18" charset="0"/>
              </a:rPr>
              <a:t>. 2021(1), 1–15 (2021). https://doi.org/10.1186/s13638-021-01991-7 </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4. H.D. Trinh, E. </a:t>
            </a:r>
            <a:r>
              <a:rPr lang="en-IN" sz="2000" dirty="0" err="1">
                <a:latin typeface="Times New Roman" panose="02020603050405020304" pitchFamily="18" charset="0"/>
                <a:cs typeface="Times New Roman" panose="02020603050405020304" pitchFamily="18" charset="0"/>
              </a:rPr>
              <a:t>Zeydan</a:t>
            </a:r>
            <a:r>
              <a:rPr lang="en-IN" sz="2000" dirty="0">
                <a:latin typeface="Times New Roman" panose="02020603050405020304" pitchFamily="18" charset="0"/>
                <a:cs typeface="Times New Roman" panose="02020603050405020304" pitchFamily="18" charset="0"/>
              </a:rPr>
              <a:t>, L. </a:t>
            </a:r>
            <a:r>
              <a:rPr lang="en-IN" sz="2000" dirty="0" err="1">
                <a:latin typeface="Times New Roman" panose="02020603050405020304" pitchFamily="18" charset="0"/>
                <a:cs typeface="Times New Roman" panose="02020603050405020304" pitchFamily="18" charset="0"/>
              </a:rPr>
              <a:t>Giupponi</a:t>
            </a:r>
            <a:r>
              <a:rPr lang="en-IN" sz="2000" dirty="0">
                <a:latin typeface="Times New Roman" panose="02020603050405020304" pitchFamily="18" charset="0"/>
                <a:cs typeface="Times New Roman" panose="02020603050405020304" pitchFamily="18" charset="0"/>
              </a:rPr>
              <a:t>, P. Dini, Detecting mobile </a:t>
            </a:r>
            <a:r>
              <a:rPr lang="en-IN" sz="2000" dirty="0" err="1">
                <a:latin typeface="Times New Roman" panose="02020603050405020304" pitchFamily="18" charset="0"/>
                <a:cs typeface="Times New Roman" panose="02020603050405020304" pitchFamily="18" charset="0"/>
              </a:rPr>
              <a:t>trafc</a:t>
            </a:r>
            <a:r>
              <a:rPr lang="en-IN" sz="2000" dirty="0">
                <a:latin typeface="Times New Roman" panose="02020603050405020304" pitchFamily="18" charset="0"/>
                <a:cs typeface="Times New Roman" panose="02020603050405020304" pitchFamily="18" charset="0"/>
              </a:rPr>
              <a:t> anomalies through physical control channel </a:t>
            </a:r>
            <a:r>
              <a:rPr lang="en-IN" sz="2000" dirty="0" err="1">
                <a:latin typeface="Times New Roman" panose="02020603050405020304" pitchFamily="18" charset="0"/>
                <a:cs typeface="Times New Roman" panose="02020603050405020304" pitchFamily="18" charset="0"/>
              </a:rPr>
              <a:t>fngerprinting</a:t>
            </a:r>
            <a:r>
              <a:rPr lang="en-IN" sz="2000" dirty="0">
                <a:latin typeface="Times New Roman" panose="02020603050405020304" pitchFamily="18" charset="0"/>
                <a:cs typeface="Times New Roman" panose="02020603050405020304" pitchFamily="18" charset="0"/>
              </a:rPr>
              <a:t>: a deep semi-supervised approach. IEEE Access 7, 152187–152201 (2019). https://doi.org/10.1109/ ACCESS.2019.2947742</a:t>
            </a:r>
          </a:p>
          <a:p>
            <a:pPr algn="just"/>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5. M. Alias, N. Saxena, A. Roy</a:t>
            </a:r>
            <a:r>
              <a:rPr lang="en-IN" sz="2000" b="1" i="1" dirty="0">
                <a:latin typeface="Times New Roman" panose="02020603050405020304" pitchFamily="18" charset="0"/>
                <a:cs typeface="Times New Roman" panose="02020603050405020304" pitchFamily="18" charset="0"/>
              </a:rPr>
              <a:t>, </a:t>
            </a:r>
            <a:r>
              <a:rPr lang="en-IN" sz="2000" dirty="0" err="1">
                <a:latin typeface="Times New Roman" panose="02020603050405020304" pitchFamily="18" charset="0"/>
                <a:cs typeface="Times New Roman" panose="02020603050405020304" pitchFamily="18" charset="0"/>
              </a:rPr>
              <a:t>Efcient</a:t>
            </a:r>
            <a:r>
              <a:rPr lang="en-IN" sz="2000" dirty="0">
                <a:latin typeface="Times New Roman" panose="02020603050405020304" pitchFamily="18" charset="0"/>
                <a:cs typeface="Times New Roman" panose="02020603050405020304" pitchFamily="18" charset="0"/>
              </a:rPr>
              <a:t> cell outage detection in 5G </a:t>
            </a:r>
            <a:r>
              <a:rPr lang="en-IN" sz="2000" dirty="0" err="1">
                <a:latin typeface="Times New Roman" panose="02020603050405020304" pitchFamily="18" charset="0"/>
                <a:cs typeface="Times New Roman" panose="02020603050405020304" pitchFamily="18" charset="0"/>
              </a:rPr>
              <a:t>hetnets</a:t>
            </a:r>
            <a:r>
              <a:rPr lang="en-IN" sz="2000" dirty="0">
                <a:latin typeface="Times New Roman" panose="02020603050405020304" pitchFamily="18" charset="0"/>
                <a:cs typeface="Times New Roman" panose="02020603050405020304" pitchFamily="18" charset="0"/>
              </a:rPr>
              <a:t> using hidden Markov model. IEEE </a:t>
            </a:r>
            <a:r>
              <a:rPr lang="en-IN" sz="2000" dirty="0" err="1">
                <a:latin typeface="Times New Roman" panose="02020603050405020304" pitchFamily="18" charset="0"/>
                <a:cs typeface="Times New Roman" panose="02020603050405020304" pitchFamily="18" charset="0"/>
              </a:rPr>
              <a:t>Commun</a:t>
            </a:r>
            <a:r>
              <a:rPr lang="en-IN" sz="2000" dirty="0">
                <a:latin typeface="Times New Roman" panose="02020603050405020304" pitchFamily="18" charset="0"/>
                <a:cs typeface="Times New Roman" panose="02020603050405020304" pitchFamily="18" charset="0"/>
              </a:rPr>
              <a:t>. Lett. 20(3), 562–565 (2016). https://doi.org/10.1109/LCOMM.2016.2517070</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p:cNvSpPr>
            <a:spLocks noGrp="1"/>
          </p:cNvSpPr>
          <p:nvPr>
            <p:ph idx="1"/>
          </p:nvPr>
        </p:nvSpPr>
        <p:spPr>
          <a:xfrm>
            <a:off x="1447800" y="838200"/>
            <a:ext cx="6858000" cy="4953000"/>
          </a:xfrm>
        </p:spPr>
        <p:txBody>
          <a:bodyPr>
            <a:noAutofit/>
          </a:bodyPr>
          <a:lstStyle/>
          <a:p>
            <a:pPr algn="l"/>
            <a:r>
              <a:rPr lang="en-IN" sz="2000" dirty="0">
                <a:latin typeface="Times New Roman" panose="02020603050405020304" pitchFamily="18" charset="0"/>
                <a:cs typeface="Times New Roman" panose="02020603050405020304" pitchFamily="18" charset="0"/>
              </a:rPr>
              <a:t>6. W. Wang, Q. Liao, Q. Zhang, COD: a cooperative cell outage detection architecture for self-organizing femtocell networks. IEEE Trans. </a:t>
            </a:r>
            <a:r>
              <a:rPr lang="en-IN" sz="2000" dirty="0" err="1">
                <a:latin typeface="Times New Roman" panose="02020603050405020304" pitchFamily="18" charset="0"/>
                <a:cs typeface="Times New Roman" panose="02020603050405020304" pitchFamily="18" charset="0"/>
              </a:rPr>
              <a:t>Wirel</a:t>
            </a:r>
            <a:r>
              <a:rPr lang="en-IN" sz="2000" dirty="0">
                <a:latin typeface="Times New Roman" panose="02020603050405020304" pitchFamily="18" charset="0"/>
                <a:cs typeface="Times New Roman" panose="02020603050405020304" pitchFamily="18" charset="0"/>
              </a:rPr>
              <a:t>. </a:t>
            </a:r>
            <a:r>
              <a:rPr lang="en-IN" sz="2000" dirty="0" err="1">
                <a:latin typeface="Times New Roman" panose="02020603050405020304" pitchFamily="18" charset="0"/>
                <a:cs typeface="Times New Roman" panose="02020603050405020304" pitchFamily="18" charset="0"/>
              </a:rPr>
              <a:t>Commun</a:t>
            </a:r>
            <a:r>
              <a:rPr lang="en-IN" sz="2000" dirty="0">
                <a:latin typeface="Times New Roman" panose="02020603050405020304" pitchFamily="18" charset="0"/>
                <a:cs typeface="Times New Roman" panose="02020603050405020304" pitchFamily="18" charset="0"/>
              </a:rPr>
              <a:t>. 13(11), 6007–6014 (2014). </a:t>
            </a:r>
            <a:r>
              <a:rPr lang="en-IN" sz="2000" dirty="0">
                <a:latin typeface="Times New Roman" panose="02020603050405020304" pitchFamily="18" charset="0"/>
                <a:cs typeface="Times New Roman" panose="02020603050405020304" pitchFamily="18" charset="0"/>
                <a:hlinkClick r:id="rId2"/>
              </a:rPr>
              <a:t>https://doi.org/10.1109/TWC.2014.2360865</a:t>
            </a:r>
            <a:endParaRPr lang="en-IN" sz="2000" dirty="0">
              <a:latin typeface="Times New Roman" panose="02020603050405020304" pitchFamily="18" charset="0"/>
              <a:cs typeface="Times New Roman" panose="02020603050405020304" pitchFamily="18" charset="0"/>
            </a:endParaRPr>
          </a:p>
          <a:p>
            <a:pPr marL="82296" indent="0" algn="l">
              <a:buNone/>
            </a:pPr>
            <a:r>
              <a:rPr lang="en-IN" sz="2000" dirty="0">
                <a:latin typeface="Times New Roman" panose="02020603050405020304" pitchFamily="18" charset="0"/>
                <a:cs typeface="Times New Roman" panose="02020603050405020304" pitchFamily="18" charset="0"/>
              </a:rPr>
              <a:t> </a:t>
            </a:r>
          </a:p>
          <a:p>
            <a:pPr algn="l"/>
            <a:r>
              <a:rPr lang="en-IN" sz="2000" dirty="0">
                <a:latin typeface="Times New Roman" panose="02020603050405020304" pitchFamily="18" charset="0"/>
                <a:cs typeface="Times New Roman" panose="02020603050405020304" pitchFamily="18" charset="0"/>
              </a:rPr>
              <a:t>7. O. </a:t>
            </a:r>
            <a:r>
              <a:rPr lang="en-IN" sz="2000" dirty="0" err="1">
                <a:latin typeface="Times New Roman" panose="02020603050405020304" pitchFamily="18" charset="0"/>
                <a:cs typeface="Times New Roman" panose="02020603050405020304" pitchFamily="18" charset="0"/>
              </a:rPr>
              <a:t>Onireti</a:t>
            </a:r>
            <a:r>
              <a:rPr lang="en-IN" sz="2000" dirty="0">
                <a:latin typeface="Times New Roman" panose="02020603050405020304" pitchFamily="18" charset="0"/>
                <a:cs typeface="Times New Roman" panose="02020603050405020304" pitchFamily="18" charset="0"/>
              </a:rPr>
              <a:t>, A. </a:t>
            </a:r>
            <a:r>
              <a:rPr lang="en-IN" sz="2000" dirty="0" err="1">
                <a:latin typeface="Times New Roman" panose="02020603050405020304" pitchFamily="18" charset="0"/>
                <a:cs typeface="Times New Roman" panose="02020603050405020304" pitchFamily="18" charset="0"/>
              </a:rPr>
              <a:t>Zoha</a:t>
            </a:r>
            <a:r>
              <a:rPr lang="en-IN" sz="2000" dirty="0">
                <a:latin typeface="Times New Roman" panose="02020603050405020304" pitchFamily="18" charset="0"/>
                <a:cs typeface="Times New Roman" panose="02020603050405020304" pitchFamily="18" charset="0"/>
              </a:rPr>
              <a:t>, J. </a:t>
            </a:r>
            <a:r>
              <a:rPr lang="en-IN" sz="2000" dirty="0" err="1">
                <a:latin typeface="Times New Roman" panose="02020603050405020304" pitchFamily="18" charset="0"/>
                <a:cs typeface="Times New Roman" panose="02020603050405020304" pitchFamily="18" charset="0"/>
              </a:rPr>
              <a:t>Moysen</a:t>
            </a:r>
            <a:r>
              <a:rPr lang="en-IN" sz="2000" dirty="0">
                <a:latin typeface="Times New Roman" panose="02020603050405020304" pitchFamily="18" charset="0"/>
                <a:cs typeface="Times New Roman" panose="02020603050405020304" pitchFamily="18" charset="0"/>
              </a:rPr>
              <a:t>, A. Imran, L. </a:t>
            </a:r>
            <a:r>
              <a:rPr lang="en-IN" sz="2000" dirty="0" err="1">
                <a:latin typeface="Times New Roman" panose="02020603050405020304" pitchFamily="18" charset="0"/>
                <a:cs typeface="Times New Roman" panose="02020603050405020304" pitchFamily="18" charset="0"/>
              </a:rPr>
              <a:t>Giupponi</a:t>
            </a:r>
            <a:r>
              <a:rPr lang="en-IN" sz="2000" dirty="0">
                <a:latin typeface="Times New Roman" panose="02020603050405020304" pitchFamily="18" charset="0"/>
                <a:cs typeface="Times New Roman" panose="02020603050405020304" pitchFamily="18" charset="0"/>
              </a:rPr>
              <a:t>, M. Ali Imran, A. Abu-</a:t>
            </a:r>
            <a:r>
              <a:rPr lang="en-IN" sz="2000" dirty="0" err="1">
                <a:latin typeface="Times New Roman" panose="02020603050405020304" pitchFamily="18" charset="0"/>
                <a:cs typeface="Times New Roman" panose="02020603050405020304" pitchFamily="18" charset="0"/>
              </a:rPr>
              <a:t>Dayya</a:t>
            </a:r>
            <a:r>
              <a:rPr lang="en-IN" sz="2000" dirty="0">
                <a:latin typeface="Times New Roman" panose="02020603050405020304" pitchFamily="18" charset="0"/>
                <a:cs typeface="Times New Roman" panose="02020603050405020304" pitchFamily="18" charset="0"/>
              </a:rPr>
              <a:t>, A cell outage management framework for dense heterogeneous networks. IEEE Trans. </a:t>
            </a:r>
            <a:r>
              <a:rPr lang="en-IN" sz="2000" dirty="0" err="1">
                <a:latin typeface="Times New Roman" panose="02020603050405020304" pitchFamily="18" charset="0"/>
                <a:cs typeface="Times New Roman" panose="02020603050405020304" pitchFamily="18" charset="0"/>
              </a:rPr>
              <a:t>Veh</a:t>
            </a:r>
            <a:r>
              <a:rPr lang="en-IN" sz="2000" dirty="0">
                <a:latin typeface="Times New Roman" panose="02020603050405020304" pitchFamily="18" charset="0"/>
                <a:cs typeface="Times New Roman" panose="02020603050405020304" pitchFamily="18" charset="0"/>
              </a:rPr>
              <a:t>. Technol. 65(4), 2097–2113 (2016). https://doi.org/10.1109/ TVT.2015.2431371</a:t>
            </a:r>
          </a:p>
          <a:p>
            <a:pPr marL="82296" indent="0" algn="l">
              <a:buNone/>
            </a:pPr>
            <a:endParaRPr lang="en-IN" sz="2000" dirty="0">
              <a:latin typeface="Times New Roman" panose="02020603050405020304" pitchFamily="18" charset="0"/>
              <a:cs typeface="Times New Roman" panose="02020603050405020304" pitchFamily="18" charset="0"/>
            </a:endParaRPr>
          </a:p>
          <a:p>
            <a:pPr algn="l"/>
            <a:r>
              <a:rPr lang="en-IN" sz="2000" dirty="0">
                <a:latin typeface="Times New Roman" panose="02020603050405020304" pitchFamily="18" charset="0"/>
                <a:cs typeface="Times New Roman" panose="02020603050405020304" pitchFamily="18" charset="0"/>
              </a:rPr>
              <a:t> 8. O.G. </a:t>
            </a:r>
            <a:r>
              <a:rPr lang="en-IN" sz="2000" dirty="0" err="1">
                <a:latin typeface="Times New Roman" panose="02020603050405020304" pitchFamily="18" charset="0"/>
                <a:cs typeface="Times New Roman" panose="02020603050405020304" pitchFamily="18" charset="0"/>
              </a:rPr>
              <a:t>Aliu</a:t>
            </a:r>
            <a:r>
              <a:rPr lang="en-IN" sz="2000" dirty="0">
                <a:latin typeface="Times New Roman" panose="02020603050405020304" pitchFamily="18" charset="0"/>
                <a:cs typeface="Times New Roman" panose="02020603050405020304" pitchFamily="18" charset="0"/>
              </a:rPr>
              <a:t>, A. Imran, M.A. Imran, B. Evans, A survey of self organisation in future cellular networks. IEEE </a:t>
            </a:r>
            <a:r>
              <a:rPr lang="en-IN" sz="2000" dirty="0" err="1">
                <a:latin typeface="Times New Roman" panose="02020603050405020304" pitchFamily="18" charset="0"/>
                <a:cs typeface="Times New Roman" panose="02020603050405020304" pitchFamily="18" charset="0"/>
              </a:rPr>
              <a:t>Commun</a:t>
            </a:r>
            <a:r>
              <a:rPr lang="en-IN" sz="2000" dirty="0">
                <a:latin typeface="Times New Roman" panose="02020603050405020304" pitchFamily="18" charset="0"/>
                <a:cs typeface="Times New Roman" panose="02020603050405020304" pitchFamily="18" charset="0"/>
              </a:rPr>
              <a:t>. </a:t>
            </a:r>
            <a:r>
              <a:rPr lang="en-IN" sz="2000" dirty="0" err="1">
                <a:latin typeface="Times New Roman" panose="02020603050405020304" pitchFamily="18" charset="0"/>
                <a:cs typeface="Times New Roman" panose="02020603050405020304" pitchFamily="18" charset="0"/>
              </a:rPr>
              <a:t>Surv</a:t>
            </a:r>
            <a:r>
              <a:rPr lang="en-IN" sz="2000" dirty="0">
                <a:latin typeface="Times New Roman" panose="02020603050405020304" pitchFamily="18" charset="0"/>
                <a:cs typeface="Times New Roman" panose="02020603050405020304" pitchFamily="18" charset="0"/>
              </a:rPr>
              <a:t>. Tutor. 15(1), 336–361 (2013). https://doi.org/10.1109/SURV.2012.021312.00116</a:t>
            </a:r>
            <a:endParaRPr lang="en-IN" sz="2000" b="0" i="0" dirty="0">
              <a:solidFill>
                <a:srgbClr val="000000"/>
              </a:solidFill>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3633DD8-6D1C-13C0-48F1-ED1980CBBA43}"/>
              </a:ext>
            </a:extLst>
          </p:cNvPr>
          <p:cNvSpPr>
            <a:spLocks noGrp="1"/>
          </p:cNvSpPr>
          <p:nvPr>
            <p:ph idx="1"/>
          </p:nvPr>
        </p:nvSpPr>
        <p:spPr>
          <a:xfrm>
            <a:off x="1752600" y="990600"/>
            <a:ext cx="6705600" cy="4953000"/>
          </a:xfrm>
        </p:spPr>
        <p:txBody>
          <a:bodyPr>
            <a:noAutofit/>
          </a:bodyPr>
          <a:lstStyle/>
          <a:p>
            <a:pPr algn="just"/>
            <a:r>
              <a:rPr lang="en-IN" sz="2000" dirty="0">
                <a:latin typeface="Times New Roman" panose="02020603050405020304" pitchFamily="18" charset="0"/>
                <a:cs typeface="Times New Roman" panose="02020603050405020304" pitchFamily="18" charset="0"/>
              </a:rPr>
              <a:t>9. P.V. Klaine, M.A. Imran, O. </a:t>
            </a:r>
            <a:r>
              <a:rPr lang="en-IN" sz="2000" dirty="0" err="1">
                <a:latin typeface="Times New Roman" panose="02020603050405020304" pitchFamily="18" charset="0"/>
                <a:cs typeface="Times New Roman" panose="02020603050405020304" pitchFamily="18" charset="0"/>
              </a:rPr>
              <a:t>Onireti</a:t>
            </a:r>
            <a:r>
              <a:rPr lang="en-IN" sz="2000" dirty="0">
                <a:latin typeface="Times New Roman" panose="02020603050405020304" pitchFamily="18" charset="0"/>
                <a:cs typeface="Times New Roman" panose="02020603050405020304" pitchFamily="18" charset="0"/>
              </a:rPr>
              <a:t>, R.D. Souza, A survey of machine learning techniques applied to self-organizing cellular networks. IEEE </a:t>
            </a:r>
            <a:r>
              <a:rPr lang="en-IN" sz="2000" dirty="0" err="1">
                <a:latin typeface="Times New Roman" panose="02020603050405020304" pitchFamily="18" charset="0"/>
                <a:cs typeface="Times New Roman" panose="02020603050405020304" pitchFamily="18" charset="0"/>
              </a:rPr>
              <a:t>Commun</a:t>
            </a:r>
            <a:r>
              <a:rPr lang="en-IN" sz="2000" dirty="0">
                <a:latin typeface="Times New Roman" panose="02020603050405020304" pitchFamily="18" charset="0"/>
                <a:cs typeface="Times New Roman" panose="02020603050405020304" pitchFamily="18" charset="0"/>
              </a:rPr>
              <a:t>. </a:t>
            </a:r>
            <a:r>
              <a:rPr lang="en-IN" sz="2000" dirty="0" err="1">
                <a:latin typeface="Times New Roman" panose="02020603050405020304" pitchFamily="18" charset="0"/>
                <a:cs typeface="Times New Roman" panose="02020603050405020304" pitchFamily="18" charset="0"/>
              </a:rPr>
              <a:t>Surv</a:t>
            </a:r>
            <a:r>
              <a:rPr lang="en-IN" sz="2000" dirty="0">
                <a:latin typeface="Times New Roman" panose="02020603050405020304" pitchFamily="18" charset="0"/>
                <a:cs typeface="Times New Roman" panose="02020603050405020304" pitchFamily="18" charset="0"/>
              </a:rPr>
              <a:t>. Tutor. 19(4), 2392–2431 (2017). </a:t>
            </a:r>
            <a:r>
              <a:rPr lang="en-IN" sz="2000" dirty="0">
                <a:latin typeface="Times New Roman" panose="02020603050405020304" pitchFamily="18" charset="0"/>
                <a:cs typeface="Times New Roman" panose="02020603050405020304" pitchFamily="18" charset="0"/>
                <a:hlinkClick r:id="rId2"/>
              </a:rPr>
              <a:t>https://doi.org/10.1109/COMST.2017.2727878</a:t>
            </a:r>
            <a:endParaRPr lang="en-IN" sz="2000" dirty="0">
              <a:latin typeface="Times New Roman" panose="02020603050405020304" pitchFamily="18" charset="0"/>
              <a:cs typeface="Times New Roman" panose="02020603050405020304" pitchFamily="18" charset="0"/>
            </a:endParaRPr>
          </a:p>
          <a:p>
            <a:pPr algn="just"/>
            <a:r>
              <a:rPr lang="en-IN" sz="2000" dirty="0">
                <a:latin typeface="Times New Roman" panose="02020603050405020304" pitchFamily="18" charset="0"/>
                <a:cs typeface="Times New Roman" panose="02020603050405020304" pitchFamily="18" charset="0"/>
              </a:rPr>
              <a:t> 10. I. de-la-Bandera, R. Barco, P. Muñoz, I. Serrano, Cell outage detection based on handover statistics. IEEE </a:t>
            </a:r>
            <a:r>
              <a:rPr lang="en-IN" sz="2000" dirty="0" err="1">
                <a:latin typeface="Times New Roman" panose="02020603050405020304" pitchFamily="18" charset="0"/>
                <a:cs typeface="Times New Roman" panose="02020603050405020304" pitchFamily="18" charset="0"/>
              </a:rPr>
              <a:t>Commun</a:t>
            </a:r>
            <a:r>
              <a:rPr lang="en-IN" sz="2000" dirty="0">
                <a:latin typeface="Times New Roman" panose="02020603050405020304" pitchFamily="18" charset="0"/>
                <a:cs typeface="Times New Roman" panose="02020603050405020304" pitchFamily="18" charset="0"/>
              </a:rPr>
              <a:t>. Lett. 19(7), 1189–1192 (2015). https://doi.org/10.1109/LCOMM.2015.2426187 </a:t>
            </a:r>
          </a:p>
          <a:p>
            <a:pPr algn="just"/>
            <a:r>
              <a:rPr lang="en-IN" sz="2000" dirty="0">
                <a:latin typeface="Times New Roman" panose="02020603050405020304" pitchFamily="18" charset="0"/>
                <a:cs typeface="Times New Roman" panose="02020603050405020304" pitchFamily="18" charset="0"/>
              </a:rPr>
              <a:t>11. C.M. Mueller, M. </a:t>
            </a:r>
            <a:r>
              <a:rPr lang="en-IN" sz="2000" dirty="0" err="1">
                <a:latin typeface="Times New Roman" panose="02020603050405020304" pitchFamily="18" charset="0"/>
                <a:cs typeface="Times New Roman" panose="02020603050405020304" pitchFamily="18" charset="0"/>
              </a:rPr>
              <a:t>Kaschub</a:t>
            </a:r>
            <a:r>
              <a:rPr lang="en-IN" sz="2000" dirty="0">
                <a:latin typeface="Times New Roman" panose="02020603050405020304" pitchFamily="18" charset="0"/>
                <a:cs typeface="Times New Roman" panose="02020603050405020304" pitchFamily="18" charset="0"/>
              </a:rPr>
              <a:t>, C. Blankenhorn, S. </a:t>
            </a:r>
            <a:r>
              <a:rPr lang="en-IN" sz="2000" dirty="0" err="1">
                <a:latin typeface="Times New Roman" panose="02020603050405020304" pitchFamily="18" charset="0"/>
                <a:cs typeface="Times New Roman" panose="02020603050405020304" pitchFamily="18" charset="0"/>
              </a:rPr>
              <a:t>Wanke</a:t>
            </a:r>
            <a:r>
              <a:rPr lang="en-IN" sz="2000" dirty="0">
                <a:latin typeface="Times New Roman" panose="02020603050405020304" pitchFamily="18" charset="0"/>
                <a:cs typeface="Times New Roman" panose="02020603050405020304" pitchFamily="18" charset="0"/>
              </a:rPr>
              <a:t>, A Cell Outage Detection Algorithm Using </a:t>
            </a:r>
            <a:r>
              <a:rPr lang="en-IN" sz="2000" dirty="0" err="1">
                <a:latin typeface="Times New Roman" panose="02020603050405020304" pitchFamily="18" charset="0"/>
                <a:cs typeface="Times New Roman" panose="02020603050405020304" pitchFamily="18" charset="0"/>
              </a:rPr>
              <a:t>Neighbor</a:t>
            </a:r>
            <a:r>
              <a:rPr lang="en-IN" sz="2000" dirty="0">
                <a:latin typeface="Times New Roman" panose="02020603050405020304" pitchFamily="18" charset="0"/>
                <a:cs typeface="Times New Roman" panose="02020603050405020304" pitchFamily="18" charset="0"/>
              </a:rPr>
              <a:t> Cell List Reports, in Self-organizing systems. ed. by K.A. Hummel, J.P.G. </a:t>
            </a:r>
            <a:r>
              <a:rPr lang="en-IN" sz="2000" dirty="0" err="1">
                <a:latin typeface="Times New Roman" panose="02020603050405020304" pitchFamily="18" charset="0"/>
                <a:cs typeface="Times New Roman" panose="02020603050405020304" pitchFamily="18" charset="0"/>
              </a:rPr>
              <a:t>Sterbenz</a:t>
            </a:r>
            <a:r>
              <a:rPr lang="en-IN" sz="2000" dirty="0">
                <a:latin typeface="Times New Roman" panose="02020603050405020304" pitchFamily="18" charset="0"/>
                <a:cs typeface="Times New Roman" panose="02020603050405020304" pitchFamily="18" charset="0"/>
              </a:rPr>
              <a:t> (Springer, Berlin, Heidelberg, 2008), pp.218–229. https://doi.org/10.1007/978-3-540-92157-8_19</a:t>
            </a:r>
            <a:endParaRPr lang="en-IN" sz="2000" b="0" i="0" dirty="0">
              <a:solidFill>
                <a:srgbClr val="000000"/>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28954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FA5C86A-A6D6-5BE7-B556-264580CB2EF4}"/>
              </a:ext>
            </a:extLst>
          </p:cNvPr>
          <p:cNvSpPr>
            <a:spLocks noGrp="1"/>
          </p:cNvSpPr>
          <p:nvPr>
            <p:ph idx="1"/>
          </p:nvPr>
        </p:nvSpPr>
        <p:spPr>
          <a:xfrm>
            <a:off x="1295400" y="533400"/>
            <a:ext cx="7638288" cy="5715000"/>
          </a:xfrm>
        </p:spPr>
        <p:txBody>
          <a:bodyPr>
            <a:normAutofit lnSpcReduction="10000"/>
          </a:bodyPr>
          <a:lstStyle/>
          <a:p>
            <a:pPr marL="82296" indent="0">
              <a:buNone/>
            </a:pPr>
            <a:endParaRPr lang="en-IN" sz="2000" dirty="0"/>
          </a:p>
          <a:p>
            <a:pPr algn="just"/>
            <a:r>
              <a:rPr lang="en-IN" sz="2000" dirty="0">
                <a:latin typeface="Times New Roman" panose="02020603050405020304" pitchFamily="18" charset="0"/>
                <a:cs typeface="Times New Roman" panose="02020603050405020304" pitchFamily="18" charset="0"/>
              </a:rPr>
              <a:t>12. Q. Liao, M. </a:t>
            </a:r>
            <a:r>
              <a:rPr lang="en-IN" sz="2000" dirty="0" err="1">
                <a:latin typeface="Times New Roman" panose="02020603050405020304" pitchFamily="18" charset="0"/>
                <a:cs typeface="Times New Roman" panose="02020603050405020304" pitchFamily="18" charset="0"/>
              </a:rPr>
              <a:t>Wiczanowski</a:t>
            </a:r>
            <a:r>
              <a:rPr lang="en-IN" sz="2000" dirty="0">
                <a:latin typeface="Times New Roman" panose="02020603050405020304" pitchFamily="18" charset="0"/>
                <a:cs typeface="Times New Roman" panose="02020603050405020304" pitchFamily="18" charset="0"/>
              </a:rPr>
              <a:t>, S. </a:t>
            </a:r>
            <a:r>
              <a:rPr lang="en-IN" sz="2000" dirty="0" err="1">
                <a:latin typeface="Times New Roman" panose="02020603050405020304" pitchFamily="18" charset="0"/>
                <a:cs typeface="Times New Roman" panose="02020603050405020304" pitchFamily="18" charset="0"/>
              </a:rPr>
              <a:t>Stańczak</a:t>
            </a:r>
            <a:r>
              <a:rPr lang="en-IN" sz="2000" dirty="0">
                <a:latin typeface="Times New Roman" panose="02020603050405020304" pitchFamily="18" charset="0"/>
                <a:cs typeface="Times New Roman" panose="02020603050405020304" pitchFamily="18" charset="0"/>
              </a:rPr>
              <a:t>, Toward cell outage detection with composite hypothesis testing. in 2012 IEEE international conference on communications (ICC), pp. 4883–4887 (2012). https://doi.org/10.1109/ICC.2012.6364384 </a:t>
            </a:r>
          </a:p>
          <a:p>
            <a:pPr algn="just"/>
            <a:r>
              <a:rPr lang="en-IN" sz="2000" dirty="0">
                <a:latin typeface="Times New Roman" panose="02020603050405020304" pitchFamily="18" charset="0"/>
                <a:cs typeface="Times New Roman" panose="02020603050405020304" pitchFamily="18" charset="0"/>
              </a:rPr>
              <a:t>13. Y. Ma, M. Peng, W. </a:t>
            </a:r>
            <a:r>
              <a:rPr lang="en-IN" sz="2000" dirty="0" err="1">
                <a:latin typeface="Times New Roman" panose="02020603050405020304" pitchFamily="18" charset="0"/>
                <a:cs typeface="Times New Roman" panose="02020603050405020304" pitchFamily="18" charset="0"/>
              </a:rPr>
              <a:t>Xue</a:t>
            </a:r>
            <a:r>
              <a:rPr lang="en-IN" sz="2000" dirty="0">
                <a:latin typeface="Times New Roman" panose="02020603050405020304" pitchFamily="18" charset="0"/>
                <a:cs typeface="Times New Roman" panose="02020603050405020304" pitchFamily="18" charset="0"/>
              </a:rPr>
              <a:t>, X. Ji, A dynamic </a:t>
            </a:r>
            <a:r>
              <a:rPr lang="en-IN" sz="2000" dirty="0" err="1">
                <a:latin typeface="Times New Roman" panose="02020603050405020304" pitchFamily="18" charset="0"/>
                <a:cs typeface="Times New Roman" panose="02020603050405020304" pitchFamily="18" charset="0"/>
              </a:rPr>
              <a:t>afnity</a:t>
            </a:r>
            <a:r>
              <a:rPr lang="en-IN" sz="2000" dirty="0">
                <a:latin typeface="Times New Roman" panose="02020603050405020304" pitchFamily="18" charset="0"/>
                <a:cs typeface="Times New Roman" panose="02020603050405020304" pitchFamily="18" charset="0"/>
              </a:rPr>
              <a:t> propagation clustering algorithm for cell outage detection in </a:t>
            </a:r>
            <a:r>
              <a:rPr lang="en-IN" sz="2000" dirty="0" err="1">
                <a:latin typeface="Times New Roman" panose="02020603050405020304" pitchFamily="18" charset="0"/>
                <a:cs typeface="Times New Roman" panose="02020603050405020304" pitchFamily="18" charset="0"/>
              </a:rPr>
              <a:t>selfhealing</a:t>
            </a:r>
            <a:r>
              <a:rPr lang="en-IN" sz="2000" dirty="0">
                <a:latin typeface="Times New Roman" panose="02020603050405020304" pitchFamily="18" charset="0"/>
                <a:cs typeface="Times New Roman" panose="02020603050405020304" pitchFamily="18" charset="0"/>
              </a:rPr>
              <a:t> networks. in 2013 IEEE Wireless Communications and Networking Conference (WCNC), pp. 2266–2270 (2013). https://doi.org/10.1109/WCNC.2013.6554913 </a:t>
            </a:r>
          </a:p>
          <a:p>
            <a:pPr algn="just"/>
            <a:r>
              <a:rPr lang="en-IN" sz="2000" dirty="0">
                <a:latin typeface="Times New Roman" panose="02020603050405020304" pitchFamily="18" charset="0"/>
                <a:cs typeface="Times New Roman" panose="02020603050405020304" pitchFamily="18" charset="0"/>
              </a:rPr>
              <a:t>14. R.M. </a:t>
            </a:r>
            <a:r>
              <a:rPr lang="en-IN" sz="2000" dirty="0" err="1">
                <a:latin typeface="Times New Roman" panose="02020603050405020304" pitchFamily="18" charset="0"/>
                <a:cs typeface="Times New Roman" panose="02020603050405020304" pitchFamily="18" charset="0"/>
              </a:rPr>
              <a:t>Khanafer</a:t>
            </a:r>
            <a:r>
              <a:rPr lang="en-IN" sz="2000" dirty="0">
                <a:latin typeface="Times New Roman" panose="02020603050405020304" pitchFamily="18" charset="0"/>
                <a:cs typeface="Times New Roman" panose="02020603050405020304" pitchFamily="18" charset="0"/>
              </a:rPr>
              <a:t>, B. Solana, J. </a:t>
            </a:r>
            <a:r>
              <a:rPr lang="en-IN" sz="2000" dirty="0" err="1">
                <a:latin typeface="Times New Roman" panose="02020603050405020304" pitchFamily="18" charset="0"/>
                <a:cs typeface="Times New Roman" panose="02020603050405020304" pitchFamily="18" charset="0"/>
              </a:rPr>
              <a:t>Triola</a:t>
            </a:r>
            <a:r>
              <a:rPr lang="en-IN" sz="2000" dirty="0">
                <a:latin typeface="Times New Roman" panose="02020603050405020304" pitchFamily="18" charset="0"/>
                <a:cs typeface="Times New Roman" panose="02020603050405020304" pitchFamily="18" charset="0"/>
              </a:rPr>
              <a:t>, R. Barco, L. </a:t>
            </a:r>
            <a:r>
              <a:rPr lang="en-IN" sz="2000" dirty="0" err="1">
                <a:latin typeface="Times New Roman" panose="02020603050405020304" pitchFamily="18" charset="0"/>
                <a:cs typeface="Times New Roman" panose="02020603050405020304" pitchFamily="18" charset="0"/>
              </a:rPr>
              <a:t>Moltsen</a:t>
            </a:r>
            <a:r>
              <a:rPr lang="en-IN" sz="2000" dirty="0">
                <a:latin typeface="Times New Roman" panose="02020603050405020304" pitchFamily="18" charset="0"/>
                <a:cs typeface="Times New Roman" panose="02020603050405020304" pitchFamily="18" charset="0"/>
              </a:rPr>
              <a:t>, Z. Altman, P. Lazaro, Automated diagnosis for UMTS networks using </a:t>
            </a:r>
            <a:r>
              <a:rPr lang="en-IN" sz="2000" dirty="0" err="1">
                <a:latin typeface="Times New Roman" panose="02020603050405020304" pitchFamily="18" charset="0"/>
                <a:cs typeface="Times New Roman" panose="02020603050405020304" pitchFamily="18" charset="0"/>
              </a:rPr>
              <a:t>bayesian</a:t>
            </a:r>
            <a:r>
              <a:rPr lang="en-IN" sz="2000" dirty="0">
                <a:latin typeface="Times New Roman" panose="02020603050405020304" pitchFamily="18" charset="0"/>
                <a:cs typeface="Times New Roman" panose="02020603050405020304" pitchFamily="18" charset="0"/>
              </a:rPr>
              <a:t> network approach. IEEE Trans. </a:t>
            </a:r>
            <a:r>
              <a:rPr lang="en-IN" sz="2000" dirty="0" err="1">
                <a:latin typeface="Times New Roman" panose="02020603050405020304" pitchFamily="18" charset="0"/>
                <a:cs typeface="Times New Roman" panose="02020603050405020304" pitchFamily="18" charset="0"/>
              </a:rPr>
              <a:t>Veh</a:t>
            </a:r>
            <a:r>
              <a:rPr lang="en-IN" sz="2000" dirty="0">
                <a:latin typeface="Times New Roman" panose="02020603050405020304" pitchFamily="18" charset="0"/>
                <a:cs typeface="Times New Roman" panose="02020603050405020304" pitchFamily="18" charset="0"/>
              </a:rPr>
              <a:t>. Technol. 57(4), 2451–2461 (2008). https://doi.org/10.1109/TVT. 2007.912610 </a:t>
            </a:r>
          </a:p>
          <a:p>
            <a:pPr algn="just"/>
            <a:r>
              <a:rPr lang="en-IN" sz="2000" dirty="0">
                <a:latin typeface="Times New Roman" panose="02020603050405020304" pitchFamily="18" charset="0"/>
                <a:cs typeface="Times New Roman" panose="02020603050405020304" pitchFamily="18" charset="0"/>
              </a:rPr>
              <a:t>15. L. </a:t>
            </a:r>
            <a:r>
              <a:rPr lang="en-IN" sz="2000" dirty="0" err="1">
                <a:latin typeface="Times New Roman" panose="02020603050405020304" pitchFamily="18" charset="0"/>
                <a:cs typeface="Times New Roman" panose="02020603050405020304" pitchFamily="18" charset="0"/>
              </a:rPr>
              <a:t>Bodrog</a:t>
            </a:r>
            <a:r>
              <a:rPr lang="en-IN" sz="2000" dirty="0">
                <a:latin typeface="Times New Roman" panose="02020603050405020304" pitchFamily="18" charset="0"/>
                <a:cs typeface="Times New Roman" panose="02020603050405020304" pitchFamily="18" charset="0"/>
              </a:rPr>
              <a:t>, M. </a:t>
            </a:r>
            <a:r>
              <a:rPr lang="en-IN" sz="2000" dirty="0" err="1">
                <a:latin typeface="Times New Roman" panose="02020603050405020304" pitchFamily="18" charset="0"/>
                <a:cs typeface="Times New Roman" panose="02020603050405020304" pitchFamily="18" charset="0"/>
              </a:rPr>
              <a:t>Kajo</a:t>
            </a:r>
            <a:r>
              <a:rPr lang="en-IN" sz="2000" dirty="0">
                <a:latin typeface="Times New Roman" panose="02020603050405020304" pitchFamily="18" charset="0"/>
                <a:cs typeface="Times New Roman" panose="02020603050405020304" pitchFamily="18" charset="0"/>
              </a:rPr>
              <a:t>, S. Kocsis, B. Schultz, A robust algorithm for anomaly detection in mobile networks. in 2016 IEEE 27th Annual International Symposium on Personal, Indoor, and Mobile Radio Communications (PIMRC), pp. 1–6 (2016). https://doi.org/10.1109/PIMRC.2016.7794573</a:t>
            </a:r>
            <a:endParaRPr lang="en-IN" sz="2000" b="0" i="0" dirty="0">
              <a:solidFill>
                <a:srgbClr val="000000"/>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1659341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2480</TotalTime>
  <Words>1990</Words>
  <Application>Microsoft Office PowerPoint</Application>
  <PresentationFormat>On-screen Show (4:3)</PresentationFormat>
  <Paragraphs>97</Paragraphs>
  <Slides>19</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19</vt:i4>
      </vt:variant>
    </vt:vector>
  </HeadingPairs>
  <TitlesOfParts>
    <vt:vector size="26" baseType="lpstr">
      <vt:lpstr>Calibri</vt:lpstr>
      <vt:lpstr>ff4</vt:lpstr>
      <vt:lpstr>Gill Sans MT</vt:lpstr>
      <vt:lpstr>Times New Roman</vt:lpstr>
      <vt:lpstr>Verdana</vt:lpstr>
      <vt:lpstr>Wingdings 2</vt:lpstr>
      <vt:lpstr>Solstice</vt:lpstr>
      <vt:lpstr>Anomaly Detection in Self-Organizing Networks Conventional Versus Contemporary Machine Learning</vt:lpstr>
      <vt:lpstr>Abstract</vt:lpstr>
      <vt:lpstr>Existing System</vt:lpstr>
      <vt:lpstr>Disadvantage of Existing System</vt:lpstr>
      <vt:lpstr>PROPOSED SYSTEM :</vt:lpstr>
      <vt:lpstr>ADVANTAGE</vt:lpstr>
      <vt:lpstr>PowerPoint Presentation</vt:lpstr>
      <vt:lpstr>PowerPoint Presentation</vt:lpstr>
      <vt:lpstr>OVERVIEW </vt:lpstr>
      <vt:lpstr>Block Diagram</vt:lpstr>
      <vt:lpstr>Architecture Diagram</vt:lpstr>
      <vt:lpstr>SOFTWARE REQUIREMENTS:</vt:lpstr>
      <vt:lpstr>HARDWARE REQUIREMENTS:</vt:lpstr>
      <vt:lpstr>CONCLUTION</vt:lpstr>
      <vt:lpstr>REFERENCE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vishalrameshv13@gmail.com</cp:lastModifiedBy>
  <cp:revision>652</cp:revision>
  <dcterms:created xsi:type="dcterms:W3CDTF">2006-08-16T00:00:00Z</dcterms:created>
  <dcterms:modified xsi:type="dcterms:W3CDTF">2023-02-24T10:38:28Z</dcterms:modified>
</cp:coreProperties>
</file>