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2/25/2023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ritannica.com/technology/digital-computer"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800" dirty="0"/>
              <a:t>. </a:t>
            </a:r>
            <a:r>
              <a:rPr lang="en-US" sz="4400" dirty="0">
                <a:latin typeface="Times New Roman" panose="02020603050405020304" pitchFamily="18" charset="0"/>
                <a:cs typeface="Times New Roman" panose="02020603050405020304" pitchFamily="18" charset="0"/>
              </a:rPr>
              <a:t>A Review on Machine Learning Styles in Computer Visio—Techniques and Future Direction</a:t>
            </a:r>
            <a:endParaRPr lang="en-US" sz="44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066800" y="1219200"/>
            <a:ext cx="7866888" cy="51435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Due to the advancement in the field of Artificial Intelligence (AI), the ability to tackle entire problems of machine intelligence. Nowadays, Machine learning (ML) is becoming a hot topic due to the direct training of machines with less interaction with a human.</a:t>
            </a:r>
          </a:p>
          <a:p>
            <a:pPr algn="just">
              <a:lnSpc>
                <a:spcPct val="150000"/>
              </a:lnSpc>
            </a:pPr>
            <a:r>
              <a:rPr lang="en-US" sz="2000" dirty="0">
                <a:latin typeface="Times New Roman" panose="02020603050405020304" pitchFamily="18" charset="0"/>
                <a:cs typeface="Times New Roman" panose="02020603050405020304" pitchFamily="18" charset="0"/>
              </a:rPr>
              <a:t>The scenario of manual feeding of the machine is changed in the modern era, it will learn automatically. Supervised and unsupervised ML techniques are used as a distinct purpose like feature extraction, pattern recognition, object detection, and classification.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7498080" cy="4419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Types of bogus are online websites or small companies, particularly start-up to create a mimic dataset for model training, creating the perfect dataset for research publication, offline survey collection, or nonexistent data. </a:t>
            </a:r>
          </a:p>
          <a:p>
            <a:pPr algn="just">
              <a:lnSpc>
                <a:spcPct val="150000"/>
              </a:lnSpc>
            </a:pPr>
            <a:r>
              <a:rPr lang="en-US" sz="2000" dirty="0">
                <a:latin typeface="Times New Roman" panose="02020603050405020304" pitchFamily="18" charset="0"/>
                <a:cs typeface="Times New Roman" panose="02020603050405020304" pitchFamily="18" charset="0"/>
              </a:rPr>
              <a:t>Identification of actual data from different sources and utilizes these collected datasets to find the unique outcome is one of the challenging tasks nowadays.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problem arises when conduct questionnaires, people can’t respond 100% as we expected results received according to the filling of questionnaires by people and training and testing the model through vague data generates error ratio</a:t>
            </a:r>
          </a:p>
          <a:p>
            <a:pPr algn="just">
              <a:lnSpc>
                <a:spcPct val="150000"/>
              </a:lnSpc>
            </a:pPr>
            <a:r>
              <a:rPr lang="en-US" sz="2000" dirty="0">
                <a:latin typeface="Times New Roman" panose="02020603050405020304" pitchFamily="18" charset="0"/>
                <a:cs typeface="Times New Roman" panose="02020603050405020304" pitchFamily="18" charset="0"/>
              </a:rPr>
              <a:t>Compressed and large-scale images are the problems in the dataset to accurately detect objects, this will help to easily detect vehicle and monitor their actives</a:t>
            </a:r>
          </a:p>
          <a:p>
            <a:pPr algn="just">
              <a:lnSpc>
                <a:spcPct val="150000"/>
              </a:lnSpc>
            </a:pPr>
            <a:r>
              <a:rPr lang="en-US" sz="2000" dirty="0">
                <a:latin typeface="Times New Roman" panose="02020603050405020304" pitchFamily="18" charset="0"/>
                <a:cs typeface="Times New Roman" panose="02020603050405020304" pitchFamily="18" charset="0"/>
              </a:rPr>
              <a:t>The research of computer vision is still facing the problem of the location of human joints in images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journey of computer vision (CV) started in 1960, where father of computer vision Larry Roberts proposed 3D geometrical information extraction from 2D perspective polyhedral concepts in his Ph.D. thesis at MIT </a:t>
            </a:r>
          </a:p>
          <a:p>
            <a:pPr algn="just">
              <a:lnSpc>
                <a:spcPct val="150000"/>
              </a:lnSpc>
            </a:pPr>
            <a:r>
              <a:rPr lang="en-US" sz="2000" dirty="0">
                <a:latin typeface="Times New Roman" panose="02020603050405020304" pitchFamily="18" charset="0"/>
                <a:cs typeface="Times New Roman" panose="02020603050405020304" pitchFamily="18" charset="0"/>
              </a:rPr>
              <a:t> At the initial stage, CV illustrates, extraction of crucial information through digital images using computational models. Elaborating dual goals, vision is used as an autonomous system for the engineering point of views just like a human can perform a visual task, while computational models applied in the human biological system for detecting symptoms of diseases in the body</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47244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Supervised and unsupervised ML techniques are used as a distinct purpose like feature extraction, pattern recognition, object detection, and classification.</a:t>
            </a:r>
          </a:p>
          <a:p>
            <a:pPr algn="just">
              <a:lnSpc>
                <a:spcPct val="150000"/>
              </a:lnSpc>
            </a:pPr>
            <a:r>
              <a:rPr lang="en-US" sz="2000" dirty="0">
                <a:latin typeface="Times New Roman" panose="02020603050405020304" pitchFamily="18" charset="0"/>
                <a:cs typeface="Times New Roman" panose="02020603050405020304" pitchFamily="18" charset="0"/>
              </a:rPr>
              <a:t>SL, function to labelled training data, used to prediction.</a:t>
            </a:r>
          </a:p>
          <a:p>
            <a:pPr algn="just">
              <a:lnSpc>
                <a:spcPct val="150000"/>
              </a:lnSpc>
            </a:pPr>
            <a:r>
              <a:rPr lang="en-US" sz="2000" dirty="0">
                <a:latin typeface="Times New Roman" panose="02020603050405020304" pitchFamily="18" charset="0"/>
                <a:cs typeface="Times New Roman" panose="02020603050405020304" pitchFamily="18" charset="0"/>
              </a:rPr>
              <a:t>At last, SSL is the collaboration of both SL and USL, it has a small amount of labelled and large amount of </a:t>
            </a:r>
            <a:r>
              <a:rPr lang="en-US" sz="2000" dirty="0" err="1">
                <a:latin typeface="Times New Roman" panose="02020603050405020304" pitchFamily="18" charset="0"/>
                <a:cs typeface="Times New Roman" panose="02020603050405020304" pitchFamily="18" charset="0"/>
              </a:rPr>
              <a:t>unlabelled</a:t>
            </a:r>
            <a:r>
              <a:rPr lang="en-US" sz="2000" dirty="0">
                <a:latin typeface="Times New Roman" panose="02020603050405020304" pitchFamily="18" charset="0"/>
                <a:cs typeface="Times New Roman" panose="02020603050405020304" pitchFamily="18" charset="0"/>
              </a:rPr>
              <a:t> data, mainly used in information retrieval, image processing, and bio-information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92243401"/>
              </p:ext>
            </p:extLst>
          </p:nvPr>
        </p:nvGraphicFramePr>
        <p:xfrm>
          <a:off x="1371600" y="496847"/>
          <a:ext cx="7467600" cy="5963961"/>
        </p:xfrm>
        <a:graphic>
          <a:graphicData uri="http://schemas.openxmlformats.org/drawingml/2006/table">
            <a:tbl>
              <a:tblPr firstRow="1" bandRow="1">
                <a:tableStyleId>{5C22544A-7EE6-4342-B048-85BDC9FD1C3A}</a:tableStyleId>
              </a:tblPr>
              <a:tblGrid>
                <a:gridCol w="2684980">
                  <a:extLst>
                    <a:ext uri="{9D8B030D-6E8A-4147-A177-3AD203B41FA5}">
                      <a16:colId xmlns:a16="http://schemas.microsoft.com/office/drawing/2014/main" val="20000"/>
                    </a:ext>
                  </a:extLst>
                </a:gridCol>
                <a:gridCol w="2295327">
                  <a:extLst>
                    <a:ext uri="{9D8B030D-6E8A-4147-A177-3AD203B41FA5}">
                      <a16:colId xmlns:a16="http://schemas.microsoft.com/office/drawing/2014/main" val="20001"/>
                    </a:ext>
                  </a:extLst>
                </a:gridCol>
                <a:gridCol w="2487293">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t>Automated Medication System for Rural and War Affected Areas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Sadhayo</a:t>
                      </a:r>
                      <a:r>
                        <a:rPr lang="en-IN" sz="2000" dirty="0"/>
                        <a:t>, </a:t>
                      </a:r>
                      <a:r>
                        <a:rPr lang="en-IN" sz="2000" dirty="0" err="1"/>
                        <a:t>Intesab</a:t>
                      </a:r>
                      <a:r>
                        <a:rPr lang="en-IN" sz="2000" dirty="0"/>
                        <a:t> Hussain, Muhammad Ibrahim Channa, and Asif Ali Laghari. </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Robot is machine like human beings working in hazardous situations, replace domain experts and provide accurate results.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IN" sz="2000" dirty="0"/>
                        <a:t>Artificial intelligence: a modern approach. </a:t>
                      </a:r>
                      <a:endParaRPr lang="en-IN" sz="2000" dirty="0">
                        <a:latin typeface="Times New Roman" pitchFamily="18" charset="0"/>
                        <a:cs typeface="Times New Roman" pitchFamily="18" charset="0"/>
                      </a:endParaRPr>
                    </a:p>
                  </a:txBody>
                  <a:tcPr/>
                </a:tc>
                <a:tc>
                  <a:txBody>
                    <a:bodyPr/>
                    <a:lstStyle/>
                    <a:p>
                      <a:pPr algn="just"/>
                      <a:r>
                        <a:rPr lang="en-IN" sz="2000" dirty="0"/>
                        <a:t>Russell, Stuart J., and Peter Norvig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The long-anticipated revision of this 1 selling book offers the most comprehensive, state of the art introduction to the theory and practice of artificial intelligence for modern applications.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567776560"/>
              </p:ext>
            </p:extLst>
          </p:nvPr>
        </p:nvGraphicFramePr>
        <p:xfrm>
          <a:off x="1295400" y="304801"/>
          <a:ext cx="7639050" cy="57526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“A Definition of Artificial Intelligence.</a:t>
                      </a:r>
                      <a:r>
                        <a:rPr lang="en-IN" sz="2000" dirty="0">
                          <a:latin typeface="Times New Roman" pitchFamily="18" charset="0"/>
                          <a:cs typeface="Times New Roman" pitchFamily="18" charset="0"/>
                        </a:rPr>
                        <a:t>,’’ </a:t>
                      </a:r>
                    </a:p>
                  </a:txBody>
                  <a:tcPr/>
                </a:tc>
                <a:tc>
                  <a:txBody>
                    <a:bodyPr/>
                    <a:lstStyle/>
                    <a:p>
                      <a:pPr algn="just"/>
                      <a:r>
                        <a:rPr lang="en-IN" sz="2000" dirty="0"/>
                        <a:t>Dobrev, </a:t>
                      </a:r>
                      <a:r>
                        <a:rPr lang="en-IN" sz="2000" dirty="0" err="1"/>
                        <a:t>Dimiter</a:t>
                      </a:r>
                      <a:r>
                        <a:rPr lang="en-IN" sz="2000" dirty="0">
                          <a:latin typeface="Times New Roman" panose="02020603050405020304" pitchFamily="18" charset="0"/>
                          <a:cs typeface="Times New Roman" panose="02020603050405020304" pitchFamily="18" charset="0"/>
                        </a:rPr>
                        <a:t>, </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Since the development of the </a:t>
                      </a:r>
                      <a:r>
                        <a:rPr kumimoji="0" lang="en-US" sz="2000" b="0" i="0" kern="1200" dirty="0">
                          <a:solidFill>
                            <a:schemeClr val="dk1"/>
                          </a:solidFill>
                          <a:effectLst/>
                          <a:latin typeface="+mn-lt"/>
                          <a:ea typeface="+mn-ea"/>
                          <a:cs typeface="+mn-cs"/>
                          <a:hlinkClick r:id="rId2"/>
                        </a:rPr>
                        <a:t>digital computer</a:t>
                      </a:r>
                      <a:r>
                        <a:rPr kumimoji="0" lang="en-US" sz="2000" b="0" i="0" kern="1200" dirty="0">
                          <a:solidFill>
                            <a:schemeClr val="dk1"/>
                          </a:solidFill>
                          <a:effectLst/>
                          <a:latin typeface="+mn-lt"/>
                          <a:ea typeface="+mn-ea"/>
                          <a:cs typeface="+mn-cs"/>
                        </a:rPr>
                        <a:t> in the 1940s.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Impact of artificial intelligence, robotics, and machine learning on sales and marketing.</a:t>
                      </a:r>
                      <a:endParaRPr lang="en-IN" sz="2000" dirty="0">
                        <a:latin typeface="Times New Roman" pitchFamily="18" charset="0"/>
                        <a:cs typeface="Times New Roman" pitchFamily="18" charset="0"/>
                      </a:endParaRPr>
                    </a:p>
                  </a:txBody>
                  <a:tcPr/>
                </a:tc>
                <a:tc>
                  <a:txBody>
                    <a:bodyPr/>
                    <a:lstStyle/>
                    <a:p>
                      <a:pPr algn="just"/>
                      <a:r>
                        <a:rPr lang="en-US" sz="2000" dirty="0" err="1"/>
                        <a:t>Siau</a:t>
                      </a:r>
                      <a:r>
                        <a:rPr lang="en-US" sz="2000" dirty="0"/>
                        <a:t>, K., and Yin Yang.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AI, robotics, and machine learning are impacting the field of sales and marketing in an unprecedented way.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Image processing (IP) means process image through a digital computer. Utilization of algorithms for enhanced quality of an image, on the bases of this system, can extract crucial information from the image.</a:t>
            </a:r>
          </a:p>
          <a:p>
            <a:pPr algn="just">
              <a:lnSpc>
                <a:spcPct val="170000"/>
              </a:lnSpc>
            </a:pPr>
            <a:r>
              <a:rPr lang="en-US" sz="2000" dirty="0">
                <a:latin typeface="Times New Roman" panose="02020603050405020304" pitchFamily="18" charset="0"/>
                <a:cs typeface="Times New Roman" panose="02020603050405020304" pitchFamily="18" charset="0"/>
              </a:rPr>
              <a:t> There are two main types namely: analogous and digital image processing (DIP) </a:t>
            </a:r>
          </a:p>
          <a:p>
            <a:pPr algn="just">
              <a:lnSpc>
                <a:spcPct val="170000"/>
              </a:lnSpc>
            </a:pPr>
            <a:r>
              <a:rPr lang="en-US" sz="2000" dirty="0">
                <a:latin typeface="Times New Roman" panose="02020603050405020304" pitchFamily="18" charset="0"/>
                <a:cs typeface="Times New Roman" panose="02020603050405020304" pitchFamily="18" charset="0"/>
              </a:rPr>
              <a:t>. In IP, get input as an image and after process system retrieves output in the form of an image</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D2FF64A4-617D-5C11-EE59-B287452CC31B}"/>
              </a:ext>
            </a:extLst>
          </p:cNvPr>
          <p:cNvPicPr>
            <a:picLocks noGrp="1" noChangeAspect="1"/>
          </p:cNvPicPr>
          <p:nvPr>
            <p:ph idx="1"/>
          </p:nvPr>
        </p:nvPicPr>
        <p:blipFill>
          <a:blip r:embed="rId2"/>
          <a:stretch>
            <a:fillRect/>
          </a:stretch>
        </p:blipFill>
        <p:spPr>
          <a:xfrm>
            <a:off x="1219199" y="1524000"/>
            <a:ext cx="7860821" cy="41148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7BA90CE5-689C-4BC5-C350-54B5B7C0022B}"/>
              </a:ext>
            </a:extLst>
          </p:cNvPr>
          <p:cNvPicPr>
            <a:picLocks noGrp="1" noChangeAspect="1"/>
          </p:cNvPicPr>
          <p:nvPr>
            <p:ph idx="1"/>
          </p:nvPr>
        </p:nvPicPr>
        <p:blipFill>
          <a:blip r:embed="rId2"/>
          <a:stretch>
            <a:fillRect/>
          </a:stretch>
        </p:blipFill>
        <p:spPr>
          <a:xfrm>
            <a:off x="1435100" y="1295400"/>
            <a:ext cx="7499350" cy="51054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the importance of ML in the image processing (IP) domain is highlighted and address the processes of digital image and how difficult is to feed the computer system. </a:t>
            </a:r>
          </a:p>
          <a:p>
            <a:pPr algn="just">
              <a:lnSpc>
                <a:spcPct val="150000"/>
              </a:lnSpc>
            </a:pPr>
            <a:r>
              <a:rPr lang="en-US" sz="2000" dirty="0">
                <a:latin typeface="Times New Roman" panose="02020603050405020304" pitchFamily="18" charset="0"/>
                <a:cs typeface="Times New Roman" panose="02020603050405020304" pitchFamily="18" charset="0"/>
              </a:rPr>
              <a:t>For this processes, the acquisition is the first step of IP where image can load and prepare for further process (briefly elaborate in image processing section).</a:t>
            </a:r>
          </a:p>
          <a:p>
            <a:pPr algn="just">
              <a:lnSpc>
                <a:spcPct val="150000"/>
              </a:lnSpc>
            </a:pPr>
            <a:r>
              <a:rPr lang="en-US" sz="2000" dirty="0">
                <a:latin typeface="Times New Roman" panose="02020603050405020304" pitchFamily="18" charset="0"/>
                <a:cs typeface="Times New Roman" panose="02020603050405020304" pitchFamily="18" charset="0"/>
              </a:rPr>
              <a:t>In the end, we get label image objects in the detection and recognition phases. Neural Networks (NN) is one of the ML algorithms, which aims to optimize solutions of the given problem to provide better solution and predicate output by providing input values.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a:t>
            </a:r>
            <a:r>
              <a:rPr lang="en-IN" sz="2000" dirty="0" err="1">
                <a:latin typeface="Times New Roman" panose="02020603050405020304" pitchFamily="18" charset="0"/>
                <a:cs typeface="Times New Roman" panose="02020603050405020304" pitchFamily="18" charset="0"/>
              </a:rPr>
              <a:t>Sadhayo</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Intesab</a:t>
            </a:r>
            <a:r>
              <a:rPr lang="en-IN" sz="2000" dirty="0">
                <a:latin typeface="Times New Roman" panose="02020603050405020304" pitchFamily="18" charset="0"/>
                <a:cs typeface="Times New Roman" panose="02020603050405020304" pitchFamily="18" charset="0"/>
              </a:rPr>
              <a:t> Hussain, Muhammad Ibrahim Channa, and Asif Ali Laghari. "Automated Medication System for Rural and War Affected Areas." Transactions on Machine Learning and Artificial Intelligence 3, no. 1 (2015): 08.</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 [2] Russell, Stuart J., and Peter Norvig. Artificial intelligence: a modern approach. Malaysia; Pearson Education Limited, 2016.</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[3] Dobrev, </a:t>
            </a:r>
            <a:r>
              <a:rPr lang="en-IN" sz="2000" dirty="0" err="1">
                <a:latin typeface="Times New Roman" panose="02020603050405020304" pitchFamily="18" charset="0"/>
                <a:cs typeface="Times New Roman" panose="02020603050405020304" pitchFamily="18" charset="0"/>
              </a:rPr>
              <a:t>Dimiter</a:t>
            </a:r>
            <a:r>
              <a:rPr lang="en-IN" sz="2000" dirty="0">
                <a:latin typeface="Times New Roman" panose="02020603050405020304" pitchFamily="18" charset="0"/>
                <a:cs typeface="Times New Roman" panose="02020603050405020304" pitchFamily="18" charset="0"/>
              </a:rPr>
              <a:t>. "A Definition of Artificial Intelligence."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arXiv:1210.1568 (2012).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Siau</a:t>
            </a:r>
            <a:r>
              <a:rPr lang="en-IN" sz="2000" dirty="0">
                <a:latin typeface="Times New Roman" panose="02020603050405020304" pitchFamily="18" charset="0"/>
                <a:cs typeface="Times New Roman" panose="02020603050405020304" pitchFamily="18" charset="0"/>
              </a:rPr>
              <a:t>, K., and Yin Yang. "Impact of artificial intelligence, robotics, and machine learning on sales and marketing." In Twelve Annual Midwest Association for Information Systems Conference (MWAIS 2017), pp. 18-19. 2017. </a:t>
            </a:r>
          </a:p>
          <a:p>
            <a:pPr algn="just">
              <a:lnSpc>
                <a:spcPct val="170000"/>
              </a:lnSpc>
            </a:pPr>
            <a:r>
              <a:rPr lang="en-IN" sz="2000" dirty="0">
                <a:latin typeface="Times New Roman" panose="02020603050405020304" pitchFamily="18" charset="0"/>
                <a:cs typeface="Times New Roman" panose="02020603050405020304" pitchFamily="18" charset="0"/>
              </a:rPr>
              <a:t>[5] Campbell, Murray, A. Joseph </a:t>
            </a:r>
            <a:r>
              <a:rPr lang="en-IN" sz="2000" dirty="0" err="1">
                <a:latin typeface="Times New Roman" panose="02020603050405020304" pitchFamily="18" charset="0"/>
                <a:cs typeface="Times New Roman" panose="02020603050405020304" pitchFamily="18" charset="0"/>
              </a:rPr>
              <a:t>Hoane</a:t>
            </a:r>
            <a:r>
              <a:rPr lang="en-IN" sz="2000" dirty="0">
                <a:latin typeface="Times New Roman" panose="02020603050405020304" pitchFamily="18" charset="0"/>
                <a:cs typeface="Times New Roman" panose="02020603050405020304" pitchFamily="18" charset="0"/>
              </a:rPr>
              <a:t> Jr, and </a:t>
            </a:r>
            <a:r>
              <a:rPr lang="en-IN" sz="2000" dirty="0" err="1">
                <a:latin typeface="Times New Roman" panose="02020603050405020304" pitchFamily="18" charset="0"/>
                <a:cs typeface="Times New Roman" panose="02020603050405020304" pitchFamily="18" charset="0"/>
              </a:rPr>
              <a:t>Fenghsiung</a:t>
            </a:r>
            <a:r>
              <a:rPr lang="en-IN" sz="2000" dirty="0">
                <a:latin typeface="Times New Roman" panose="02020603050405020304" pitchFamily="18" charset="0"/>
                <a:cs typeface="Times New Roman" panose="02020603050405020304" pitchFamily="18" charset="0"/>
              </a:rPr>
              <a:t> Hsu. "Deep blue." Artificial intelligence 134, no. 1-2 (2002): 57-83.</a:t>
            </a:r>
          </a:p>
          <a:p>
            <a:pPr algn="just">
              <a:lnSpc>
                <a:spcPct val="170000"/>
              </a:lnSpc>
            </a:pPr>
            <a:r>
              <a:rPr lang="en-IN" sz="2000" dirty="0">
                <a:latin typeface="Times New Roman" panose="02020603050405020304" pitchFamily="18" charset="0"/>
                <a:cs typeface="Times New Roman" panose="02020603050405020304" pitchFamily="18" charset="0"/>
              </a:rPr>
              <a:t>[6] Laghari, Rashid Ali, </a:t>
            </a:r>
            <a:r>
              <a:rPr lang="en-IN" sz="2000" dirty="0" err="1">
                <a:latin typeface="Times New Roman" panose="02020603050405020304" pitchFamily="18" charset="0"/>
                <a:cs typeface="Times New Roman" panose="02020603050405020304" pitchFamily="18" charset="0"/>
              </a:rPr>
              <a:t>Jianguang</a:t>
            </a:r>
            <a:r>
              <a:rPr lang="en-IN" sz="2000" dirty="0">
                <a:latin typeface="Times New Roman" panose="02020603050405020304" pitchFamily="18" charset="0"/>
                <a:cs typeface="Times New Roman" panose="02020603050405020304" pitchFamily="18" charset="0"/>
              </a:rPr>
              <a:t> Li, Asif Ali Laghari, and Shu-qi Wang. "A Review on Application of Soft Computing Techniques in Machining of Particle Reinforcement Metal Matrix Composites." Archives of Computational Methods in Engineering (2019): 1- 15.</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Zhao, Ying, and Arjuna </a:t>
            </a:r>
            <a:r>
              <a:rPr lang="en-IN" sz="2000" dirty="0" err="1">
                <a:latin typeface="Times New Roman" panose="02020603050405020304" pitchFamily="18" charset="0"/>
                <a:cs typeface="Times New Roman" panose="02020603050405020304" pitchFamily="18" charset="0"/>
              </a:rPr>
              <a:t>Flenner</a:t>
            </a:r>
            <a:r>
              <a:rPr lang="en-IN" sz="2000" dirty="0">
                <a:latin typeface="Times New Roman" panose="02020603050405020304" pitchFamily="18" charset="0"/>
                <a:cs typeface="Times New Roman" panose="02020603050405020304" pitchFamily="18" charset="0"/>
              </a:rPr>
              <a:t>. "Deep Models, Machine Learning, and Artificial Intelligence Applications in National and International Security." AI Magazine 40, no. 1 (2019): 35-36. </a:t>
            </a:r>
          </a:p>
          <a:p>
            <a:pPr algn="just">
              <a:lnSpc>
                <a:spcPct val="170000"/>
              </a:lnSpc>
            </a:pPr>
            <a:r>
              <a:rPr lang="en-IN" sz="2000" dirty="0">
                <a:latin typeface="Times New Roman" panose="02020603050405020304" pitchFamily="18" charset="0"/>
                <a:cs typeface="Times New Roman" panose="02020603050405020304" pitchFamily="18" charset="0"/>
              </a:rPr>
              <a:t>[8] Nichols, James A., Hsien W. Herbert Chan, and Matthew AB Baker. "Machine learning: applications of artificial intelligence to imaging and diagnosis." Biophysical reviews 11, no. 1 (2019): 111-118</a:t>
            </a:r>
          </a:p>
          <a:p>
            <a:pPr algn="just">
              <a:lnSpc>
                <a:spcPct val="170000"/>
              </a:lnSpc>
            </a:pPr>
            <a:r>
              <a:rPr lang="en-IN" sz="2000" dirty="0">
                <a:latin typeface="Times New Roman" panose="02020603050405020304" pitchFamily="18" charset="0"/>
                <a:cs typeface="Times New Roman" panose="02020603050405020304" pitchFamily="18" charset="0"/>
              </a:rPr>
              <a:t> [9] Patton, Michael Quinn. "Qualitative research." </a:t>
            </a:r>
            <a:r>
              <a:rPr lang="en-IN" sz="2000" dirty="0" err="1">
                <a:latin typeface="Times New Roman" panose="02020603050405020304" pitchFamily="18" charset="0"/>
                <a:cs typeface="Times New Roman" panose="02020603050405020304" pitchFamily="18" charset="0"/>
              </a:rPr>
              <a:t>Encyclopedia</a:t>
            </a:r>
            <a:r>
              <a:rPr lang="en-IN" sz="2000" dirty="0">
                <a:latin typeface="Times New Roman" panose="02020603050405020304" pitchFamily="18" charset="0"/>
                <a:cs typeface="Times New Roman" panose="02020603050405020304" pitchFamily="18" charset="0"/>
              </a:rPr>
              <a:t> of statistics in </a:t>
            </a:r>
            <a:r>
              <a:rPr lang="en-IN" sz="2000" dirty="0" err="1">
                <a:latin typeface="Times New Roman" panose="02020603050405020304" pitchFamily="18" charset="0"/>
                <a:cs typeface="Times New Roman" panose="02020603050405020304" pitchFamily="18" charset="0"/>
              </a:rPr>
              <a:t>behavioral</a:t>
            </a:r>
            <a:r>
              <a:rPr lang="en-IN" sz="2000" dirty="0">
                <a:latin typeface="Times New Roman" panose="02020603050405020304" pitchFamily="18" charset="0"/>
                <a:cs typeface="Times New Roman" panose="02020603050405020304" pitchFamily="18" charset="0"/>
              </a:rPr>
              <a:t> science (2005).</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r>
              <a:rPr lang="en-IN" sz="2000" dirty="0">
                <a:latin typeface="Times New Roman" panose="02020603050405020304" pitchFamily="18" charset="0"/>
                <a:cs typeface="Times New Roman" panose="02020603050405020304" pitchFamily="18" charset="0"/>
              </a:rPr>
              <a:t>[10] Goertzen, Melissa J. ". Introduction to Quantitative Research and Data." Library Technology Reports 53, no. 4 (2017): 12-18.</a:t>
            </a:r>
          </a:p>
          <a:p>
            <a:endParaRPr lang="en-IN" sz="2000" dirty="0">
              <a:latin typeface="Times New Roman" panose="02020603050405020304" pitchFamily="18" charset="0"/>
              <a:cs typeface="Times New Roman" panose="02020603050405020304" pitchFamily="18" charset="0"/>
            </a:endParaRPr>
          </a:p>
          <a:p>
            <a:pPr marL="82296" indent="0">
              <a:buNone/>
            </a:pPr>
            <a:r>
              <a:rPr lang="en-IN" sz="2000" dirty="0">
                <a:latin typeface="Times New Roman" panose="02020603050405020304" pitchFamily="18" charset="0"/>
                <a:cs typeface="Times New Roman" panose="02020603050405020304" pitchFamily="18" charset="0"/>
              </a:rPr>
              <a:t> </a:t>
            </a:r>
          </a:p>
          <a:p>
            <a:r>
              <a:rPr lang="en-IN" sz="2000" dirty="0">
                <a:latin typeface="Times New Roman" panose="02020603050405020304" pitchFamily="18" charset="0"/>
                <a:cs typeface="Times New Roman" panose="02020603050405020304" pitchFamily="18" charset="0"/>
              </a:rPr>
              <a:t>[11] </a:t>
            </a:r>
            <a:r>
              <a:rPr lang="en-IN" sz="2000" dirty="0" err="1">
                <a:latin typeface="Times New Roman" panose="02020603050405020304" pitchFamily="18" charset="0"/>
                <a:cs typeface="Times New Roman" panose="02020603050405020304" pitchFamily="18" charset="0"/>
              </a:rPr>
              <a:t>Bzdok</a:t>
            </a:r>
            <a:r>
              <a:rPr lang="en-IN" sz="2000" dirty="0">
                <a:latin typeface="Times New Roman" panose="02020603050405020304" pitchFamily="18" charset="0"/>
                <a:cs typeface="Times New Roman" panose="02020603050405020304" pitchFamily="18" charset="0"/>
              </a:rPr>
              <a:t>, Danilo, Martin </a:t>
            </a:r>
            <a:r>
              <a:rPr lang="en-IN" sz="2000" dirty="0" err="1">
                <a:latin typeface="Times New Roman" panose="02020603050405020304" pitchFamily="18" charset="0"/>
                <a:cs typeface="Times New Roman" panose="02020603050405020304" pitchFamily="18" charset="0"/>
              </a:rPr>
              <a:t>Krzywinski</a:t>
            </a:r>
            <a:r>
              <a:rPr lang="en-IN" sz="2000" dirty="0">
                <a:latin typeface="Times New Roman" panose="02020603050405020304" pitchFamily="18" charset="0"/>
                <a:cs typeface="Times New Roman" panose="02020603050405020304" pitchFamily="18" charset="0"/>
              </a:rPr>
              <a:t>, and Naomi Altman. "Points of significance: Machine learning: supervised methods." (2018): 5.</a:t>
            </a:r>
          </a:p>
          <a:p>
            <a:endParaRPr lang="en-IN" sz="2000" dirty="0">
              <a:latin typeface="Times New Roman" panose="02020603050405020304" pitchFamily="18" charset="0"/>
              <a:cs typeface="Times New Roman" panose="02020603050405020304" pitchFamily="18" charset="0"/>
            </a:endParaRPr>
          </a:p>
          <a:p>
            <a:pPr marL="82296" indent="0">
              <a:buNone/>
            </a:pPr>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[12] Camacho, </a:t>
            </a:r>
            <a:r>
              <a:rPr lang="en-IN" sz="2000" dirty="0" err="1">
                <a:latin typeface="Times New Roman" panose="02020603050405020304" pitchFamily="18" charset="0"/>
                <a:cs typeface="Times New Roman" panose="02020603050405020304" pitchFamily="18" charset="0"/>
              </a:rPr>
              <a:t>Diogo</a:t>
            </a:r>
            <a:r>
              <a:rPr lang="en-IN" sz="2000" dirty="0">
                <a:latin typeface="Times New Roman" panose="02020603050405020304" pitchFamily="18" charset="0"/>
                <a:cs typeface="Times New Roman" panose="02020603050405020304" pitchFamily="18" charset="0"/>
              </a:rPr>
              <a:t> M., Katherine M. Collins, Rani K. Powers, James C. Costello, and James J. Collins. "Next-generation machine learning for biological networks." Cell 173, no. 7 (2018): 1581-1592.</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r>
              <a:rPr lang="en-IN" sz="2000" dirty="0">
                <a:latin typeface="Times New Roman" panose="02020603050405020304" pitchFamily="18" charset="0"/>
                <a:cs typeface="Times New Roman" panose="02020603050405020304" pitchFamily="18" charset="0"/>
              </a:rPr>
              <a:t>[13] Chapelle, Olivier, Bernhard </a:t>
            </a:r>
            <a:r>
              <a:rPr lang="en-IN" sz="2000" dirty="0" err="1">
                <a:latin typeface="Times New Roman" panose="02020603050405020304" pitchFamily="18" charset="0"/>
                <a:cs typeface="Times New Roman" panose="02020603050405020304" pitchFamily="18" charset="0"/>
              </a:rPr>
              <a:t>Scholkopf</a:t>
            </a:r>
            <a:r>
              <a:rPr lang="en-IN" sz="2000" dirty="0">
                <a:latin typeface="Times New Roman" panose="02020603050405020304" pitchFamily="18" charset="0"/>
                <a:cs typeface="Times New Roman" panose="02020603050405020304" pitchFamily="18" charset="0"/>
              </a:rPr>
              <a:t>, and Alexander </a:t>
            </a:r>
            <a:r>
              <a:rPr lang="en-IN" sz="2000" dirty="0" err="1">
                <a:latin typeface="Times New Roman" panose="02020603050405020304" pitchFamily="18" charset="0"/>
                <a:cs typeface="Times New Roman" panose="02020603050405020304" pitchFamily="18" charset="0"/>
              </a:rPr>
              <a:t>Zien</a:t>
            </a:r>
            <a:r>
              <a:rPr lang="en-IN" sz="2000" dirty="0">
                <a:latin typeface="Times New Roman" panose="02020603050405020304" pitchFamily="18" charset="0"/>
                <a:cs typeface="Times New Roman" panose="02020603050405020304" pitchFamily="18" charset="0"/>
              </a:rPr>
              <a:t>. "Semi-supervised learning (</a:t>
            </a:r>
            <a:r>
              <a:rPr lang="en-IN" sz="2000" dirty="0" err="1">
                <a:latin typeface="Times New Roman" panose="02020603050405020304" pitchFamily="18" charset="0"/>
                <a:cs typeface="Times New Roman" panose="02020603050405020304" pitchFamily="18" charset="0"/>
              </a:rPr>
              <a:t>chapelle</a:t>
            </a:r>
            <a:r>
              <a:rPr lang="en-IN" sz="2000" dirty="0">
                <a:latin typeface="Times New Roman" panose="02020603050405020304" pitchFamily="18" charset="0"/>
                <a:cs typeface="Times New Roman" panose="02020603050405020304" pitchFamily="18" charset="0"/>
              </a:rPr>
              <a:t>, o. et al., eds.; 2006) [book reviews]." IEEE Transactions on Neural Networks 20, no. 3 (2009): 542-542. </a:t>
            </a:r>
          </a:p>
          <a:p>
            <a:pPr marL="82296" indent="0">
              <a:buNone/>
            </a:pPr>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[14] Huang, T. "Computer vision: Evolution and promise." (1996).</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[15] Salman, Hasan, Md Nasir Uddin, Samuel Acheampong, and He Xu. "Design and Implementation of IoT Based Class Attendance Monitoring System Using Computer Vision and Embedded Linux Platform." In Workshops of the International Conference on Advanced Information Networking and Applications, pp. 25-34. Springer, Cham, 2019.</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2117</TotalTime>
  <Words>1392</Words>
  <Application>Microsoft Office PowerPoint</Application>
  <PresentationFormat>On-screen Show (4:3)</PresentationFormat>
  <Paragraphs>83</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Gill Sans MT</vt:lpstr>
      <vt:lpstr>Times New Roman</vt:lpstr>
      <vt:lpstr>Verdana</vt:lpstr>
      <vt:lpstr>Wingdings</vt:lpstr>
      <vt:lpstr>Wingdings 2</vt:lpstr>
      <vt:lpstr>Solstice</vt:lpstr>
      <vt:lpstr>. A Review on Machine Learning Styles in Computer Visio—Techniques and Future Direction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645</cp:revision>
  <dcterms:created xsi:type="dcterms:W3CDTF">2006-08-16T00:00:00Z</dcterms:created>
  <dcterms:modified xsi:type="dcterms:W3CDTF">2023-02-25T05:33:18Z</dcterms:modified>
</cp:coreProperties>
</file>