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2/25/2023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2/25/2023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2/25/2023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mdpi.com/2076-3417/11/11/5216#B40-applsci-11-05216"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doi.org/10.4028/www.scientific.net/AMR.223.622" TargetMode="External"/><Relationship Id="rId3" Type="http://schemas.openxmlformats.org/officeDocument/2006/relationships/hyperlink" Target="https://scholar.google.com/scholar_lookup?title=Error+compensation+in+machine+tools%E2%80%94A+review:+Part+I:+Geometric,+cutting-force+induced+and+fixture-dependent+errors&amp;author=Ramesh,+R.&amp;author=Mannan,+M.A.&amp;author=Poo,+A.N.&amp;publication_year=2000&amp;journal=Int.+J.+Mach.+Tools+Manuf.&amp;volume=40&amp;pages=1235%E2%80%931256&amp;doi=10.1016/S0890-6955(00)00009-2" TargetMode="External"/><Relationship Id="rId7" Type="http://schemas.openxmlformats.org/officeDocument/2006/relationships/hyperlink" Target="https://scholar.google.com/scholar_lookup?title=Fixed+Boundaries+Receptance+Coupling+Substructure+Analysis+for+Tool+Point+Dynamics+Prediction&amp;author=Mancisidor,+I.&amp;author=Zatarain,+M.&amp;author=Munoa,+J.&amp;author=Dombovari,+Z.&amp;publication_year=2011&amp;journal=Adv.+Mater.+Res.&amp;volume=223&amp;pages=622%E2%80%93631&amp;doi=10.4028/www.scientific.net/AMR.223.622"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doi.org/10.1080/10910340903012167" TargetMode="External"/><Relationship Id="rId5" Type="http://schemas.openxmlformats.org/officeDocument/2006/relationships/hyperlink" Target="https://scholar.google.com/scholar_lookup?title=Surface+Properties+of+the+Machined+Workpiece+for+Helical+Mills&amp;author=Bachrathy,+D.&amp;author=Insperger,+T.&amp;author=St%C3%A9p%C3%A1n,+G.&amp;publication_year=2009&amp;journal=Mach.+Sci.+Technol.&amp;volume=13&amp;pages=227%E2%80%93245&amp;doi=10.1080/10910340903012167" TargetMode="External"/><Relationship Id="rId4" Type="http://schemas.openxmlformats.org/officeDocument/2006/relationships/hyperlink" Target="https://doi.org/10.1016/S0890-6955(00)00009-2"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doi.org/10.1016/S0007-8506(07)63001-7" TargetMode="External"/><Relationship Id="rId7" Type="http://schemas.openxmlformats.org/officeDocument/2006/relationships/hyperlink" Target="https://doi.org/10.1016/j.cirp.2010.05.002" TargetMode="External"/><Relationship Id="rId2" Type="http://schemas.openxmlformats.org/officeDocument/2006/relationships/hyperlink" Target="https://scholar.google.com/scholar_lookup?title=International+Status+of+Thermal+Error+Research&amp;author=Bryan,+J.B.&amp;publication_year=1990&amp;journal=Cirp+Ann.&amp;volume=39&amp;pages=645%E2%80%93656&amp;doi=10.1016/S0007-8506(07)63001-7" TargetMode="External"/><Relationship Id="rId1" Type="http://schemas.openxmlformats.org/officeDocument/2006/relationships/slideLayout" Target="../slideLayouts/slideLayout2.xml"/><Relationship Id="rId6" Type="http://schemas.openxmlformats.org/officeDocument/2006/relationships/hyperlink" Target="https://scholar.google.com/scholar_lookup?title=Machine+tool+spindle+units&amp;author=Abele,+E.&amp;author=Altintas,+Y.&amp;author=Brecher,+C.&amp;publication_year=2010&amp;journal=Cirp+Ann.&amp;volume=59&amp;pages=781%E2%80%93802&amp;doi=10.1016/j.cirp.2010.05.002" TargetMode="External"/><Relationship Id="rId5" Type="http://schemas.openxmlformats.org/officeDocument/2006/relationships/hyperlink" Target="https://doi.org/10.1016/S0890-6955(00)00010-9" TargetMode="External"/><Relationship Id="rId4" Type="http://schemas.openxmlformats.org/officeDocument/2006/relationships/hyperlink" Target="https://scholar.google.com/scholar_lookup?title=Error+compensation+in+machine+tools%E2%80%94A+review:+Part+II:+Thermal+errors&amp;author=Ramesh,+R.&amp;author=Mannan,+M.A.&amp;author=Poo,+A.N.&amp;publication_year=2000&amp;journal=Int.+J.+Mach.+Tools+Manuf.&amp;volume=40&amp;pages=1257%E2%80%931284&amp;doi=10.1016/S0890-6955(00)00010-9"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doi.org/10.1016/j.ijmachtools.2018.04.004" TargetMode="External"/><Relationship Id="rId3" Type="http://schemas.openxmlformats.org/officeDocument/2006/relationships/hyperlink" Target="https://scholar.google.com/scholar_lookup?title=CNC+machine+accuracy+enhancement+through+real-time+error+compenstation&amp;author=Ni,+J.&amp;publication_year=1997&amp;journal=J.+Manuf.+Sci.+Eng.&amp;volume=119&amp;pages=717%E2%80%93725&amp;doi=10.1115/1.2836815" TargetMode="External"/><Relationship Id="rId7" Type="http://schemas.openxmlformats.org/officeDocument/2006/relationships/hyperlink" Target="https://scholar.google.com/scholar_lookup?title=A+model-based+cooling+strategy+for+motorized+spindle+to+reduce+thermal+errors&amp;author=Grama,+S.N.&amp;author=Mathur,+A.&amp;author=Badhe,+A.N.&amp;publication_year=2018&amp;journal=Int.+J.+Mach.+Tools+Manuf.&amp;volume=132&amp;pages=3%E2%80%9316&amp;doi=10.1016/j.ijmachtools.2018.04.004" TargetMode="External"/><Relationship Id="rId2" Type="http://schemas.openxmlformats.org/officeDocument/2006/relationships/hyperlink" Target="https://scholar.google.com/scholar_lookup?title=Summary+of+Research+Status+on+Thermal+Error+Robust+Modeling+of+NC+Lathe&amp;author=Pan,+S.W.&amp;publication_year=2007&amp;journal=Tool+Eng.&amp;volume=41&amp;pages=10%E2%80%9314" TargetMode="External"/><Relationship Id="rId1" Type="http://schemas.openxmlformats.org/officeDocument/2006/relationships/slideLayout" Target="../slideLayouts/slideLayout2.xml"/><Relationship Id="rId6" Type="http://schemas.openxmlformats.org/officeDocument/2006/relationships/hyperlink" Target="https://doi.org/10.1016/j.ymssp.2019.106397" TargetMode="External"/><Relationship Id="rId5" Type="http://schemas.openxmlformats.org/officeDocument/2006/relationships/hyperlink" Target="https://scholar.google.com/scholar_lookup?title=Precision+loss+modeling+method+of+ball+screw+pair&amp;author=Liu,+J.&amp;author=Ma,+C.&amp;author=Wang,+S.&amp;publication_year=2020&amp;journal=Mech.+Syst.+Signal+Process.&amp;volume=135&amp;pages=106397&amp;doi=10.1016/j.ymssp.2019.106397" TargetMode="External"/><Relationship Id="rId4" Type="http://schemas.openxmlformats.org/officeDocument/2006/relationships/hyperlink" Target="https://doi.org/10.1115/1.283681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mdpi.com/2076-3417/6/4/101/pdf" TargetMode="External"/><Relationship Id="rId3" Type="http://schemas.openxmlformats.org/officeDocument/2006/relationships/hyperlink" Target="https://doi.org/10.1016/j.ijmachtools.2011.04.001" TargetMode="External"/><Relationship Id="rId7" Type="http://schemas.openxmlformats.org/officeDocument/2006/relationships/hyperlink" Target="https://doi.org/10.3390/app6040101" TargetMode="External"/><Relationship Id="rId2" Type="http://schemas.openxmlformats.org/officeDocument/2006/relationships/hyperlink" Target="https://scholar.google.com/scholar_lookup?title=Thermal+error+forecast+and+performance+evaluation+for+an+air-cooling+ball+screw+system&amp;author=Xu,+Z.Z.&amp;author=Liu,+X.J.&amp;author=Kim,+H.K.&amp;author=Shin,+J.H.&amp;author=Lyu,+S.K.&amp;publication_year=2011&amp;journal=Int.+J.+Mach.+Tools+Manuf.&amp;volume=51&amp;pages=605%E2%80%93611&amp;doi=10.1016/j.ijmachtools.2011.04.001" TargetMode="External"/><Relationship Id="rId1" Type="http://schemas.openxmlformats.org/officeDocument/2006/relationships/slideLayout" Target="../slideLayouts/slideLayout2.xml"/><Relationship Id="rId6" Type="http://schemas.openxmlformats.org/officeDocument/2006/relationships/hyperlink" Target="https://scholar.google.com/scholar_lookup?title=Real-Time+Compensation+for+Thermal+Errors+of+the+Milling+Machine&amp;author=Chen,+T.-C.&amp;author=Chang,+C.-J.&amp;author=Hung,+J.-P.&amp;author=Lee,+R.-M.&amp;author=Wang,+C.-C.&amp;publication_year=2016&amp;journal=Appl.+Sci.&amp;volume=6&amp;pages=101&amp;doi=10.3390/app6040101" TargetMode="External"/><Relationship Id="rId5" Type="http://schemas.openxmlformats.org/officeDocument/2006/relationships/hyperlink" Target="https://doi.org/10.1007/s12541-012-0288-8" TargetMode="External"/><Relationship Id="rId4" Type="http://schemas.openxmlformats.org/officeDocument/2006/relationships/hyperlink" Target="https://scholar.google.com/scholar_lookup?title=A+study+on+improvement+of+ball+screw+system+positioning+error+with+liquid-cooling&amp;author=Xu,+Z.Z.&amp;author=Liu,+X.J.&amp;author=Choi,+C.H.&amp;author=Lyu,+S.K.&amp;publication_year=2012&amp;journal=Int.+J.+Precis.+Eng.+Manuf.&amp;volume=13&amp;pages=2173%E2%80%932181&amp;doi=10.1007/s12541-012-0288-8"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scholar.google.com/scholar_lookup?title=Accuracy+enhancement+of+five-axis+CNC+machines+through+real-time+error+compensation&amp;author=Lei,+W.T.&amp;author=Hsu,+Y.Y.&amp;publication_year=2003&amp;journal=Int.+J.+Mach.+Tools+Manuf.&amp;volume=43&amp;pages=871%E2%80%93877&amp;doi=10.1016/S0890-6955(03)00089-0" TargetMode="External"/><Relationship Id="rId2" Type="http://schemas.openxmlformats.org/officeDocument/2006/relationships/hyperlink" Target="https://scholar.google.com/scholar_lookup?title=Thermal+Error+Compensation+for+Large+Heavy+Duty+Milling-Boring+Machines&amp;conference=Proceedings+of+the+Euspen+Special+Interest+Group+Meeting&amp;author=Aguirre,+G.&amp;author=Nanclares,+A.&amp;author=Urreta,+H.&amp;publication_year=2014" TargetMode="External"/><Relationship Id="rId1" Type="http://schemas.openxmlformats.org/officeDocument/2006/relationships/slideLayout" Target="../slideLayouts/slideLayout2.xml"/><Relationship Id="rId4" Type="http://schemas.openxmlformats.org/officeDocument/2006/relationships/hyperlink" Target="https://doi.org/10.1016/S0890-6955(03)00089-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1371600"/>
            <a:ext cx="7315200" cy="4038600"/>
          </a:xfrm>
        </p:spPr>
        <p:txBody>
          <a:bodyPr>
            <a:normAutofit fontScale="90000"/>
          </a:bodyPr>
          <a:lstStyle/>
          <a:p>
            <a:pPr algn="ctr">
              <a:lnSpc>
                <a:spcPct val="150000"/>
              </a:lnSpc>
            </a:pPr>
            <a:r>
              <a:rPr lang="en-US" sz="4000" b="1" dirty="0"/>
              <a:t>A NOVEL TWO-MODE INTEGRAL APPROACH FOR THERMAL ERROR MODELING IN CNC MILLING-TURNING MACHINING CENTER</a:t>
            </a:r>
            <a:endParaRPr lang="en-US" sz="4000" b="1" dirty="0">
              <a:latin typeface="Times New Roman" panose="02020603050405020304"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600200" y="1295400"/>
            <a:ext cx="6964680" cy="4648200"/>
          </a:xfrm>
        </p:spPr>
        <p:txBody>
          <a:bodyPr>
            <a:noAutofit/>
          </a:bodyPr>
          <a:lstStyle/>
          <a:p>
            <a:pPr algn="just"/>
            <a:r>
              <a:rPr lang="en-US" sz="2000" b="0" i="0" dirty="0">
                <a:solidFill>
                  <a:srgbClr val="333333"/>
                </a:solidFill>
                <a:effectLst/>
                <a:latin typeface="Times New Roman" panose="02020603050405020304" pitchFamily="18" charset="0"/>
                <a:cs typeface="Times New Roman" panose="02020603050405020304" pitchFamily="18" charset="0"/>
              </a:rPr>
              <a:t>Thermal errors have the largest contribution, as much as about 70%, to the machining inaccuracy of computer-numerical-controlled (CNC) machining centers. </a:t>
            </a:r>
          </a:p>
          <a:p>
            <a:pPr marL="82296" indent="0" algn="just">
              <a:buNone/>
            </a:pPr>
            <a:endParaRPr lang="en-US" sz="2000" b="0" i="0" dirty="0">
              <a:solidFill>
                <a:srgbClr val="333333"/>
              </a:solidFill>
              <a:effectLst/>
              <a:latin typeface="Times New Roman" panose="02020603050405020304" pitchFamily="18" charset="0"/>
              <a:cs typeface="Times New Roman" panose="02020603050405020304" pitchFamily="18" charset="0"/>
            </a:endParaRPr>
          </a:p>
          <a:p>
            <a:pPr algn="just"/>
            <a:r>
              <a:rPr lang="en-US" sz="2000" b="0" i="0" dirty="0">
                <a:solidFill>
                  <a:srgbClr val="333333"/>
                </a:solidFill>
                <a:effectLst/>
                <a:latin typeface="Times New Roman" panose="02020603050405020304" pitchFamily="18" charset="0"/>
                <a:cs typeface="Times New Roman" panose="02020603050405020304" pitchFamily="18" charset="0"/>
              </a:rPr>
              <a:t>The error compensation method so far plays the most popular and effective way to minimize the thermal error. How to accurately and quickly build an applicable thermal error model (TEM) is the kernel work of thermal error compensation.</a:t>
            </a:r>
          </a:p>
          <a:p>
            <a:pPr marL="82296" indent="0" algn="just">
              <a:buNone/>
            </a:pPr>
            <a:endParaRPr lang="en-US" sz="2000" b="0" i="0" dirty="0">
              <a:solidFill>
                <a:srgbClr val="333333"/>
              </a:solidFill>
              <a:effectLst/>
              <a:latin typeface="Times New Roman" panose="02020603050405020304" pitchFamily="18" charset="0"/>
              <a:cs typeface="Times New Roman" panose="02020603050405020304" pitchFamily="18" charset="0"/>
            </a:endParaRPr>
          </a:p>
          <a:p>
            <a:pPr algn="just"/>
            <a:r>
              <a:rPr lang="en-US" sz="2000" b="0" i="0" dirty="0">
                <a:solidFill>
                  <a:srgbClr val="333333"/>
                </a:solidFill>
                <a:effectLst/>
                <a:latin typeface="Times New Roman" panose="02020603050405020304" pitchFamily="18" charset="0"/>
                <a:cs typeface="Times New Roman" panose="02020603050405020304" pitchFamily="18" charset="0"/>
              </a:rPr>
              <a:t> On the basis of some comprehensive machine-learning schemes, past proposed TEMs had impressive merits for dealing with the thermal error modeling of single-function (milling or turning cutting) machine tools with only considering one set of thermal key points.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251192" cy="5181600"/>
          </a:xfrm>
        </p:spPr>
        <p:txBody>
          <a:bodyPr>
            <a:noAutofit/>
          </a:bodyPr>
          <a:lstStyle/>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In this paper, the existing thermal error modeling methods for machine tools that have been researched and applied in the past ten years are introduced, classified, and summarized. </a:t>
            </a:r>
          </a:p>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considering that the solution of the existing gray prediction model GM(1,N) was not accurate enough, Tien [</a:t>
            </a:r>
            <a:r>
              <a:rPr lang="en-US" sz="2000" b="1" i="0" u="none" strike="noStrike" dirty="0">
                <a:solidFill>
                  <a:srgbClr val="4F5671"/>
                </a:solidFill>
                <a:effectLst/>
                <a:latin typeface="Times New Roman" panose="02020603050405020304" pitchFamily="18" charset="0"/>
                <a:cs typeface="Times New Roman" panose="02020603050405020304" pitchFamily="18" charset="0"/>
                <a:hlinkClick r:id="rId3"/>
              </a:rPr>
              <a:t>40</a:t>
            </a:r>
            <a:r>
              <a:rPr lang="en-US" sz="2000" b="0" i="0" dirty="0">
                <a:solidFill>
                  <a:srgbClr val="222222"/>
                </a:solidFill>
                <a:effectLst/>
                <a:latin typeface="Times New Roman" panose="02020603050405020304" pitchFamily="18" charset="0"/>
                <a:cs typeface="Times New Roman" panose="02020603050405020304" pitchFamily="18" charset="0"/>
              </a:rPr>
              <a:t>] used gray control parameters to develop an improved model GMC(1,N) on the basis of GM(1,N).</a:t>
            </a:r>
            <a:endParaRPr lang="en-US" sz="2000" dirty="0">
              <a:solidFill>
                <a:srgbClr val="222222"/>
              </a:solidFill>
              <a:latin typeface="Times New Roman" panose="02020603050405020304" pitchFamily="18" charset="0"/>
              <a:cs typeface="Times New Roman" panose="02020603050405020304" pitchFamily="18" charset="0"/>
            </a:endParaRPr>
          </a:p>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Hunan University devoted to solve the problem of low modeling efficiency of the existing thermal error modeling methods and unsatisfactory model prediction accuracy</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600200" y="1371600"/>
            <a:ext cx="6934200" cy="4876800"/>
          </a:xfrm>
        </p:spPr>
        <p:txBody>
          <a:bodyPr>
            <a:noAutofit/>
          </a:bodyPr>
          <a:lstStyle/>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 In order to solve these problems, Ma and Jiang  used a hybrid particle swarm algorithm to optimize the structure of the BP neural network and to avoid unstable prediction performance. </a:t>
            </a:r>
          </a:p>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In order to solve the problem that the BP neural network cannot adjust independent parameters of new data in thermal error modeling,</a:t>
            </a:r>
            <a:endParaRPr lang="en-US" sz="2000" dirty="0">
              <a:solidFill>
                <a:srgbClr val="222222"/>
              </a:solidFill>
              <a:latin typeface="Times New Roman" panose="02020603050405020304" pitchFamily="18" charset="0"/>
              <a:cs typeface="Times New Roman" panose="02020603050405020304" pitchFamily="18" charset="0"/>
            </a:endParaRPr>
          </a:p>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Hunan University devoted to solve the problem of low modeling efficiency of the existing thermal error modeling methods and unsatisfactory model prediction accuracy</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435608" y="990600"/>
            <a:ext cx="7327392" cy="5334000"/>
          </a:xfrm>
        </p:spPr>
        <p:txBody>
          <a:bodyPr>
            <a:noAutofit/>
          </a:bodyPr>
          <a:lstStyle/>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 Indonesian scholars Chen and Hsu  proposed a time-variant volumetric error model to comprehensively compensate the geometric and thermal errors of the machining center.</a:t>
            </a:r>
          </a:p>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proposed a new gray GMC(1,N) machine tool thermal error prediction method based on the CS algorithm named as CS-GMC(1,N) model.</a:t>
            </a:r>
            <a:endParaRPr lang="en-US" sz="2000" dirty="0">
              <a:solidFill>
                <a:srgbClr val="222222"/>
              </a:solidFill>
              <a:latin typeface="Times New Roman" panose="02020603050405020304" pitchFamily="18" charset="0"/>
              <a:cs typeface="Times New Roman" panose="02020603050405020304" pitchFamily="18" charset="0"/>
            </a:endParaRPr>
          </a:p>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They proposed a generalized RBF neural network modeling method and applied it to the thermal error modeling of the spindle box of a NC guide rail grinder.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066800"/>
            <a:ext cx="7174992" cy="5562600"/>
          </a:xfrm>
        </p:spPr>
        <p:txBody>
          <a:bodyPr>
            <a:noAutofit/>
          </a:bodyPr>
          <a:lstStyle/>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Thermal error caused by thermal deformation is one of the most significant factors influencing the accuracy of the machine tool. </a:t>
            </a:r>
          </a:p>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Two-step method” to establish the thermal error model of a ball screw. In this method, BP neural network was first used to model the thermal deformation of the screw. </a:t>
            </a:r>
          </a:p>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 key feature functions are more difficult to be extracted than the BP neural network, and its generalization performance is wors. </a:t>
            </a:r>
            <a:r>
              <a:rPr lang="en-US" sz="2000" b="0" i="0" dirty="0" err="1">
                <a:solidFill>
                  <a:srgbClr val="222222"/>
                </a:solidFill>
                <a:effectLst/>
                <a:latin typeface="Times New Roman" panose="02020603050405020304" pitchFamily="18" charset="0"/>
                <a:cs typeface="Times New Roman" panose="02020603050405020304" pitchFamily="18" charset="0"/>
              </a:rPr>
              <a:t>Su</a:t>
            </a:r>
            <a:r>
              <a:rPr lang="en-US" sz="2000" b="0" i="0" dirty="0">
                <a:solidFill>
                  <a:srgbClr val="222222"/>
                </a:solidFill>
                <a:effectLst/>
                <a:latin typeface="Times New Roman" panose="02020603050405020304" pitchFamily="18" charset="0"/>
                <a:cs typeface="Times New Roman" panose="02020603050405020304" pitchFamily="18" charset="0"/>
              </a:rPr>
              <a:t> et al.  used the RBF neural network to build a more accurate thermal error model. </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835403714"/>
              </p:ext>
            </p:extLst>
          </p:nvPr>
        </p:nvGraphicFramePr>
        <p:xfrm>
          <a:off x="1447800" y="496847"/>
          <a:ext cx="7696200" cy="5194553"/>
        </p:xfrm>
        <a:graphic>
          <a:graphicData uri="http://schemas.openxmlformats.org/drawingml/2006/table">
            <a:tbl>
              <a:tblPr firstRow="1" bandRow="1">
                <a:tableStyleId>{5C22544A-7EE6-4342-B048-85BDC9FD1C3A}</a:tableStyleId>
              </a:tblPr>
              <a:tblGrid>
                <a:gridCol w="2362200">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gridCol w="30480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Geometric, cutting-force induced and fixture-dependent errors.</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Ramesh, R.; Mannan, M.A.; Poo, A.N.</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Accuracy of machined components is one of the most critical considerations for any manufacturer.</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‘‘s</a:t>
                      </a:r>
                      <a:r>
                        <a:rPr kumimoji="0" lang="en-US" sz="2000" b="0" i="0" kern="1200" dirty="0" err="1">
                          <a:solidFill>
                            <a:schemeClr val="dk1"/>
                          </a:solidFill>
                          <a:effectLst/>
                          <a:latin typeface="Times New Roman" panose="02020603050405020304" pitchFamily="18" charset="0"/>
                          <a:ea typeface="+mn-ea"/>
                          <a:cs typeface="Times New Roman" panose="02020603050405020304" pitchFamily="18" charset="0"/>
                        </a:rPr>
                        <a:t>urface</a:t>
                      </a:r>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 Properties of the Machined Workpiece for Helical Mills</a:t>
                      </a:r>
                      <a:r>
                        <a:rPr lang="en-US" sz="2000" dirty="0">
                          <a:latin typeface="Times New Roman" panose="02020603050405020304" pitchFamily="18" charset="0"/>
                          <a:cs typeface="Times New Roman" panose="02020603050405020304" pitchFamily="18" charset="0"/>
                        </a:rPr>
                        <a:t>,</a:t>
                      </a:r>
                      <a:r>
                        <a:rPr lang="en-IN" sz="2000" dirty="0">
                          <a:latin typeface="Times New Roman" pitchFamily="18" charset="0"/>
                          <a:cs typeface="Times New Roman" pitchFamily="18" charset="0"/>
                        </a:rPr>
                        <a:t>. </a:t>
                      </a:r>
                    </a:p>
                  </a:txBody>
                  <a:tcPr/>
                </a:tc>
                <a:tc>
                  <a:txBody>
                    <a:bodyPr/>
                    <a:lstStyle/>
                    <a:p>
                      <a:pPr algn="just"/>
                      <a:r>
                        <a:rPr kumimoji="0" lang="it-IT" sz="2000" b="0" i="0" kern="1200" dirty="0">
                          <a:solidFill>
                            <a:schemeClr val="dk1"/>
                          </a:solidFill>
                          <a:effectLst/>
                          <a:latin typeface="Times New Roman" panose="02020603050405020304" pitchFamily="18" charset="0"/>
                          <a:ea typeface="+mn-ea"/>
                          <a:cs typeface="Times New Roman" panose="02020603050405020304" pitchFamily="18" charset="0"/>
                        </a:rPr>
                        <a:t>B</a:t>
                      </a:r>
                      <a:r>
                        <a:rPr kumimoji="0" lang="de-DE" sz="2000" b="0" i="0" kern="1200" dirty="0">
                          <a:solidFill>
                            <a:schemeClr val="dk1"/>
                          </a:solidFill>
                          <a:effectLst/>
                          <a:latin typeface="Times New Roman" panose="02020603050405020304" pitchFamily="18" charset="0"/>
                          <a:ea typeface="+mn-ea"/>
                          <a:cs typeface="Times New Roman" panose="02020603050405020304" pitchFamily="18" charset="0"/>
                        </a:rPr>
                        <a:t>achrathy, D.; Insperger, T.; Stépán, G.</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Stability and surface errors are investigated numerically for milling operations with a helical tool.</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971133561"/>
              </p:ext>
            </p:extLst>
          </p:nvPr>
        </p:nvGraphicFramePr>
        <p:xfrm>
          <a:off x="1295400" y="304801"/>
          <a:ext cx="7639050" cy="5806439"/>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2355850">
                  <a:extLst>
                    <a:ext uri="{9D8B030D-6E8A-4147-A177-3AD203B41FA5}">
                      <a16:colId xmlns:a16="http://schemas.microsoft.com/office/drawing/2014/main" val="20001"/>
                    </a:ext>
                  </a:extLst>
                </a:gridCol>
                <a:gridCol w="28384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567497">
                <a:tc>
                  <a:txBody>
                    <a:bodyPr/>
                    <a:lstStyle/>
                    <a:p>
                      <a:pPr algn="just"/>
                      <a:r>
                        <a:rPr lang="en-US" sz="2000" dirty="0">
                          <a:latin typeface="Times New Roman" panose="02020603050405020304" pitchFamily="18" charset="0"/>
                          <a:cs typeface="Times New Roman" panose="02020603050405020304" pitchFamily="18" charset="0"/>
                        </a:rPr>
                        <a:t>“</a:t>
                      </a:r>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Fixed Boundaries Receptance Coupling Substructure Analysis for Tool Point Dynamics Prediction.</a:t>
                      </a:r>
                      <a:r>
                        <a:rPr lang="en-US" sz="2000" dirty="0">
                          <a:latin typeface="Times New Roman" panose="02020603050405020304" pitchFamily="18" charset="0"/>
                          <a:cs typeface="Times New Roman" panose="02020603050405020304" pitchFamily="18" charset="0"/>
                        </a:rPr>
                        <a:t>,”</a:t>
                      </a:r>
                      <a:endParaRPr lang="en-IN" sz="2000" dirty="0">
                        <a:latin typeface="Times New Roman" pitchFamily="18" charset="0"/>
                        <a:cs typeface="Times New Roman" pitchFamily="18" charset="0"/>
                      </a:endParaRPr>
                    </a:p>
                  </a:txBody>
                  <a:tcPr/>
                </a:tc>
                <a:tc>
                  <a:txBody>
                    <a:bodyPr/>
                    <a:lstStyle/>
                    <a:p>
                      <a:pPr algn="just"/>
                      <a:r>
                        <a:rPr kumimoji="0" lang="en-IN" sz="2000" b="0" i="0" kern="1200" dirty="0" err="1">
                          <a:solidFill>
                            <a:schemeClr val="dk1"/>
                          </a:solidFill>
                          <a:effectLst/>
                          <a:latin typeface="Times New Roman" panose="02020603050405020304" pitchFamily="18" charset="0"/>
                          <a:ea typeface="+mn-ea"/>
                          <a:cs typeface="Times New Roman" panose="02020603050405020304" pitchFamily="18" charset="0"/>
                        </a:rPr>
                        <a:t>Mancisidor</a:t>
                      </a:r>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 I.; </a:t>
                      </a:r>
                      <a:r>
                        <a:rPr kumimoji="0" lang="en-IN" sz="2000" b="0" i="0" kern="1200" dirty="0" err="1">
                          <a:solidFill>
                            <a:schemeClr val="dk1"/>
                          </a:solidFill>
                          <a:effectLst/>
                          <a:latin typeface="Times New Roman" panose="02020603050405020304" pitchFamily="18" charset="0"/>
                          <a:ea typeface="+mn-ea"/>
                          <a:cs typeface="Times New Roman" panose="02020603050405020304" pitchFamily="18" charset="0"/>
                        </a:rPr>
                        <a:t>Zatarain</a:t>
                      </a:r>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 M.; </a:t>
                      </a:r>
                      <a:r>
                        <a:rPr kumimoji="0" lang="en-IN" sz="2000" b="0" i="0" kern="1200" dirty="0" err="1">
                          <a:solidFill>
                            <a:schemeClr val="dk1"/>
                          </a:solidFill>
                          <a:effectLst/>
                          <a:latin typeface="Times New Roman" panose="02020603050405020304" pitchFamily="18" charset="0"/>
                          <a:ea typeface="+mn-ea"/>
                          <a:cs typeface="Times New Roman" panose="02020603050405020304" pitchFamily="18" charset="0"/>
                        </a:rPr>
                        <a:t>Munoa</a:t>
                      </a:r>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 J.; </a:t>
                      </a:r>
                      <a:r>
                        <a:rPr kumimoji="0" lang="en-IN" sz="2000" b="0" i="0" kern="1200" dirty="0" err="1">
                          <a:solidFill>
                            <a:schemeClr val="dk1"/>
                          </a:solidFill>
                          <a:effectLst/>
                          <a:latin typeface="Times New Roman" panose="02020603050405020304" pitchFamily="18" charset="0"/>
                          <a:ea typeface="+mn-ea"/>
                          <a:cs typeface="Times New Roman" panose="02020603050405020304" pitchFamily="18" charset="0"/>
                        </a:rPr>
                        <a:t>Dombovari</a:t>
                      </a:r>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 Z</a:t>
                      </a:r>
                      <a:r>
                        <a:rPr lang="en-US" sz="2000" dirty="0">
                          <a:latin typeface="Times New Roman" panose="02020603050405020304" pitchFamily="18" charset="0"/>
                          <a:cs typeface="Times New Roman" panose="02020603050405020304" pitchFamily="18" charset="0"/>
                        </a:rPr>
                        <a:t>,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Estimation of that capacity requires to obtain the dynamic transfer function at the tool tip</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US" sz="2000" dirty="0">
                          <a:latin typeface="Times New Roman" panose="02020603050405020304" pitchFamily="18" charset="0"/>
                          <a:cs typeface="Times New Roman" panose="02020603050405020304" pitchFamily="18" charset="0"/>
                        </a:rPr>
                        <a:t>“</a:t>
                      </a:r>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International Status of Thermal Error Research.</a:t>
                      </a:r>
                      <a:r>
                        <a:rPr lang="en-US" sz="2000" dirty="0">
                          <a:latin typeface="Times New Roman" panose="02020603050405020304" pitchFamily="18" charset="0"/>
                          <a:cs typeface="Times New Roman" panose="02020603050405020304" pitchFamily="18" charset="0"/>
                        </a:rPr>
                        <a:t>,</a:t>
                      </a:r>
                      <a:endParaRPr lang="en-IN" sz="2000" dirty="0">
                        <a:latin typeface="Times New Roman" pitchFamily="18" charset="0"/>
                        <a:cs typeface="Times New Roman" pitchFamily="18" charset="0"/>
                      </a:endParaRPr>
                    </a:p>
                  </a:txBody>
                  <a:tcPr/>
                </a:tc>
                <a:tc>
                  <a:txBody>
                    <a:bodyPr/>
                    <a:lstStyle/>
                    <a:p>
                      <a:pPr algn="just"/>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Bryan, J.B.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This paper is the result of a cooperative effort of STC “M” and STC ‘Q’ to review the field of thermal error research since the previous keynote paper was delivered in Ann Arbor in 1967.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371600" y="1143000"/>
            <a:ext cx="7498080" cy="5334000"/>
          </a:xfrm>
        </p:spPr>
        <p:txBody>
          <a:bodyPr>
            <a:noAutofit/>
          </a:bodyPr>
          <a:lstStyle/>
          <a:p>
            <a:pPr algn="just">
              <a:lnSpc>
                <a:spcPct val="170000"/>
              </a:lnSpc>
            </a:pPr>
            <a:r>
              <a:rPr lang="en-US" sz="2000" b="0" i="0" dirty="0">
                <a:solidFill>
                  <a:srgbClr val="222222"/>
                </a:solidFill>
                <a:effectLst/>
                <a:latin typeface="Times New Roman" panose="02020603050405020304" pitchFamily="18" charset="0"/>
                <a:cs typeface="Times New Roman" panose="02020603050405020304" pitchFamily="18" charset="0"/>
              </a:rPr>
              <a:t>As a symbol of the level of modern machinery manufacturing, precision machine tools are becoming more and more important. The requirements for the accuracy of machine tools are also increasing with the continuous development of industrial technology. </a:t>
            </a:r>
          </a:p>
          <a:p>
            <a:pPr algn="just">
              <a:lnSpc>
                <a:spcPct val="170000"/>
              </a:lnSpc>
            </a:pPr>
            <a:r>
              <a:rPr lang="en-US" sz="2000" b="0" i="0" dirty="0">
                <a:solidFill>
                  <a:srgbClr val="222222"/>
                </a:solidFill>
                <a:effectLst/>
                <a:latin typeface="Times New Roman" panose="02020603050405020304" pitchFamily="18" charset="0"/>
                <a:cs typeface="Times New Roman" panose="02020603050405020304" pitchFamily="18" charset="0"/>
              </a:rPr>
              <a:t>There are many factors that affect the accuracy of machine tools such as geometric and kinematic errors, thermal errors, cutting-force induced errors, and other errors such as the tool wear and the errors induced by assembling and chattering .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B53A20EF-4297-963C-3E66-0C1E3CD89FB1}"/>
              </a:ext>
            </a:extLst>
          </p:cNvPr>
          <p:cNvPicPr>
            <a:picLocks noGrp="1" noChangeAspect="1"/>
          </p:cNvPicPr>
          <p:nvPr>
            <p:ph idx="1"/>
          </p:nvPr>
        </p:nvPicPr>
        <p:blipFill>
          <a:blip r:embed="rId2"/>
          <a:stretch>
            <a:fillRect/>
          </a:stretch>
        </p:blipFill>
        <p:spPr>
          <a:xfrm>
            <a:off x="2590800" y="1447800"/>
            <a:ext cx="5791200" cy="48006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4D4FFDEC-6E0F-362B-7E30-A0CBD135F16D}"/>
              </a:ext>
            </a:extLst>
          </p:cNvPr>
          <p:cNvPicPr>
            <a:picLocks noGrp="1" noChangeAspect="1"/>
          </p:cNvPicPr>
          <p:nvPr>
            <p:ph idx="1"/>
          </p:nvPr>
        </p:nvPicPr>
        <p:blipFill>
          <a:blip r:embed="rId2"/>
          <a:stretch>
            <a:fillRect/>
          </a:stretch>
        </p:blipFill>
        <p:spPr>
          <a:xfrm>
            <a:off x="1435100" y="1596446"/>
            <a:ext cx="7499350" cy="4503308"/>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066800" y="1143000"/>
            <a:ext cx="7924800" cy="5227638"/>
          </a:xfrm>
        </p:spPr>
        <p:txBody>
          <a:bodyPr>
            <a:noAutofit/>
          </a:bodyPr>
          <a:lstStyle/>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In the past ten years, more and more attention has been given to the research field of machine tool thermal errors. Some modeling methods such as LSSVM and neural network have performed well, but these type of models need many training samples and large number of calculations.</a:t>
            </a:r>
          </a:p>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 It is easy to be invalidate in the process of adjusting weights, and they require a lot of time training samples, even with today’s highly developed computer hardware technology. </a:t>
            </a:r>
          </a:p>
          <a:p>
            <a:pPr algn="just">
              <a:lnSpc>
                <a:spcPct val="150000"/>
              </a:lnSpc>
            </a:pPr>
            <a:r>
              <a:rPr lang="en-US" sz="2000" b="0" i="0" dirty="0">
                <a:solidFill>
                  <a:srgbClr val="222222"/>
                </a:solidFill>
                <a:effectLst/>
                <a:latin typeface="Times New Roman" panose="02020603050405020304" pitchFamily="18" charset="0"/>
                <a:cs typeface="Times New Roman" panose="02020603050405020304" pitchFamily="18" charset="0"/>
              </a:rPr>
              <a:t>Therefore, there is not a blowout development of the research on neural networks or SVM. However, with the continuous development of computer hardware technology, neural networks and other modeling methods will surely show more possibilities.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467420" y="990600"/>
            <a:ext cx="6934200" cy="5105400"/>
          </a:xfrm>
        </p:spPr>
        <p:txBody>
          <a:bodyPr>
            <a:noAutofit/>
          </a:bodyPr>
          <a:lstStyle/>
          <a:p>
            <a:pPr algn="just">
              <a:buFont typeface="+mj-lt"/>
              <a:buAutoNum type="arabicPeriod"/>
            </a:pPr>
            <a:r>
              <a:rPr lang="en-IN" sz="2000" b="0" i="0" dirty="0">
                <a:solidFill>
                  <a:srgbClr val="222222"/>
                </a:solidFill>
                <a:effectLst/>
                <a:latin typeface="Times New Roman" panose="02020603050405020304" pitchFamily="18" charset="0"/>
                <a:cs typeface="Times New Roman" panose="02020603050405020304" pitchFamily="18" charset="0"/>
              </a:rPr>
              <a:t>Ramesh, R.; Mannan, M.A.; Poo, A.N. Error compensation in machine tools—A review: Part I: Geometric, cutting-force induced and fixture-dependent errors. </a:t>
            </a:r>
            <a:r>
              <a:rPr lang="en-IN" sz="2000" b="0" i="1" dirty="0">
                <a:solidFill>
                  <a:srgbClr val="222222"/>
                </a:solidFill>
                <a:effectLst/>
                <a:latin typeface="Times New Roman" panose="02020603050405020304" pitchFamily="18" charset="0"/>
                <a:cs typeface="Times New Roman" panose="02020603050405020304" pitchFamily="18" charset="0"/>
              </a:rPr>
              <a:t>Int. J. Mach. Tools Manuf.</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2000</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40</a:t>
            </a:r>
            <a:r>
              <a:rPr lang="en-IN" sz="2000" b="0" i="0" dirty="0">
                <a:solidFill>
                  <a:srgbClr val="222222"/>
                </a:solidFill>
                <a:effectLst/>
                <a:latin typeface="Times New Roman" panose="02020603050405020304" pitchFamily="18" charset="0"/>
                <a:cs typeface="Times New Roman" panose="02020603050405020304" pitchFamily="18" charset="0"/>
              </a:rPr>
              <a:t>, 1235–1256.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3"/>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4"/>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br>
              <a:rPr lang="en-IN" sz="2000" b="0" i="0" dirty="0">
                <a:solidFill>
                  <a:srgbClr val="222222"/>
                </a:solidFill>
                <a:effectLst/>
                <a:latin typeface="Times New Roman" panose="02020603050405020304" pitchFamily="18" charset="0"/>
                <a:cs typeface="Times New Roman" panose="02020603050405020304" pitchFamily="18" charset="0"/>
              </a:rPr>
            </a:br>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buFont typeface="+mj-lt"/>
              <a:buAutoNum type="arabicPeriod"/>
            </a:pPr>
            <a:r>
              <a:rPr lang="en-US" sz="2000" b="0" i="0" dirty="0" err="1">
                <a:solidFill>
                  <a:srgbClr val="222222"/>
                </a:solidFill>
                <a:effectLst/>
                <a:latin typeface="Times New Roman" panose="02020603050405020304" pitchFamily="18" charset="0"/>
                <a:cs typeface="Times New Roman" panose="02020603050405020304" pitchFamily="18" charset="0"/>
              </a:rPr>
              <a:t>Bachrathy</a:t>
            </a:r>
            <a:r>
              <a:rPr lang="en-US" sz="2000" b="0" i="0" dirty="0">
                <a:solidFill>
                  <a:srgbClr val="222222"/>
                </a:solidFill>
                <a:effectLst/>
                <a:latin typeface="Times New Roman" panose="02020603050405020304" pitchFamily="18" charset="0"/>
                <a:cs typeface="Times New Roman" panose="02020603050405020304" pitchFamily="18" charset="0"/>
              </a:rPr>
              <a:t>, D.; </a:t>
            </a:r>
            <a:r>
              <a:rPr lang="en-US" sz="2000" b="0" i="0" dirty="0" err="1">
                <a:solidFill>
                  <a:srgbClr val="222222"/>
                </a:solidFill>
                <a:effectLst/>
                <a:latin typeface="Times New Roman" panose="02020603050405020304" pitchFamily="18" charset="0"/>
                <a:cs typeface="Times New Roman" panose="02020603050405020304" pitchFamily="18" charset="0"/>
              </a:rPr>
              <a:t>Insperger</a:t>
            </a:r>
            <a:r>
              <a:rPr lang="en-US" sz="2000" b="0" i="0" dirty="0">
                <a:solidFill>
                  <a:srgbClr val="222222"/>
                </a:solidFill>
                <a:effectLst/>
                <a:latin typeface="Times New Roman" panose="02020603050405020304" pitchFamily="18" charset="0"/>
                <a:cs typeface="Times New Roman" panose="02020603050405020304" pitchFamily="18" charset="0"/>
              </a:rPr>
              <a:t>, T.; </a:t>
            </a:r>
            <a:r>
              <a:rPr lang="en-US" sz="2000" b="0" i="0" dirty="0" err="1">
                <a:solidFill>
                  <a:srgbClr val="222222"/>
                </a:solidFill>
                <a:effectLst/>
                <a:latin typeface="Times New Roman" panose="02020603050405020304" pitchFamily="18" charset="0"/>
                <a:cs typeface="Times New Roman" panose="02020603050405020304" pitchFamily="18" charset="0"/>
              </a:rPr>
              <a:t>Stépán</a:t>
            </a:r>
            <a:r>
              <a:rPr lang="en-US" sz="2000" b="0" i="0" dirty="0">
                <a:solidFill>
                  <a:srgbClr val="222222"/>
                </a:solidFill>
                <a:effectLst/>
                <a:latin typeface="Times New Roman" panose="02020603050405020304" pitchFamily="18" charset="0"/>
                <a:cs typeface="Times New Roman" panose="02020603050405020304" pitchFamily="18" charset="0"/>
              </a:rPr>
              <a:t>, G. Surface Properties of the Machined Workpiece for Helical Mills. </a:t>
            </a:r>
            <a:r>
              <a:rPr lang="en-US" sz="2000" b="0" i="1" dirty="0">
                <a:solidFill>
                  <a:srgbClr val="222222"/>
                </a:solidFill>
                <a:effectLst/>
                <a:latin typeface="Times New Roman" panose="02020603050405020304" pitchFamily="18" charset="0"/>
                <a:cs typeface="Times New Roman" panose="02020603050405020304" pitchFamily="18" charset="0"/>
              </a:rPr>
              <a:t>Mach. Sci. Technol.</a:t>
            </a:r>
            <a:r>
              <a:rPr lang="en-US" sz="2000" b="0" i="0" dirty="0">
                <a:solidFill>
                  <a:srgbClr val="222222"/>
                </a:solidFill>
                <a:effectLst/>
                <a:latin typeface="Times New Roman" panose="02020603050405020304" pitchFamily="18" charset="0"/>
                <a:cs typeface="Times New Roman" panose="02020603050405020304" pitchFamily="18" charset="0"/>
              </a:rPr>
              <a:t> </a:t>
            </a:r>
            <a:r>
              <a:rPr lang="en-US" sz="2000" b="1" i="0" dirty="0">
                <a:solidFill>
                  <a:srgbClr val="222222"/>
                </a:solidFill>
                <a:effectLst/>
                <a:latin typeface="Times New Roman" panose="02020603050405020304" pitchFamily="18" charset="0"/>
                <a:cs typeface="Times New Roman" panose="02020603050405020304" pitchFamily="18" charset="0"/>
              </a:rPr>
              <a:t>2009</a:t>
            </a:r>
            <a:r>
              <a:rPr lang="en-US" sz="2000" b="0" i="0" dirty="0">
                <a:solidFill>
                  <a:srgbClr val="222222"/>
                </a:solidFill>
                <a:effectLst/>
                <a:latin typeface="Times New Roman" panose="02020603050405020304" pitchFamily="18" charset="0"/>
                <a:cs typeface="Times New Roman" panose="02020603050405020304" pitchFamily="18" charset="0"/>
              </a:rPr>
              <a:t>, </a:t>
            </a:r>
            <a:r>
              <a:rPr lang="en-US" sz="2000" b="0" i="1" dirty="0">
                <a:solidFill>
                  <a:srgbClr val="222222"/>
                </a:solidFill>
                <a:effectLst/>
                <a:latin typeface="Times New Roman" panose="02020603050405020304" pitchFamily="18" charset="0"/>
                <a:cs typeface="Times New Roman" panose="02020603050405020304" pitchFamily="18" charset="0"/>
              </a:rPr>
              <a:t>13</a:t>
            </a:r>
            <a:r>
              <a:rPr lang="en-US" sz="2000" b="0" i="0" dirty="0">
                <a:solidFill>
                  <a:srgbClr val="222222"/>
                </a:solidFill>
                <a:effectLst/>
                <a:latin typeface="Times New Roman" panose="02020603050405020304" pitchFamily="18" charset="0"/>
                <a:cs typeface="Times New Roman" panose="02020603050405020304" pitchFamily="18" charset="0"/>
              </a:rPr>
              <a:t>, 227–245. [</a:t>
            </a:r>
            <a:r>
              <a:rPr lang="en-US" sz="2000" b="1" i="0" u="none" strike="noStrike" dirty="0">
                <a:solidFill>
                  <a:srgbClr val="4F5671"/>
                </a:solidFill>
                <a:effectLst/>
                <a:latin typeface="Times New Roman" panose="02020603050405020304" pitchFamily="18" charset="0"/>
                <a:cs typeface="Times New Roman" panose="02020603050405020304" pitchFamily="18" charset="0"/>
                <a:hlinkClick r:id="rId5"/>
              </a:rPr>
              <a:t>Google Scholar</a:t>
            </a:r>
            <a:r>
              <a:rPr lang="en-US" sz="2000" b="0" i="0" dirty="0">
                <a:solidFill>
                  <a:srgbClr val="222222"/>
                </a:solidFill>
                <a:effectLst/>
                <a:latin typeface="Times New Roman" panose="02020603050405020304" pitchFamily="18" charset="0"/>
                <a:cs typeface="Times New Roman" panose="02020603050405020304" pitchFamily="18" charset="0"/>
              </a:rPr>
              <a:t>] [</a:t>
            </a:r>
            <a:r>
              <a:rPr lang="en-US" sz="2000" b="1" i="0" u="none" strike="noStrike" dirty="0" err="1">
                <a:solidFill>
                  <a:srgbClr val="4F5671"/>
                </a:solidFill>
                <a:effectLst/>
                <a:latin typeface="Times New Roman" panose="02020603050405020304" pitchFamily="18" charset="0"/>
                <a:cs typeface="Times New Roman" panose="02020603050405020304" pitchFamily="18" charset="0"/>
                <a:hlinkClick r:id="rId6"/>
              </a:rPr>
              <a:t>CrossRef</a:t>
            </a:r>
            <a:endParaRPr lang="en-US" sz="2000" u="none" strike="noStrike" dirty="0">
              <a:solidFill>
                <a:srgbClr val="222222"/>
              </a:solidFill>
              <a:latin typeface="Times New Roman" panose="02020603050405020304" pitchFamily="18" charset="0"/>
              <a:cs typeface="Times New Roman" panose="02020603050405020304" pitchFamily="18" charset="0"/>
            </a:endParaRPr>
          </a:p>
          <a:p>
            <a:pPr algn="just">
              <a:buFont typeface="+mj-lt"/>
              <a:buAutoNum type="arabicPeriod"/>
            </a:pPr>
            <a:endParaRPr lang="en-US" sz="2000" b="0" i="0" dirty="0">
              <a:solidFill>
                <a:srgbClr val="222222"/>
              </a:solidFill>
              <a:effectLst/>
              <a:latin typeface="Times New Roman" panose="02020603050405020304" pitchFamily="18" charset="0"/>
              <a:cs typeface="Times New Roman" panose="02020603050405020304" pitchFamily="18" charset="0"/>
            </a:endParaRPr>
          </a:p>
          <a:p>
            <a:pPr algn="just">
              <a:buFont typeface="+mj-lt"/>
              <a:buAutoNum type="arabicPeriod"/>
            </a:pPr>
            <a:endParaRPr lang="en-US" sz="2000" dirty="0">
              <a:solidFill>
                <a:srgbClr val="222222"/>
              </a:solidFill>
              <a:latin typeface="Times New Roman" panose="02020603050405020304" pitchFamily="18" charset="0"/>
              <a:cs typeface="Times New Roman" panose="02020603050405020304" pitchFamily="18" charset="0"/>
            </a:endParaRPr>
          </a:p>
          <a:p>
            <a:pPr algn="just">
              <a:buFont typeface="+mj-lt"/>
              <a:buAutoNum type="arabicPeriod"/>
            </a:pPr>
            <a:r>
              <a:rPr lang="en-IN" sz="2000" b="0" i="0" dirty="0" err="1">
                <a:solidFill>
                  <a:srgbClr val="222222"/>
                </a:solidFill>
                <a:effectLst/>
                <a:latin typeface="Times New Roman" panose="02020603050405020304" pitchFamily="18" charset="0"/>
                <a:cs typeface="Times New Roman" panose="02020603050405020304" pitchFamily="18" charset="0"/>
              </a:rPr>
              <a:t>Mancisidor</a:t>
            </a:r>
            <a:r>
              <a:rPr lang="en-IN" sz="2000" b="0" i="0" dirty="0">
                <a:solidFill>
                  <a:srgbClr val="222222"/>
                </a:solidFill>
                <a:effectLst/>
                <a:latin typeface="Times New Roman" panose="02020603050405020304" pitchFamily="18" charset="0"/>
                <a:cs typeface="Times New Roman" panose="02020603050405020304" pitchFamily="18" charset="0"/>
              </a:rPr>
              <a:t>, I.; </a:t>
            </a:r>
            <a:r>
              <a:rPr lang="en-IN" sz="2000" b="0" i="0" dirty="0" err="1">
                <a:solidFill>
                  <a:srgbClr val="222222"/>
                </a:solidFill>
                <a:effectLst/>
                <a:latin typeface="Times New Roman" panose="02020603050405020304" pitchFamily="18" charset="0"/>
                <a:cs typeface="Times New Roman" panose="02020603050405020304" pitchFamily="18" charset="0"/>
              </a:rPr>
              <a:t>Zatarain</a:t>
            </a:r>
            <a:r>
              <a:rPr lang="en-IN" sz="2000" b="0" i="0" dirty="0">
                <a:solidFill>
                  <a:srgbClr val="222222"/>
                </a:solidFill>
                <a:effectLst/>
                <a:latin typeface="Times New Roman" panose="02020603050405020304" pitchFamily="18" charset="0"/>
                <a:cs typeface="Times New Roman" panose="02020603050405020304" pitchFamily="18" charset="0"/>
              </a:rPr>
              <a:t>, M.; </a:t>
            </a:r>
            <a:r>
              <a:rPr lang="en-IN" sz="2000" b="0" i="0" dirty="0" err="1">
                <a:solidFill>
                  <a:srgbClr val="222222"/>
                </a:solidFill>
                <a:effectLst/>
                <a:latin typeface="Times New Roman" panose="02020603050405020304" pitchFamily="18" charset="0"/>
                <a:cs typeface="Times New Roman" panose="02020603050405020304" pitchFamily="18" charset="0"/>
              </a:rPr>
              <a:t>Munoa</a:t>
            </a:r>
            <a:r>
              <a:rPr lang="en-IN" sz="2000" b="0" i="0" dirty="0">
                <a:solidFill>
                  <a:srgbClr val="222222"/>
                </a:solidFill>
                <a:effectLst/>
                <a:latin typeface="Times New Roman" panose="02020603050405020304" pitchFamily="18" charset="0"/>
                <a:cs typeface="Times New Roman" panose="02020603050405020304" pitchFamily="18" charset="0"/>
              </a:rPr>
              <a:t>, J.; </a:t>
            </a:r>
            <a:r>
              <a:rPr lang="en-IN" sz="2000" b="0" i="0" dirty="0" err="1">
                <a:solidFill>
                  <a:srgbClr val="222222"/>
                </a:solidFill>
                <a:effectLst/>
                <a:latin typeface="Times New Roman" panose="02020603050405020304" pitchFamily="18" charset="0"/>
                <a:cs typeface="Times New Roman" panose="02020603050405020304" pitchFamily="18" charset="0"/>
              </a:rPr>
              <a:t>Dombovari</a:t>
            </a:r>
            <a:r>
              <a:rPr lang="en-IN" sz="2000" b="0" i="0" dirty="0">
                <a:solidFill>
                  <a:srgbClr val="222222"/>
                </a:solidFill>
                <a:effectLst/>
                <a:latin typeface="Times New Roman" panose="02020603050405020304" pitchFamily="18" charset="0"/>
                <a:cs typeface="Times New Roman" panose="02020603050405020304" pitchFamily="18" charset="0"/>
              </a:rPr>
              <a:t>, Z. Fixed Boundaries Receptance Coupling Substructure Analysis for Tool Point Dynamics Prediction. </a:t>
            </a:r>
            <a:r>
              <a:rPr lang="en-IN" sz="2000" b="0" i="1" dirty="0">
                <a:solidFill>
                  <a:srgbClr val="222222"/>
                </a:solidFill>
                <a:effectLst/>
                <a:latin typeface="Times New Roman" panose="02020603050405020304" pitchFamily="18" charset="0"/>
                <a:cs typeface="Times New Roman" panose="02020603050405020304" pitchFamily="18" charset="0"/>
              </a:rPr>
              <a:t>Adv. Mater. Res.</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2011</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223</a:t>
            </a:r>
            <a:r>
              <a:rPr lang="en-IN" sz="2000" b="0" i="0" dirty="0">
                <a:solidFill>
                  <a:srgbClr val="222222"/>
                </a:solidFill>
                <a:effectLst/>
                <a:latin typeface="Times New Roman" panose="02020603050405020304" pitchFamily="18" charset="0"/>
                <a:cs typeface="Times New Roman" panose="02020603050405020304" pitchFamily="18" charset="0"/>
              </a:rPr>
              <a:t>, 622–631.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7"/>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8"/>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p>
          <a:p>
            <a:pPr marL="82296" indent="0" algn="just">
              <a:lnSpc>
                <a:spcPct val="170000"/>
              </a:lnSpc>
              <a:buNone/>
            </a:pP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914400"/>
            <a:ext cx="7086600" cy="4800600"/>
          </a:xfrm>
        </p:spPr>
        <p:txBody>
          <a:bodyPr>
            <a:noAutofit/>
          </a:bodyPr>
          <a:lstStyle/>
          <a:p>
            <a:pPr algn="just"/>
            <a:r>
              <a:rPr lang="en-IN" sz="2000" b="0" i="0" dirty="0">
                <a:solidFill>
                  <a:srgbClr val="222222"/>
                </a:solidFill>
                <a:effectLst/>
                <a:latin typeface="Times New Roman" panose="02020603050405020304" pitchFamily="18" charset="0"/>
                <a:cs typeface="Times New Roman" panose="02020603050405020304" pitchFamily="18" charset="0"/>
              </a:rPr>
              <a:t>4.Bryan, J.B. International Status of Thermal Error Research. </a:t>
            </a:r>
            <a:r>
              <a:rPr lang="en-IN" sz="2000" b="0" i="1" dirty="0" err="1">
                <a:solidFill>
                  <a:srgbClr val="222222"/>
                </a:solidFill>
                <a:effectLst/>
                <a:latin typeface="Times New Roman" panose="02020603050405020304" pitchFamily="18" charset="0"/>
                <a:cs typeface="Times New Roman" panose="02020603050405020304" pitchFamily="18" charset="0"/>
              </a:rPr>
              <a:t>Cirp</a:t>
            </a:r>
            <a:r>
              <a:rPr lang="en-IN" sz="2000" b="0" i="1" dirty="0">
                <a:solidFill>
                  <a:srgbClr val="222222"/>
                </a:solidFill>
                <a:effectLst/>
                <a:latin typeface="Times New Roman" panose="02020603050405020304" pitchFamily="18" charset="0"/>
                <a:cs typeface="Times New Roman" panose="02020603050405020304" pitchFamily="18" charset="0"/>
              </a:rPr>
              <a:t> Ann.</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1990</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39</a:t>
            </a:r>
            <a:r>
              <a:rPr lang="en-IN" sz="2000" b="0" i="0" dirty="0">
                <a:solidFill>
                  <a:srgbClr val="222222"/>
                </a:solidFill>
                <a:effectLst/>
                <a:latin typeface="Times New Roman" panose="02020603050405020304" pitchFamily="18" charset="0"/>
                <a:cs typeface="Times New Roman" panose="02020603050405020304" pitchFamily="18" charset="0"/>
              </a:rPr>
              <a:t>, 645–656.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2"/>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3"/>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p>
          <a:p>
            <a:pPr algn="just"/>
            <a:r>
              <a:rPr lang="en-IN" sz="2000" b="0" i="0" dirty="0">
                <a:solidFill>
                  <a:srgbClr val="222222"/>
                </a:solidFill>
                <a:effectLst/>
                <a:latin typeface="Times New Roman" panose="02020603050405020304" pitchFamily="18" charset="0"/>
                <a:cs typeface="Times New Roman" panose="02020603050405020304" pitchFamily="18" charset="0"/>
              </a:rPr>
              <a:t>5.Ramesh, R.; Mannan, M.A.; Poo, A.N. Error compensation in machine tools—A review: Part II: Thermal errors. </a:t>
            </a:r>
            <a:r>
              <a:rPr lang="en-IN" sz="2000" b="0" i="1" dirty="0">
                <a:solidFill>
                  <a:srgbClr val="222222"/>
                </a:solidFill>
                <a:effectLst/>
                <a:latin typeface="Times New Roman" panose="02020603050405020304" pitchFamily="18" charset="0"/>
                <a:cs typeface="Times New Roman" panose="02020603050405020304" pitchFamily="18" charset="0"/>
              </a:rPr>
              <a:t>Int. J. Mach. Tools Manuf.</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2000</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40</a:t>
            </a:r>
            <a:r>
              <a:rPr lang="en-IN" sz="2000" b="0" i="0" dirty="0">
                <a:solidFill>
                  <a:srgbClr val="222222"/>
                </a:solidFill>
                <a:effectLst/>
                <a:latin typeface="Times New Roman" panose="02020603050405020304" pitchFamily="18" charset="0"/>
                <a:cs typeface="Times New Roman" panose="02020603050405020304" pitchFamily="18" charset="0"/>
              </a:rPr>
              <a:t>, 1257–1284.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4"/>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5"/>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br>
              <a:rPr lang="en-IN" sz="2000" b="0" i="0" dirty="0">
                <a:solidFill>
                  <a:srgbClr val="222222"/>
                </a:solidFill>
                <a:effectLst/>
                <a:latin typeface="Times New Roman" panose="02020603050405020304" pitchFamily="18" charset="0"/>
                <a:cs typeface="Times New Roman" panose="02020603050405020304" pitchFamily="18" charset="0"/>
              </a:rPr>
            </a:br>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r>
              <a:rPr lang="en-IN" sz="2000" b="0" i="0" dirty="0">
                <a:solidFill>
                  <a:srgbClr val="222222"/>
                </a:solidFill>
                <a:effectLst/>
                <a:latin typeface="Times New Roman" panose="02020603050405020304" pitchFamily="18" charset="0"/>
                <a:cs typeface="Times New Roman" panose="02020603050405020304" pitchFamily="18" charset="0"/>
              </a:rPr>
              <a:t>6.Abele, E.; </a:t>
            </a:r>
            <a:r>
              <a:rPr lang="en-IN" sz="2000" b="0" i="0" dirty="0" err="1">
                <a:solidFill>
                  <a:srgbClr val="222222"/>
                </a:solidFill>
                <a:effectLst/>
                <a:latin typeface="Times New Roman" panose="02020603050405020304" pitchFamily="18" charset="0"/>
                <a:cs typeface="Times New Roman" panose="02020603050405020304" pitchFamily="18" charset="0"/>
              </a:rPr>
              <a:t>Altintas</a:t>
            </a:r>
            <a:r>
              <a:rPr lang="en-IN" sz="2000" b="0" i="0" dirty="0">
                <a:solidFill>
                  <a:srgbClr val="222222"/>
                </a:solidFill>
                <a:effectLst/>
                <a:latin typeface="Times New Roman" panose="02020603050405020304" pitchFamily="18" charset="0"/>
                <a:cs typeface="Times New Roman" panose="02020603050405020304" pitchFamily="18" charset="0"/>
              </a:rPr>
              <a:t>, Y.; </a:t>
            </a:r>
            <a:r>
              <a:rPr lang="en-IN" sz="2000" b="0" i="0" dirty="0" err="1">
                <a:solidFill>
                  <a:srgbClr val="222222"/>
                </a:solidFill>
                <a:effectLst/>
                <a:latin typeface="Times New Roman" panose="02020603050405020304" pitchFamily="18" charset="0"/>
                <a:cs typeface="Times New Roman" panose="02020603050405020304" pitchFamily="18" charset="0"/>
              </a:rPr>
              <a:t>Brecher</a:t>
            </a:r>
            <a:r>
              <a:rPr lang="en-IN" sz="2000" b="0" i="0" dirty="0">
                <a:solidFill>
                  <a:srgbClr val="222222"/>
                </a:solidFill>
                <a:effectLst/>
                <a:latin typeface="Times New Roman" panose="02020603050405020304" pitchFamily="18" charset="0"/>
                <a:cs typeface="Times New Roman" panose="02020603050405020304" pitchFamily="18" charset="0"/>
              </a:rPr>
              <a:t>, C. Machine tool spindle units. </a:t>
            </a:r>
            <a:r>
              <a:rPr lang="en-IN" sz="2000" b="0" i="1" dirty="0" err="1">
                <a:solidFill>
                  <a:srgbClr val="222222"/>
                </a:solidFill>
                <a:effectLst/>
                <a:latin typeface="Times New Roman" panose="02020603050405020304" pitchFamily="18" charset="0"/>
                <a:cs typeface="Times New Roman" panose="02020603050405020304" pitchFamily="18" charset="0"/>
              </a:rPr>
              <a:t>Cirp</a:t>
            </a:r>
            <a:r>
              <a:rPr lang="en-IN" sz="2000" b="0" i="1" dirty="0">
                <a:solidFill>
                  <a:srgbClr val="222222"/>
                </a:solidFill>
                <a:effectLst/>
                <a:latin typeface="Times New Roman" panose="02020603050405020304" pitchFamily="18" charset="0"/>
                <a:cs typeface="Times New Roman" panose="02020603050405020304" pitchFamily="18" charset="0"/>
              </a:rPr>
              <a:t> Ann.</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2010</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59</a:t>
            </a:r>
            <a:r>
              <a:rPr lang="en-IN" sz="2000" b="0" i="0" dirty="0">
                <a:solidFill>
                  <a:srgbClr val="222222"/>
                </a:solidFill>
                <a:effectLst/>
                <a:latin typeface="Times New Roman" panose="02020603050405020304" pitchFamily="18" charset="0"/>
                <a:cs typeface="Times New Roman" panose="02020603050405020304" pitchFamily="18" charset="0"/>
              </a:rPr>
              <a:t>, 781–802.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6"/>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7"/>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867400"/>
          </a:xfrm>
        </p:spPr>
        <p:txBody>
          <a:bodyPr>
            <a:noAutofit/>
          </a:bodyPr>
          <a:lstStyle/>
          <a:p>
            <a:pPr algn="just"/>
            <a:r>
              <a:rPr lang="en-IN" sz="2000" b="0" i="0" dirty="0">
                <a:solidFill>
                  <a:srgbClr val="222222"/>
                </a:solidFill>
                <a:effectLst/>
                <a:latin typeface="Times New Roman" panose="02020603050405020304" pitchFamily="18" charset="0"/>
                <a:cs typeface="Times New Roman" panose="02020603050405020304" pitchFamily="18" charset="0"/>
              </a:rPr>
              <a:t>7.Pan, S.W. Summary of Research Status on Thermal Error Robust </a:t>
            </a:r>
            <a:r>
              <a:rPr lang="en-IN" sz="2000" b="0" i="0" dirty="0" err="1">
                <a:solidFill>
                  <a:srgbClr val="222222"/>
                </a:solidFill>
                <a:effectLst/>
                <a:latin typeface="Times New Roman" panose="02020603050405020304" pitchFamily="18" charset="0"/>
                <a:cs typeface="Times New Roman" panose="02020603050405020304" pitchFamily="18" charset="0"/>
              </a:rPr>
              <a:t>Modeling</a:t>
            </a:r>
            <a:r>
              <a:rPr lang="en-IN" sz="2000" b="0" i="0" dirty="0">
                <a:solidFill>
                  <a:srgbClr val="222222"/>
                </a:solidFill>
                <a:effectLst/>
                <a:latin typeface="Times New Roman" panose="02020603050405020304" pitchFamily="18" charset="0"/>
                <a:cs typeface="Times New Roman" panose="02020603050405020304" pitchFamily="18" charset="0"/>
              </a:rPr>
              <a:t> of NC Lathe. </a:t>
            </a:r>
            <a:r>
              <a:rPr lang="en-IN" sz="2000" b="0" i="1" dirty="0">
                <a:solidFill>
                  <a:srgbClr val="222222"/>
                </a:solidFill>
                <a:effectLst/>
                <a:latin typeface="Times New Roman" panose="02020603050405020304" pitchFamily="18" charset="0"/>
                <a:cs typeface="Times New Roman" panose="02020603050405020304" pitchFamily="18" charset="0"/>
              </a:rPr>
              <a:t>Tool Eng.</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2007</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41</a:t>
            </a:r>
            <a:r>
              <a:rPr lang="en-IN" sz="2000" b="0" i="0" dirty="0">
                <a:solidFill>
                  <a:srgbClr val="222222"/>
                </a:solidFill>
                <a:effectLst/>
                <a:latin typeface="Times New Roman" panose="02020603050405020304" pitchFamily="18" charset="0"/>
                <a:cs typeface="Times New Roman" panose="02020603050405020304" pitchFamily="18" charset="0"/>
              </a:rPr>
              <a:t>, 10–14.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2"/>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a:t>
            </a:r>
          </a:p>
          <a:p>
            <a:pPr marL="82296" indent="0" algn="just">
              <a:buNone/>
            </a:pPr>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r>
              <a:rPr lang="en-IN" sz="2000" b="0" i="0" dirty="0">
                <a:solidFill>
                  <a:srgbClr val="222222"/>
                </a:solidFill>
                <a:effectLst/>
                <a:latin typeface="Times New Roman" panose="02020603050405020304" pitchFamily="18" charset="0"/>
                <a:cs typeface="Times New Roman" panose="02020603050405020304" pitchFamily="18" charset="0"/>
              </a:rPr>
              <a:t>8.Ni, J. CNC machine accuracy enhancement through real-time error </a:t>
            </a:r>
            <a:r>
              <a:rPr lang="en-IN" sz="2000" b="0" i="0" dirty="0" err="1">
                <a:solidFill>
                  <a:srgbClr val="222222"/>
                </a:solidFill>
                <a:effectLst/>
                <a:latin typeface="Times New Roman" panose="02020603050405020304" pitchFamily="18" charset="0"/>
                <a:cs typeface="Times New Roman" panose="02020603050405020304" pitchFamily="18" charset="0"/>
              </a:rPr>
              <a:t>compenstation</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J. Manuf. Sci. Eng.</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1997</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119</a:t>
            </a:r>
            <a:r>
              <a:rPr lang="en-IN" sz="2000" b="0" i="0" dirty="0">
                <a:solidFill>
                  <a:srgbClr val="222222"/>
                </a:solidFill>
                <a:effectLst/>
                <a:latin typeface="Times New Roman" panose="02020603050405020304" pitchFamily="18" charset="0"/>
                <a:cs typeface="Times New Roman" panose="02020603050405020304" pitchFamily="18" charset="0"/>
              </a:rPr>
              <a:t>, 717–725.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3"/>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4"/>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p>
          <a:p>
            <a:pPr marL="82296" indent="0" algn="just">
              <a:buNone/>
            </a:pPr>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r>
              <a:rPr lang="en-IN" sz="2000" b="0" i="0" dirty="0">
                <a:solidFill>
                  <a:srgbClr val="222222"/>
                </a:solidFill>
                <a:effectLst/>
                <a:latin typeface="Times New Roman" panose="02020603050405020304" pitchFamily="18" charset="0"/>
                <a:cs typeface="Times New Roman" panose="02020603050405020304" pitchFamily="18" charset="0"/>
              </a:rPr>
              <a:t>9.Liu, J.; Ma, C.; Wang, S. Precision loss </a:t>
            </a:r>
            <a:r>
              <a:rPr lang="en-IN" sz="2000" b="0" i="0" dirty="0" err="1">
                <a:solidFill>
                  <a:srgbClr val="222222"/>
                </a:solidFill>
                <a:effectLst/>
                <a:latin typeface="Times New Roman" panose="02020603050405020304" pitchFamily="18" charset="0"/>
                <a:cs typeface="Times New Roman" panose="02020603050405020304" pitchFamily="18" charset="0"/>
              </a:rPr>
              <a:t>modeling</a:t>
            </a:r>
            <a:r>
              <a:rPr lang="en-IN" sz="2000" b="0" i="0" dirty="0">
                <a:solidFill>
                  <a:srgbClr val="222222"/>
                </a:solidFill>
                <a:effectLst/>
                <a:latin typeface="Times New Roman" panose="02020603050405020304" pitchFamily="18" charset="0"/>
                <a:cs typeface="Times New Roman" panose="02020603050405020304" pitchFamily="18" charset="0"/>
              </a:rPr>
              <a:t> method of ball screw pair. </a:t>
            </a:r>
            <a:r>
              <a:rPr lang="en-IN" sz="2000" b="0" i="1" dirty="0">
                <a:solidFill>
                  <a:srgbClr val="222222"/>
                </a:solidFill>
                <a:effectLst/>
                <a:latin typeface="Times New Roman" panose="02020603050405020304" pitchFamily="18" charset="0"/>
                <a:cs typeface="Times New Roman" panose="02020603050405020304" pitchFamily="18" charset="0"/>
              </a:rPr>
              <a:t>Mech. Syst. Signal Process.</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2020</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135</a:t>
            </a:r>
            <a:r>
              <a:rPr lang="en-IN" sz="2000" b="0" i="0" dirty="0">
                <a:solidFill>
                  <a:srgbClr val="222222"/>
                </a:solidFill>
                <a:effectLst/>
                <a:latin typeface="Times New Roman" panose="02020603050405020304" pitchFamily="18" charset="0"/>
                <a:cs typeface="Times New Roman" panose="02020603050405020304" pitchFamily="18" charset="0"/>
              </a:rPr>
              <a:t>, 106397.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5"/>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6"/>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p>
          <a:p>
            <a:pPr algn="just"/>
            <a:r>
              <a:rPr lang="en-US" sz="2000" b="0" i="0" dirty="0">
                <a:solidFill>
                  <a:srgbClr val="222222"/>
                </a:solidFill>
                <a:effectLst/>
                <a:latin typeface="Times New Roman" panose="02020603050405020304" pitchFamily="18" charset="0"/>
                <a:cs typeface="Times New Roman" panose="02020603050405020304" pitchFamily="18" charset="0"/>
              </a:rPr>
              <a:t>10.Grama, S.N.; Mathur, A.; Badhe, A.N. A model-based cooling strategy for motorized spindle to reduce thermal errors. </a:t>
            </a:r>
            <a:r>
              <a:rPr lang="en-US" sz="2000" b="0" i="1" dirty="0">
                <a:solidFill>
                  <a:srgbClr val="222222"/>
                </a:solidFill>
                <a:effectLst/>
                <a:latin typeface="Times New Roman" panose="02020603050405020304" pitchFamily="18" charset="0"/>
                <a:cs typeface="Times New Roman" panose="02020603050405020304" pitchFamily="18" charset="0"/>
              </a:rPr>
              <a:t>Int. J. Mach. Tools Manuf.</a:t>
            </a:r>
            <a:r>
              <a:rPr lang="en-US" sz="2000" b="0" i="0" dirty="0">
                <a:solidFill>
                  <a:srgbClr val="222222"/>
                </a:solidFill>
                <a:effectLst/>
                <a:latin typeface="Times New Roman" panose="02020603050405020304" pitchFamily="18" charset="0"/>
                <a:cs typeface="Times New Roman" panose="02020603050405020304" pitchFamily="18" charset="0"/>
              </a:rPr>
              <a:t> </a:t>
            </a:r>
            <a:r>
              <a:rPr lang="en-US" sz="2000" b="1" i="0" dirty="0">
                <a:solidFill>
                  <a:srgbClr val="222222"/>
                </a:solidFill>
                <a:effectLst/>
                <a:latin typeface="Times New Roman" panose="02020603050405020304" pitchFamily="18" charset="0"/>
                <a:cs typeface="Times New Roman" panose="02020603050405020304" pitchFamily="18" charset="0"/>
              </a:rPr>
              <a:t>2018</a:t>
            </a:r>
            <a:r>
              <a:rPr lang="en-US" sz="2000" b="0" i="0" dirty="0">
                <a:solidFill>
                  <a:srgbClr val="222222"/>
                </a:solidFill>
                <a:effectLst/>
                <a:latin typeface="Times New Roman" panose="02020603050405020304" pitchFamily="18" charset="0"/>
                <a:cs typeface="Times New Roman" panose="02020603050405020304" pitchFamily="18" charset="0"/>
              </a:rPr>
              <a:t>, </a:t>
            </a:r>
            <a:r>
              <a:rPr lang="en-US" sz="2000" b="0" i="1" dirty="0">
                <a:solidFill>
                  <a:srgbClr val="222222"/>
                </a:solidFill>
                <a:effectLst/>
                <a:latin typeface="Times New Roman" panose="02020603050405020304" pitchFamily="18" charset="0"/>
                <a:cs typeface="Times New Roman" panose="02020603050405020304" pitchFamily="18" charset="0"/>
              </a:rPr>
              <a:t>132</a:t>
            </a:r>
            <a:r>
              <a:rPr lang="en-US" sz="2000" b="0" i="0" dirty="0">
                <a:solidFill>
                  <a:srgbClr val="222222"/>
                </a:solidFill>
                <a:effectLst/>
                <a:latin typeface="Times New Roman" panose="02020603050405020304" pitchFamily="18" charset="0"/>
                <a:cs typeface="Times New Roman" panose="02020603050405020304" pitchFamily="18" charset="0"/>
              </a:rPr>
              <a:t>, 3–16. [</a:t>
            </a:r>
            <a:r>
              <a:rPr lang="en-US" sz="2000" b="1" i="0" u="none" strike="noStrike" dirty="0">
                <a:solidFill>
                  <a:srgbClr val="4F5671"/>
                </a:solidFill>
                <a:effectLst/>
                <a:latin typeface="Times New Roman" panose="02020603050405020304" pitchFamily="18" charset="0"/>
                <a:cs typeface="Times New Roman" panose="02020603050405020304" pitchFamily="18" charset="0"/>
                <a:hlinkClick r:id="rId7"/>
              </a:rPr>
              <a:t>Google Scholar</a:t>
            </a:r>
            <a:r>
              <a:rPr lang="en-US" sz="2000" b="0" i="0" dirty="0">
                <a:solidFill>
                  <a:srgbClr val="222222"/>
                </a:solidFill>
                <a:effectLst/>
                <a:latin typeface="Times New Roman" panose="02020603050405020304" pitchFamily="18" charset="0"/>
                <a:cs typeface="Times New Roman" panose="02020603050405020304" pitchFamily="18" charset="0"/>
              </a:rPr>
              <a:t>] [</a:t>
            </a:r>
            <a:r>
              <a:rPr lang="en-US" sz="2000" b="1" i="0" u="none" strike="noStrike" dirty="0" err="1">
                <a:solidFill>
                  <a:srgbClr val="4F5671"/>
                </a:solidFill>
                <a:effectLst/>
                <a:latin typeface="Times New Roman" panose="02020603050405020304" pitchFamily="18" charset="0"/>
                <a:cs typeface="Times New Roman" panose="02020603050405020304" pitchFamily="18" charset="0"/>
                <a:hlinkClick r:id="rId8"/>
              </a:rPr>
              <a:t>CrossRef</a:t>
            </a:r>
            <a:r>
              <a:rPr lang="en-US" sz="2000" b="0" i="0" dirty="0">
                <a:solidFill>
                  <a:srgbClr val="222222"/>
                </a:solidFill>
                <a:effectLst/>
                <a:latin typeface="Times New Roman" panose="02020603050405020304" pitchFamily="18" charset="0"/>
                <a:cs typeface="Times New Roman" panose="02020603050405020304" pitchFamily="18" charset="0"/>
              </a:rPr>
              <a:t>]</a:t>
            </a:r>
          </a:p>
          <a:p>
            <a:pPr marL="82296" indent="0" algn="just">
              <a:buNone/>
            </a:pP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600200" y="952500"/>
            <a:ext cx="6705600" cy="4953000"/>
          </a:xfrm>
        </p:spPr>
        <p:txBody>
          <a:bodyPr>
            <a:normAutofit/>
          </a:bodyPr>
          <a:lstStyle/>
          <a:p>
            <a:pPr algn="just"/>
            <a:r>
              <a:rPr lang="en-IN" sz="2000" b="0" i="0" dirty="0">
                <a:solidFill>
                  <a:srgbClr val="222222"/>
                </a:solidFill>
                <a:effectLst/>
                <a:latin typeface="Times New Roman" panose="02020603050405020304" pitchFamily="18" charset="0"/>
                <a:cs typeface="Times New Roman" panose="02020603050405020304" pitchFamily="18" charset="0"/>
              </a:rPr>
              <a:t> 11Xu, Z.Z.; Liu, X.J.; Kim, H.K.; Shin, J.H.; </a:t>
            </a:r>
            <a:r>
              <a:rPr lang="en-IN" sz="2000" b="0" i="0" dirty="0" err="1">
                <a:solidFill>
                  <a:srgbClr val="222222"/>
                </a:solidFill>
                <a:effectLst/>
                <a:latin typeface="Times New Roman" panose="02020603050405020304" pitchFamily="18" charset="0"/>
                <a:cs typeface="Times New Roman" panose="02020603050405020304" pitchFamily="18" charset="0"/>
              </a:rPr>
              <a:t>Lyu</a:t>
            </a:r>
            <a:r>
              <a:rPr lang="en-IN" sz="2000" b="0" i="0" dirty="0">
                <a:solidFill>
                  <a:srgbClr val="222222"/>
                </a:solidFill>
                <a:effectLst/>
                <a:latin typeface="Times New Roman" panose="02020603050405020304" pitchFamily="18" charset="0"/>
                <a:cs typeface="Times New Roman" panose="02020603050405020304" pitchFamily="18" charset="0"/>
              </a:rPr>
              <a:t>, S.K. Thermal error forecast and performance evaluation for an air-cooling ball screw system. </a:t>
            </a:r>
            <a:r>
              <a:rPr lang="en-IN" sz="2000" b="0" i="1" dirty="0">
                <a:solidFill>
                  <a:srgbClr val="222222"/>
                </a:solidFill>
                <a:effectLst/>
                <a:latin typeface="Times New Roman" panose="02020603050405020304" pitchFamily="18" charset="0"/>
                <a:cs typeface="Times New Roman" panose="02020603050405020304" pitchFamily="18" charset="0"/>
              </a:rPr>
              <a:t>Int. J. Mach. Tools Manuf.</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2011</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51</a:t>
            </a:r>
            <a:r>
              <a:rPr lang="en-IN" sz="2000" b="0" i="0" dirty="0">
                <a:solidFill>
                  <a:srgbClr val="222222"/>
                </a:solidFill>
                <a:effectLst/>
                <a:latin typeface="Times New Roman" panose="02020603050405020304" pitchFamily="18" charset="0"/>
                <a:cs typeface="Times New Roman" panose="02020603050405020304" pitchFamily="18" charset="0"/>
              </a:rPr>
              <a:t>, 605–611.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2"/>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3"/>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p>
          <a:p>
            <a:pPr marL="82296" indent="0" algn="just">
              <a:buNone/>
            </a:pPr>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r>
              <a:rPr lang="en-IN" sz="2000" b="0" i="0" dirty="0">
                <a:solidFill>
                  <a:srgbClr val="222222"/>
                </a:solidFill>
                <a:effectLst/>
                <a:latin typeface="Times New Roman" panose="02020603050405020304" pitchFamily="18" charset="0"/>
                <a:cs typeface="Times New Roman" panose="02020603050405020304" pitchFamily="18" charset="0"/>
              </a:rPr>
              <a:t>12Xu, Z.Z.; Liu, X.J.; Choi, C.H.; </a:t>
            </a:r>
            <a:r>
              <a:rPr lang="en-IN" sz="2000" b="0" i="0" dirty="0" err="1">
                <a:solidFill>
                  <a:srgbClr val="222222"/>
                </a:solidFill>
                <a:effectLst/>
                <a:latin typeface="Times New Roman" panose="02020603050405020304" pitchFamily="18" charset="0"/>
                <a:cs typeface="Times New Roman" panose="02020603050405020304" pitchFamily="18" charset="0"/>
              </a:rPr>
              <a:t>Lyu</a:t>
            </a:r>
            <a:r>
              <a:rPr lang="en-IN" sz="2000" b="0" i="0" dirty="0">
                <a:solidFill>
                  <a:srgbClr val="222222"/>
                </a:solidFill>
                <a:effectLst/>
                <a:latin typeface="Times New Roman" panose="02020603050405020304" pitchFamily="18" charset="0"/>
                <a:cs typeface="Times New Roman" panose="02020603050405020304" pitchFamily="18" charset="0"/>
              </a:rPr>
              <a:t>, S.K. A study on improvement of ball screw system positioning error with liquid-cooling. </a:t>
            </a:r>
            <a:r>
              <a:rPr lang="en-IN" sz="2000" b="0" i="1" dirty="0">
                <a:solidFill>
                  <a:srgbClr val="222222"/>
                </a:solidFill>
                <a:effectLst/>
                <a:latin typeface="Times New Roman" panose="02020603050405020304" pitchFamily="18" charset="0"/>
                <a:cs typeface="Times New Roman" panose="02020603050405020304" pitchFamily="18" charset="0"/>
              </a:rPr>
              <a:t>Int. J. Precis. Eng. Manuf.</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2012</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13</a:t>
            </a:r>
            <a:r>
              <a:rPr lang="en-IN" sz="2000" b="0" i="0" dirty="0">
                <a:solidFill>
                  <a:srgbClr val="222222"/>
                </a:solidFill>
                <a:effectLst/>
                <a:latin typeface="Times New Roman" panose="02020603050405020304" pitchFamily="18" charset="0"/>
                <a:cs typeface="Times New Roman" panose="02020603050405020304" pitchFamily="18" charset="0"/>
              </a:rPr>
              <a:t>, 2173–2181.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4"/>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5"/>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p>
          <a:p>
            <a:pPr marL="82296" indent="0" algn="just">
              <a:buNone/>
            </a:pPr>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r>
              <a:rPr lang="en-IN" sz="2000" b="0" i="0" dirty="0">
                <a:solidFill>
                  <a:srgbClr val="222222"/>
                </a:solidFill>
                <a:effectLst/>
                <a:latin typeface="Times New Roman" panose="02020603050405020304" pitchFamily="18" charset="0"/>
                <a:cs typeface="Times New Roman" panose="02020603050405020304" pitchFamily="18" charset="0"/>
              </a:rPr>
              <a:t>13Chen, T.-C.; Chang, C.-J.; Hung, J.-P.; Lee, R.-M.; Wang, C.-C. Real-Time Compensation for Thermal Errors of the Milling Machine. </a:t>
            </a:r>
            <a:r>
              <a:rPr lang="en-IN" sz="2000" b="0" i="1" dirty="0">
                <a:solidFill>
                  <a:srgbClr val="222222"/>
                </a:solidFill>
                <a:effectLst/>
                <a:latin typeface="Times New Roman" panose="02020603050405020304" pitchFamily="18" charset="0"/>
                <a:cs typeface="Times New Roman" panose="02020603050405020304" pitchFamily="18" charset="0"/>
              </a:rPr>
              <a:t>Appl. Sci.</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2016</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6</a:t>
            </a:r>
            <a:r>
              <a:rPr lang="en-IN" sz="2000" b="0" i="0" dirty="0">
                <a:solidFill>
                  <a:srgbClr val="222222"/>
                </a:solidFill>
                <a:effectLst/>
                <a:latin typeface="Times New Roman" panose="02020603050405020304" pitchFamily="18" charset="0"/>
                <a:cs typeface="Times New Roman" panose="02020603050405020304" pitchFamily="18" charset="0"/>
              </a:rPr>
              <a:t>, 101.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6"/>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7"/>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8"/>
              </a:rPr>
              <a:t>Green Version</a:t>
            </a:r>
            <a:r>
              <a:rPr lang="en-IN" sz="2000" b="0" i="0" dirty="0">
                <a:solidFill>
                  <a:srgbClr val="222222"/>
                </a:solidFill>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600200" y="1600200"/>
            <a:ext cx="7010400" cy="3733800"/>
          </a:xfrm>
        </p:spPr>
        <p:txBody>
          <a:bodyPr>
            <a:normAutofit/>
          </a:bodyPr>
          <a:lstStyle/>
          <a:p>
            <a:pPr algn="just"/>
            <a:r>
              <a:rPr lang="en-IN" sz="2000" b="0" i="0" dirty="0">
                <a:solidFill>
                  <a:srgbClr val="222222"/>
                </a:solidFill>
                <a:effectLst/>
                <a:latin typeface="Times New Roman" panose="02020603050405020304" pitchFamily="18" charset="0"/>
                <a:cs typeface="Times New Roman" panose="02020603050405020304" pitchFamily="18" charset="0"/>
              </a:rPr>
              <a:t>14.Aguirre, G.; </a:t>
            </a:r>
            <a:r>
              <a:rPr lang="en-IN" sz="2000" b="0" i="0" dirty="0" err="1">
                <a:solidFill>
                  <a:srgbClr val="222222"/>
                </a:solidFill>
                <a:effectLst/>
                <a:latin typeface="Times New Roman" panose="02020603050405020304" pitchFamily="18" charset="0"/>
                <a:cs typeface="Times New Roman" panose="02020603050405020304" pitchFamily="18" charset="0"/>
              </a:rPr>
              <a:t>Nanclares</a:t>
            </a:r>
            <a:r>
              <a:rPr lang="en-IN" sz="2000" b="0" i="0" dirty="0">
                <a:solidFill>
                  <a:srgbClr val="222222"/>
                </a:solidFill>
                <a:effectLst/>
                <a:latin typeface="Times New Roman" panose="02020603050405020304" pitchFamily="18" charset="0"/>
                <a:cs typeface="Times New Roman" panose="02020603050405020304" pitchFamily="18" charset="0"/>
              </a:rPr>
              <a:t>, A.; </a:t>
            </a:r>
            <a:r>
              <a:rPr lang="en-IN" sz="2000" b="0" i="0" dirty="0" err="1">
                <a:solidFill>
                  <a:srgbClr val="222222"/>
                </a:solidFill>
                <a:effectLst/>
                <a:latin typeface="Times New Roman" panose="02020603050405020304" pitchFamily="18" charset="0"/>
                <a:cs typeface="Times New Roman" panose="02020603050405020304" pitchFamily="18" charset="0"/>
              </a:rPr>
              <a:t>Urreta</a:t>
            </a:r>
            <a:r>
              <a:rPr lang="en-IN" sz="2000" b="0" i="0" dirty="0">
                <a:solidFill>
                  <a:srgbClr val="222222"/>
                </a:solidFill>
                <a:effectLst/>
                <a:latin typeface="Times New Roman" panose="02020603050405020304" pitchFamily="18" charset="0"/>
                <a:cs typeface="Times New Roman" panose="02020603050405020304" pitchFamily="18" charset="0"/>
              </a:rPr>
              <a:t>, H. Thermal Error Compensation for Large Heavy Duty Milling-Boring Machines. In Proceedings of the </a:t>
            </a:r>
            <a:r>
              <a:rPr lang="en-IN" sz="2000" b="0" i="0" dirty="0" err="1">
                <a:solidFill>
                  <a:srgbClr val="222222"/>
                </a:solidFill>
                <a:effectLst/>
                <a:latin typeface="Times New Roman" panose="02020603050405020304" pitchFamily="18" charset="0"/>
                <a:cs typeface="Times New Roman" panose="02020603050405020304" pitchFamily="18" charset="0"/>
              </a:rPr>
              <a:t>Euspen</a:t>
            </a:r>
            <a:r>
              <a:rPr lang="en-IN" sz="2000" b="0" i="0" dirty="0">
                <a:solidFill>
                  <a:srgbClr val="222222"/>
                </a:solidFill>
                <a:effectLst/>
                <a:latin typeface="Times New Roman" panose="02020603050405020304" pitchFamily="18" charset="0"/>
                <a:cs typeface="Times New Roman" panose="02020603050405020304" pitchFamily="18" charset="0"/>
              </a:rPr>
              <a:t> Special Interest Group Meeting, Thermal Issues, Zurich, Switzerland, 19–20 March 2014.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2"/>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a:t>
            </a:r>
          </a:p>
          <a:p>
            <a:pPr algn="just"/>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r>
              <a:rPr lang="en-IN" sz="2000" b="0" i="0" dirty="0">
                <a:solidFill>
                  <a:srgbClr val="222222"/>
                </a:solidFill>
                <a:effectLst/>
                <a:latin typeface="Times New Roman" panose="02020603050405020304" pitchFamily="18" charset="0"/>
                <a:cs typeface="Times New Roman" panose="02020603050405020304" pitchFamily="18" charset="0"/>
              </a:rPr>
              <a:t>15.Lei, W.T.; Hsu, Y.Y. Accuracy enhancement of five-axis CNC machines through real-time error compensation. </a:t>
            </a:r>
            <a:r>
              <a:rPr lang="en-IN" sz="2000" b="0" i="1" dirty="0">
                <a:solidFill>
                  <a:srgbClr val="222222"/>
                </a:solidFill>
                <a:effectLst/>
                <a:latin typeface="Times New Roman" panose="02020603050405020304" pitchFamily="18" charset="0"/>
                <a:cs typeface="Times New Roman" panose="02020603050405020304" pitchFamily="18" charset="0"/>
              </a:rPr>
              <a:t>Int. J. Mach. Tools Manuf.</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2003</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43</a:t>
            </a:r>
            <a:r>
              <a:rPr lang="en-IN" sz="2000" b="0" i="0" dirty="0">
                <a:solidFill>
                  <a:srgbClr val="222222"/>
                </a:solidFill>
                <a:effectLst/>
                <a:latin typeface="Times New Roman" panose="02020603050405020304" pitchFamily="18" charset="0"/>
                <a:cs typeface="Times New Roman" panose="02020603050405020304" pitchFamily="18" charset="0"/>
              </a:rPr>
              <a:t>, 871–877.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3"/>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4"/>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2249</TotalTime>
  <Words>1642</Words>
  <Application>Microsoft Office PowerPoint</Application>
  <PresentationFormat>On-screen Show (4:3)</PresentationFormat>
  <Paragraphs>86</Paragraphs>
  <Slides>19</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Calibri</vt:lpstr>
      <vt:lpstr>Gill Sans MT</vt:lpstr>
      <vt:lpstr>Times New Roman</vt:lpstr>
      <vt:lpstr>Verdana</vt:lpstr>
      <vt:lpstr>Wingdings 2</vt:lpstr>
      <vt:lpstr>Solstice</vt:lpstr>
      <vt:lpstr>A NOVEL TWO-MODE INTEGRAL APPROACH FOR THERMAL ERROR MODELING IN CNC MILLING-TURNING MACHINING CENTER</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648</cp:revision>
  <dcterms:created xsi:type="dcterms:W3CDTF">2006-08-16T00:00:00Z</dcterms:created>
  <dcterms:modified xsi:type="dcterms:W3CDTF">2023-02-25T05:24:06Z</dcterms:modified>
</cp:coreProperties>
</file>