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50" r:id="rId3"/>
    <p:sldId id="351" r:id="rId4"/>
    <p:sldId id="352" r:id="rId5"/>
    <p:sldId id="262" r:id="rId6"/>
    <p:sldId id="294" r:id="rId7"/>
    <p:sldId id="353" r:id="rId8"/>
    <p:sldId id="354" r:id="rId9"/>
    <p:sldId id="355" r:id="rId10"/>
    <p:sldId id="332" r:id="rId11"/>
    <p:sldId id="356" r:id="rId12"/>
    <p:sldId id="330"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en.wikipedia.org/wiki/Momentum_diffusion" TargetMode="External"/><Relationship Id="rId3" Type="http://schemas.openxmlformats.org/officeDocument/2006/relationships/hyperlink" Target="http://en.wikipedia.org/wiki/Laminar_flow#cite_note-Batchelor-1" TargetMode="External"/><Relationship Id="rId7" Type="http://schemas.openxmlformats.org/officeDocument/2006/relationships/hyperlink" Target="http://en.wikipedia.org/wiki/Fluid_dynamics" TargetMode="External"/><Relationship Id="rId2" Type="http://schemas.openxmlformats.org/officeDocument/2006/relationships/hyperlink" Target="http://en.wikipedia.org/wiki/Streamlines,_streaklines_and_pathlines" TargetMode="External"/><Relationship Id="rId1" Type="http://schemas.openxmlformats.org/officeDocument/2006/relationships/slideLayout" Target="../slideLayouts/slideLayout2.xml"/><Relationship Id="rId6" Type="http://schemas.openxmlformats.org/officeDocument/2006/relationships/hyperlink" Target="http://en.wikipedia.org/wiki/Laminar_flow#cite_note-3" TargetMode="External"/><Relationship Id="rId5" Type="http://schemas.openxmlformats.org/officeDocument/2006/relationships/hyperlink" Target="http://en.wikipedia.org/wiki/Laminar_flow#cite_note-Geankoplis.2C_Christie_John_2003-2" TargetMode="External"/><Relationship Id="rId4" Type="http://schemas.openxmlformats.org/officeDocument/2006/relationships/hyperlink" Target="http://en.wikipedia.org/wiki/Eddies" TargetMode="External"/><Relationship Id="rId9" Type="http://schemas.openxmlformats.org/officeDocument/2006/relationships/hyperlink" Target="http://en.wikipedia.org/wiki/Convection"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685800"/>
            <a:ext cx="7498080" cy="4114800"/>
          </a:xfrm>
        </p:spPr>
        <p:txBody>
          <a:bodyPr>
            <a:normAutofit/>
          </a:bodyPr>
          <a:lstStyle/>
          <a:p>
            <a:pPr algn="ctr"/>
            <a:r>
              <a:rPr lang="en-US" sz="4400" dirty="0"/>
              <a:t>  </a:t>
            </a:r>
            <a:br>
              <a:rPr lang="en-US" sz="4400" dirty="0"/>
            </a:br>
            <a:r>
              <a:rPr lang="en-US" sz="4400" b="1" dirty="0">
                <a:effectLst/>
                <a:latin typeface="Times New Roman" panose="02020603050405020304" pitchFamily="18" charset="0"/>
                <a:ea typeface="Times New Roman" panose="02020603050405020304" pitchFamily="18" charset="0"/>
              </a:rPr>
              <a:t>LAMINAR FLOW WATER TURBINE </a:t>
            </a:r>
            <a:br>
              <a:rPr lang="en-IN" sz="4400" dirty="0">
                <a:effectLst/>
                <a:latin typeface="Times New Roman" panose="02020603050405020304" pitchFamily="18" charset="0"/>
                <a:ea typeface="Times New Roman" panose="02020603050405020304" pitchFamily="18" charset="0"/>
              </a:rPr>
            </a:br>
            <a:br>
              <a:rPr lang="en-IN" sz="4000" dirty="0">
                <a:effectLst/>
                <a:latin typeface="Times New Roman" panose="02020603050405020304" pitchFamily="18" charset="0"/>
                <a:ea typeface="Times New Roman" panose="02020603050405020304" pitchFamily="18" charset="0"/>
              </a:rPr>
            </a:b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56085-C65A-9A24-113B-FFD56D2F0759}"/>
              </a:ext>
            </a:extLst>
          </p:cNvPr>
          <p:cNvSpPr>
            <a:spLocks noGrp="1"/>
          </p:cNvSpPr>
          <p:nvPr>
            <p:ph type="title"/>
          </p:nvPr>
        </p:nvSpPr>
        <p:spPr/>
        <p:txBody>
          <a:bodyPr>
            <a:normAutofit fontScale="90000"/>
          </a:bodyPr>
          <a:lstStyle/>
          <a:p>
            <a:br>
              <a:rPr lang="en-IN" sz="1800" dirty="0">
                <a:effectLst/>
                <a:latin typeface="Times New Roman" panose="02020603050405020304" pitchFamily="18" charset="0"/>
                <a:ea typeface="Times New Roman" panose="02020603050405020304" pitchFamily="18" charset="0"/>
              </a:rPr>
            </a:br>
            <a:r>
              <a:rPr lang="en-US" sz="1800" dirty="0">
                <a:effectLst/>
                <a:latin typeface="Arial" panose="020B0604020202020204" pitchFamily="34" charset="0"/>
                <a:ea typeface="Times New Roman" panose="02020603050405020304" pitchFamily="18" charset="0"/>
                <a:cs typeface="Times New Roman" panose="02020603050405020304" pitchFamily="18" charset="0"/>
              </a:rPr>
              <a:t> </a:t>
            </a:r>
            <a:br>
              <a:rPr lang="en-IN" sz="1800" dirty="0">
                <a:effectLst/>
                <a:latin typeface="Times New Roman" panose="02020603050405020304" pitchFamily="18" charset="0"/>
                <a:ea typeface="Times New Roman" panose="02020603050405020304" pitchFamily="18" charset="0"/>
              </a:rPr>
            </a:br>
            <a:r>
              <a:rPr lang="en-US"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SYNOPSIS</a:t>
            </a:r>
            <a:br>
              <a:rPr lang="en-IN" sz="4400" dirty="0">
                <a:effectLst/>
                <a:latin typeface="Times New Roman" panose="02020603050405020304" pitchFamily="18" charset="0"/>
                <a:ea typeface="Times New Roman" panose="02020603050405020304" pitchFamily="18" charset="0"/>
              </a:rPr>
            </a:br>
            <a:r>
              <a:rPr lang="en-US" sz="4400" b="1" dirty="0">
                <a:effectLst/>
                <a:latin typeface="Times New Roman" panose="02020603050405020304" pitchFamily="18" charset="0"/>
                <a:ea typeface="Times New Roman" panose="02020603050405020304" pitchFamily="18" charset="0"/>
              </a:rPr>
              <a:t> </a:t>
            </a:r>
            <a:endParaRPr lang="en-IN" dirty="0"/>
          </a:p>
        </p:txBody>
      </p:sp>
      <p:sp>
        <p:nvSpPr>
          <p:cNvPr id="3" name="Content Placeholder 2">
            <a:extLst>
              <a:ext uri="{FF2B5EF4-FFF2-40B4-BE49-F238E27FC236}">
                <a16:creationId xmlns:a16="http://schemas.microsoft.com/office/drawing/2014/main" id="{BB5BB883-516A-A5EA-9102-3E63BC7FA904}"/>
              </a:ext>
            </a:extLst>
          </p:cNvPr>
          <p:cNvSpPr>
            <a:spLocks noGrp="1"/>
          </p:cNvSpPr>
          <p:nvPr>
            <p:ph idx="1"/>
          </p:nvPr>
        </p:nvSpPr>
        <p:spPr/>
        <p:txBody>
          <a:bodyPr/>
          <a:lstStyle/>
          <a:p>
            <a:pPr marL="82296"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Laminar Flow Water turbines convert Mechanical rotary energy into Electrical energy.  A mechanical interface, consisting of a Laminar flow setup, water Pump and a suitable coupling transmits the energy to an electrical generator.  The output of this generator is connected to the Battery or system grid.</a:t>
            </a:r>
            <a:endParaRPr lang="en-IN"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2296"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lvl="2" indent="-228600" algn="just">
              <a:lnSpc>
                <a:spcPct val="150000"/>
              </a:lnSpc>
              <a:buFont typeface="Symbol" panose="05050102010706020507" pitchFamily="18" charset="2"/>
              <a:buBlip>
                <a:blip r:embed="rId2"/>
              </a:buBlip>
              <a:tabLst>
                <a:tab pos="23622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Laminar Flow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Steup</a:t>
            </a:r>
            <a:endParaRPr lang="en-IN"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lvl="2" indent="-228600" algn="just">
              <a:lnSpc>
                <a:spcPct val="150000"/>
              </a:lnSpc>
              <a:buFont typeface="Symbol" panose="05050102010706020507" pitchFamily="18" charset="2"/>
              <a:buBlip>
                <a:blip r:embed="rId2"/>
              </a:buBlip>
              <a:tabLst>
                <a:tab pos="23622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Generator</a:t>
            </a:r>
            <a:endParaRPr lang="en-IN"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44622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D754E-7DAF-8040-0FCD-39B448A064C4}"/>
              </a:ext>
            </a:extLst>
          </p:cNvPr>
          <p:cNvSpPr>
            <a:spLocks noGrp="1"/>
          </p:cNvSpPr>
          <p:nvPr>
            <p:ph type="title"/>
          </p:nvPr>
        </p:nvSpPr>
        <p:spPr/>
        <p:txBody>
          <a:bodyPr/>
          <a:lstStyle/>
          <a:p>
            <a:br>
              <a:rPr lang="en-IN" sz="1800" dirty="0">
                <a:effectLst/>
                <a:latin typeface="Times New Roman" panose="02020603050405020304" pitchFamily="18" charset="0"/>
                <a:ea typeface="Times New Roman" panose="02020603050405020304" pitchFamily="18" charset="0"/>
              </a:rPr>
            </a:br>
            <a:r>
              <a:rPr lang="en-US" sz="39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INTRODUCTION</a:t>
            </a:r>
            <a:endParaRPr lang="en-IN" sz="3900" dirty="0">
              <a:effectLst>
                <a:outerShdw blurRad="38100" dist="38100" dir="2700000" algn="tl">
                  <a:srgbClr val="000000">
                    <a:alpha val="43137"/>
                  </a:srgbClr>
                </a:outerShdw>
              </a:effectLst>
            </a:endParaRPr>
          </a:p>
        </p:txBody>
      </p:sp>
      <p:sp>
        <p:nvSpPr>
          <p:cNvPr id="4" name="Rectangle 1">
            <a:extLst>
              <a:ext uri="{FF2B5EF4-FFF2-40B4-BE49-F238E27FC236}">
                <a16:creationId xmlns:a16="http://schemas.microsoft.com/office/drawing/2014/main" id="{531DD413-A56A-3702-F066-E642020BB4D4}"/>
              </a:ext>
            </a:extLst>
          </p:cNvPr>
          <p:cNvSpPr>
            <a:spLocks noGrp="1" noChangeArrowheads="1"/>
          </p:cNvSpPr>
          <p:nvPr>
            <p:ph idx="1"/>
          </p:nvPr>
        </p:nvSpPr>
        <p:spPr bwMode="auto">
          <a:xfrm>
            <a:off x="1524000" y="1510186"/>
            <a:ext cx="7010400" cy="326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Water energy offers another source for pumping as well as electric power generation.  India has potential of over 20,000 MW for power generation and ranks as one of the promising countries for tapping this source.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lang="en-US" sz="1800" dirty="0">
                <a:effectLst/>
                <a:latin typeface="Times New Roman" panose="02020603050405020304" pitchFamily="18" charset="0"/>
                <a:ea typeface="Times New Roman" panose="02020603050405020304" pitchFamily="18" charset="0"/>
              </a:rPr>
              <a:t>The cost of power generation from water farms has now become lower than diesel power and comparable to thermal power in several areas of our country especially near the coasts.</a:t>
            </a:r>
            <a:endParaRPr lang="en-IN" sz="1800" dirty="0">
              <a:effectLst/>
              <a:latin typeface="Times New Roman" panose="02020603050405020304" pitchFamily="18" charset="0"/>
              <a:ea typeface="Times New Roman" panose="02020603050405020304" pitchFamily="18" charset="0"/>
            </a:endParaRPr>
          </a:p>
          <a:p>
            <a:pPr marL="82296" indent="0" algn="just">
              <a:lnSpc>
                <a:spcPct val="150000"/>
              </a:lnSpc>
              <a:buNone/>
            </a:pPr>
            <a:r>
              <a:rPr lang="en-US" sz="1800" b="1" dirty="0">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4456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D0B07-847B-8360-4A75-7344FBD6ADDC}"/>
              </a:ext>
            </a:extLst>
          </p:cNvPr>
          <p:cNvSpPr>
            <a:spLocks noGrp="1"/>
          </p:cNvSpPr>
          <p:nvPr>
            <p:ph type="title"/>
          </p:nvPr>
        </p:nvSpPr>
        <p:spPr>
          <a:xfrm>
            <a:off x="1442535" y="304800"/>
            <a:ext cx="7498080" cy="1143000"/>
          </a:xfrm>
        </p:spPr>
        <p:txBody>
          <a:bodyPr>
            <a:normAutofit fontScale="90000"/>
          </a:bodyPr>
          <a:lstStyle/>
          <a:p>
            <a:pPr>
              <a:lnSpc>
                <a:spcPct val="150000"/>
              </a:lnSpc>
            </a:pPr>
            <a:br>
              <a:rPr lang="en-IN" sz="1800" b="1" kern="0" dirty="0">
                <a:effectLst/>
                <a:latin typeface="Times New Roman" panose="02020603050405020304" pitchFamily="18" charset="0"/>
              </a:rPr>
            </a:br>
            <a:r>
              <a:rPr lang="en-US" sz="2700" dirty="0">
                <a:effectLst/>
                <a:latin typeface="Times New Roman" panose="02020603050405020304" pitchFamily="18" charset="0"/>
                <a:ea typeface="Times New Roman" panose="02020603050405020304" pitchFamily="18" charset="0"/>
              </a:rPr>
              <a:t> </a:t>
            </a:r>
            <a:r>
              <a:rPr lang="en-US" b="1" kern="0" dirty="0">
                <a:effectLst>
                  <a:outerShdw blurRad="38100" dist="38100" dir="2700000" algn="tl">
                    <a:srgbClr val="000000">
                      <a:alpha val="43137"/>
                    </a:srgbClr>
                  </a:outerShdw>
                </a:effectLst>
                <a:latin typeface="Times New Roman" panose="02020603050405020304" pitchFamily="18" charset="0"/>
              </a:rPr>
              <a:t>WORKING PRINCIPLE</a:t>
            </a:r>
            <a:br>
              <a:rPr lang="en-IN" sz="2700" dirty="0">
                <a:effectLst/>
                <a:latin typeface="Times New Roman" panose="02020603050405020304" pitchFamily="18" charset="0"/>
                <a:ea typeface="Times New Roman" panose="02020603050405020304" pitchFamily="18" charset="0"/>
              </a:rPr>
            </a:br>
            <a:endParaRPr lang="en-IN" sz="2700" dirty="0"/>
          </a:p>
        </p:txBody>
      </p:sp>
      <p:sp>
        <p:nvSpPr>
          <p:cNvPr id="3" name="Content Placeholder 2">
            <a:extLst>
              <a:ext uri="{FF2B5EF4-FFF2-40B4-BE49-F238E27FC236}">
                <a16:creationId xmlns:a16="http://schemas.microsoft.com/office/drawing/2014/main" id="{57975629-F64A-F174-132D-413D2AA67FEE}"/>
              </a:ext>
            </a:extLst>
          </p:cNvPr>
          <p:cNvSpPr>
            <a:spLocks noGrp="1"/>
          </p:cNvSpPr>
          <p:nvPr>
            <p:ph idx="1"/>
          </p:nvPr>
        </p:nvSpPr>
        <p:spPr/>
        <p:txBody>
          <a:bodyPr>
            <a:normAutofit fontScale="70000" lnSpcReduction="20000"/>
          </a:bodyPr>
          <a:lstStyle/>
          <a:p>
            <a:pPr marL="228600" indent="457200" algn="just">
              <a:lnSpc>
                <a:spcPct val="150000"/>
              </a:lnSpc>
              <a:spcAft>
                <a:spcPts val="600"/>
              </a:spcAft>
            </a:pPr>
            <a:r>
              <a:rPr lang="en-US" b="1" dirty="0">
                <a:effectLst/>
                <a:latin typeface="Times New Roman" panose="02020603050405020304" pitchFamily="18" charset="0"/>
                <a:ea typeface="Times New Roman" panose="02020603050405020304" pitchFamily="18" charset="0"/>
              </a:rPr>
              <a:t>Laminar flow</a:t>
            </a:r>
            <a:r>
              <a:rPr lang="en-US" dirty="0">
                <a:effectLst/>
                <a:latin typeface="Times New Roman" panose="02020603050405020304" pitchFamily="18" charset="0"/>
                <a:ea typeface="Times New Roman" panose="02020603050405020304" pitchFamily="18" charset="0"/>
              </a:rPr>
              <a:t>(or </a:t>
            </a:r>
            <a:r>
              <a:rPr lang="en-US" u="sng" dirty="0">
                <a:solidFill>
                  <a:srgbClr val="0000FF"/>
                </a:solidFill>
                <a:effectLst/>
                <a:latin typeface="Times New Roman" panose="02020603050405020304" pitchFamily="18" charset="0"/>
                <a:ea typeface="Times New Roman" panose="02020603050405020304" pitchFamily="18" charset="0"/>
                <a:hlinkClick r:id="rId2" tooltip="Streamlines, streaklines and pathlines"/>
              </a:rPr>
              <a:t>streamline</a:t>
            </a:r>
            <a:r>
              <a:rPr lang="en-US" dirty="0">
                <a:effectLst/>
                <a:latin typeface="Times New Roman" panose="02020603050405020304" pitchFamily="18" charset="0"/>
                <a:ea typeface="Times New Roman" panose="02020603050405020304" pitchFamily="18" charset="0"/>
              </a:rPr>
              <a:t> flow) occurs when a fluid flows in parallel layers, with no disruption between the layers.</a:t>
            </a:r>
            <a:r>
              <a:rPr lang="en-US" u="sng" baseline="30000" dirty="0">
                <a:solidFill>
                  <a:srgbClr val="0000FF"/>
                </a:solidFill>
                <a:effectLst/>
                <a:latin typeface="Times New Roman" panose="02020603050405020304" pitchFamily="18" charset="0"/>
                <a:ea typeface="Times New Roman" panose="02020603050405020304" pitchFamily="18" charset="0"/>
                <a:hlinkClick r:id="rId3"/>
              </a:rPr>
              <a:t>[1]</a:t>
            </a:r>
            <a:r>
              <a:rPr lang="en-US" dirty="0">
                <a:effectLst/>
                <a:latin typeface="Times New Roman" panose="02020603050405020304" pitchFamily="18" charset="0"/>
                <a:ea typeface="Times New Roman" panose="02020603050405020304" pitchFamily="18" charset="0"/>
              </a:rPr>
              <a:t> At low velocities the fluid tends to flow without lateral mixing, and adjacent layers slide past one another like playing cards. There are no cross currents perpendicular to the direction of flow, nor </a:t>
            </a:r>
            <a:r>
              <a:rPr lang="en-US" u="sng" dirty="0">
                <a:solidFill>
                  <a:srgbClr val="0000FF"/>
                </a:solidFill>
                <a:effectLst/>
                <a:latin typeface="Times New Roman" panose="02020603050405020304" pitchFamily="18" charset="0"/>
                <a:ea typeface="Times New Roman" panose="02020603050405020304" pitchFamily="18" charset="0"/>
                <a:hlinkClick r:id="rId4" tooltip="Eddies"/>
              </a:rPr>
              <a:t>eddies</a:t>
            </a:r>
            <a:r>
              <a:rPr lang="en-US" dirty="0">
                <a:effectLst/>
                <a:latin typeface="Times New Roman" panose="02020603050405020304" pitchFamily="18" charset="0"/>
                <a:ea typeface="Times New Roman" panose="02020603050405020304" pitchFamily="18" charset="0"/>
              </a:rPr>
              <a:t> or swirls of fluids.</a:t>
            </a:r>
            <a:r>
              <a:rPr lang="en-US" u="sng" baseline="30000" dirty="0">
                <a:solidFill>
                  <a:srgbClr val="0000FF"/>
                </a:solidFill>
                <a:effectLst/>
                <a:latin typeface="Times New Roman" panose="02020603050405020304" pitchFamily="18" charset="0"/>
                <a:ea typeface="Times New Roman" panose="02020603050405020304" pitchFamily="18" charset="0"/>
                <a:hlinkClick r:id="rId5"/>
              </a:rPr>
              <a:t>[2]</a:t>
            </a:r>
            <a:r>
              <a:rPr lang="en-US" dirty="0">
                <a:effectLst/>
                <a:latin typeface="Times New Roman" panose="02020603050405020304" pitchFamily="18" charset="0"/>
                <a:ea typeface="Times New Roman" panose="02020603050405020304" pitchFamily="18" charset="0"/>
              </a:rPr>
              <a:t> In laminar flow the motion of the particles of fluid is very orderly with all particles moving in straight lines parallel to the pipe walls.</a:t>
            </a:r>
            <a:r>
              <a:rPr lang="en-US" u="sng" baseline="30000" dirty="0">
                <a:solidFill>
                  <a:srgbClr val="0000FF"/>
                </a:solidFill>
                <a:effectLst/>
                <a:latin typeface="Times New Roman" panose="02020603050405020304" pitchFamily="18" charset="0"/>
                <a:ea typeface="Times New Roman" panose="02020603050405020304" pitchFamily="18" charset="0"/>
                <a:hlinkClick r:id="rId6"/>
              </a:rPr>
              <a:t>[3]</a:t>
            </a:r>
            <a:r>
              <a:rPr lang="en-US" dirty="0">
                <a:effectLst/>
                <a:latin typeface="Times New Roman" panose="02020603050405020304" pitchFamily="18" charset="0"/>
                <a:ea typeface="Times New Roman" panose="02020603050405020304" pitchFamily="18" charset="0"/>
              </a:rPr>
              <a:t> In </a:t>
            </a:r>
            <a:r>
              <a:rPr lang="en-US" u="sng" dirty="0">
                <a:solidFill>
                  <a:srgbClr val="0000FF"/>
                </a:solidFill>
                <a:effectLst/>
                <a:latin typeface="Times New Roman" panose="02020603050405020304" pitchFamily="18" charset="0"/>
                <a:ea typeface="Times New Roman" panose="02020603050405020304" pitchFamily="18" charset="0"/>
                <a:hlinkClick r:id="rId7" tooltip="Fluid dynamics"/>
              </a:rPr>
              <a:t>fluid dynamics</a:t>
            </a:r>
            <a:r>
              <a:rPr lang="en-US" dirty="0">
                <a:effectLst/>
                <a:latin typeface="Times New Roman" panose="02020603050405020304" pitchFamily="18" charset="0"/>
                <a:ea typeface="Times New Roman" panose="02020603050405020304" pitchFamily="18" charset="0"/>
              </a:rPr>
              <a:t>, laminar flow is a flow regime characterized by high </a:t>
            </a:r>
            <a:r>
              <a:rPr lang="en-US" u="sng" dirty="0">
                <a:solidFill>
                  <a:srgbClr val="0000FF"/>
                </a:solidFill>
                <a:effectLst/>
                <a:latin typeface="Times New Roman" panose="02020603050405020304" pitchFamily="18" charset="0"/>
                <a:ea typeface="Times New Roman" panose="02020603050405020304" pitchFamily="18" charset="0"/>
                <a:hlinkClick r:id="rId8" tooltip="Momentum diffusion"/>
              </a:rPr>
              <a:t>momentum diffusion</a:t>
            </a:r>
            <a:r>
              <a:rPr lang="en-US" dirty="0">
                <a:effectLst/>
                <a:latin typeface="Times New Roman" panose="02020603050405020304" pitchFamily="18" charset="0"/>
                <a:ea typeface="Times New Roman" panose="02020603050405020304" pitchFamily="18" charset="0"/>
              </a:rPr>
              <a:t> and low momentum </a:t>
            </a:r>
            <a:r>
              <a:rPr lang="en-US" u="sng" dirty="0">
                <a:solidFill>
                  <a:srgbClr val="0000FF"/>
                </a:solidFill>
                <a:effectLst/>
                <a:latin typeface="Times New Roman" panose="02020603050405020304" pitchFamily="18" charset="0"/>
                <a:ea typeface="Times New Roman" panose="02020603050405020304" pitchFamily="18" charset="0"/>
                <a:hlinkClick r:id="rId9" tooltip="Convection"/>
              </a:rPr>
              <a:t>convection</a:t>
            </a:r>
            <a:r>
              <a:rPr lang="en-US" dirty="0">
                <a:effectLst/>
                <a:latin typeface="Times New Roman" panose="02020603050405020304" pitchFamily="18" charset="0"/>
                <a:ea typeface="Times New Roman" panose="02020603050405020304" pitchFamily="18" charset="0"/>
              </a:rPr>
              <a:t>.</a:t>
            </a:r>
            <a:endParaRPr lang="en-IN" dirty="0">
              <a:effectLst/>
              <a:latin typeface="Times New Roman" panose="02020603050405020304" pitchFamily="18" charset="0"/>
              <a:ea typeface="Times New Roman" panose="02020603050405020304" pitchFamily="18" charset="0"/>
            </a:endParaRPr>
          </a:p>
          <a:p>
            <a:pPr marL="82296" indent="0">
              <a:buNone/>
            </a:pPr>
            <a:endParaRPr lang="en-IN" dirty="0"/>
          </a:p>
        </p:txBody>
      </p:sp>
    </p:spTree>
    <p:extLst>
      <p:ext uri="{BB962C8B-B14F-4D97-AF65-F5344CB8AC3E}">
        <p14:creationId xmlns:p14="http://schemas.microsoft.com/office/powerpoint/2010/main" val="2758160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914400"/>
            <a:ext cx="7498080" cy="5715000"/>
          </a:xfrm>
        </p:spPr>
        <p:txBody>
          <a:bodyPr>
            <a:noAutofit/>
          </a:bodyPr>
          <a:lstStyle/>
          <a:p>
            <a:pPr marL="228600" indent="457200" algn="just">
              <a:lnSpc>
                <a:spcPct val="150000"/>
              </a:lnSpc>
              <a:spcAft>
                <a:spcPts val="600"/>
              </a:spcAft>
            </a:pPr>
            <a:r>
              <a:rPr lang="en-US" sz="2000" dirty="0">
                <a:effectLst/>
                <a:latin typeface="Times New Roman" panose="02020603050405020304" pitchFamily="18" charset="0"/>
                <a:ea typeface="Times New Roman" panose="02020603050405020304" pitchFamily="18" charset="0"/>
              </a:rPr>
              <a:t>The block diagram of water turbine is consisting of a turbine connect to generator, and 12 voltage batteries. As we studied from the generator gives a D.C. output of 12V this D.C. output is not always constant there is some variation in this D.C. output this cannot be given to the battery storage it may weaken the life of the battery.  So in order to get constant D.C. output and also to avoid the reverse flow of current to the panel in the case of no load a charge controller have been used this help us to allow only the constant voltage of 12V D.C. to the battery and also it act as an blocking diode and protect the motor principle.</a:t>
            </a:r>
            <a:endParaRPr lang="en-IN" sz="20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098792" cy="4724400"/>
          </a:xfrm>
        </p:spPr>
        <p:txBody>
          <a:bodyPr>
            <a:normAutofit lnSpcReduction="10000"/>
          </a:bodyPr>
          <a:lstStyle/>
          <a:p>
            <a:pPr marL="342900" lvl="0" indent="-342900" algn="just">
              <a:lnSpc>
                <a:spcPct val="150000"/>
              </a:lnSpc>
              <a:buFont typeface="Wingdings" panose="05000000000000000000" pitchFamily="2" charset="2"/>
              <a:buChar char=""/>
              <a:tabLst>
                <a:tab pos="457200" algn="l"/>
              </a:tabLst>
            </a:pPr>
            <a:r>
              <a:rPr lang="en-US" sz="2000" dirty="0">
                <a:effectLst/>
                <a:latin typeface="Times New Roman" panose="02020603050405020304" pitchFamily="18" charset="0"/>
                <a:ea typeface="Times New Roman" panose="02020603050405020304" pitchFamily="18" charset="0"/>
              </a:rPr>
              <a:t>Uniform water flow so that power generation output to be constant.</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Wingdings" panose="05000000000000000000" pitchFamily="2" charset="2"/>
              <a:buChar char=""/>
              <a:tabLst>
                <a:tab pos="457200" algn="l"/>
              </a:tabLst>
            </a:pPr>
            <a:r>
              <a:rPr lang="en-US" sz="2000" dirty="0">
                <a:effectLst/>
                <a:latin typeface="Times New Roman" panose="02020603050405020304" pitchFamily="18" charset="0"/>
                <a:ea typeface="Times New Roman" panose="02020603050405020304" pitchFamily="18" charset="0"/>
              </a:rPr>
              <a:t>The major advantage of this design is that the rotor blades can accept the water from any compass.</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Wingdings" panose="05000000000000000000" pitchFamily="2" charset="2"/>
              <a:buChar char=""/>
              <a:tabLst>
                <a:tab pos="457200" algn="l"/>
              </a:tabLst>
            </a:pPr>
            <a:r>
              <a:rPr lang="en-US" sz="2000" dirty="0">
                <a:effectLst/>
                <a:latin typeface="Times New Roman" panose="02020603050405020304" pitchFamily="18" charset="0"/>
                <a:ea typeface="Times New Roman" panose="02020603050405020304" pitchFamily="18" charset="0"/>
              </a:rPr>
              <a:t>Since this machine has vertical axis symmetry, it eliminates yaw control requirement for its rotor to capture water energy.  A dual purpose and relatively simple shaft axis support is anticipated as well as ground level power output delivery due to presence of vertical shaft.  This may in turn, allow easier access and serviceability</a:t>
            </a:r>
            <a:r>
              <a:rPr lang="en-US" sz="1800" dirty="0">
                <a:effectLst/>
                <a:latin typeface="Times New Roman" panose="02020603050405020304" pitchFamily="18" charset="0"/>
                <a:ea typeface="Times New Roman" panose="02020603050405020304" pitchFamily="18" charset="0"/>
              </a:rPr>
              <a:t>.</a:t>
            </a:r>
            <a:endParaRPr lang="en-IN" sz="18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780DBE-7B7C-6DDA-59D0-02DCD35591C5}"/>
              </a:ext>
            </a:extLst>
          </p:cNvPr>
          <p:cNvSpPr>
            <a:spLocks noGrp="1"/>
          </p:cNvSpPr>
          <p:nvPr>
            <p:ph idx="1"/>
          </p:nvPr>
        </p:nvSpPr>
        <p:spPr>
          <a:xfrm>
            <a:off x="1371600" y="533400"/>
            <a:ext cx="7562088" cy="5715000"/>
          </a:xfrm>
        </p:spPr>
        <p:txBody>
          <a:bodyPr/>
          <a:lstStyle/>
          <a:p>
            <a:pPr marL="342900" lvl="0" indent="-342900" algn="just">
              <a:lnSpc>
                <a:spcPct val="150000"/>
              </a:lnSpc>
              <a:buFont typeface="Wingdings" panose="05000000000000000000" pitchFamily="2" charset="2"/>
              <a:buChar char=""/>
              <a:tabLst>
                <a:tab pos="457200" algn="l"/>
              </a:tabLst>
            </a:pPr>
            <a:r>
              <a:rPr lang="en-US" sz="1800" dirty="0">
                <a:effectLst/>
                <a:latin typeface="Times New Roman" panose="02020603050405020304" pitchFamily="18" charset="0"/>
                <a:ea typeface="Times New Roman" panose="02020603050405020304" pitchFamily="18" charset="0"/>
              </a:rPr>
              <a:t>Airfoil rotor fabrication costs are expected to be reduced over conventional rotor blade costs.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Wingdings" panose="05000000000000000000" pitchFamily="2" charset="2"/>
              <a:buChar char=""/>
              <a:tabLst>
                <a:tab pos="457200" algn="l"/>
              </a:tabLst>
            </a:pPr>
            <a:r>
              <a:rPr lang="en-US" sz="1800" dirty="0">
                <a:effectLst/>
                <a:latin typeface="Times New Roman" panose="02020603050405020304" pitchFamily="18" charset="0"/>
                <a:ea typeface="Times New Roman" panose="02020603050405020304" pitchFamily="18" charset="0"/>
              </a:rPr>
              <a:t>The absence of pitch control requirements for synchronous operation may yield additional cost savings.</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Wingdings" panose="05000000000000000000" pitchFamily="2" charset="2"/>
              <a:buChar char=""/>
              <a:tabLst>
                <a:tab pos="457200" algn="l"/>
              </a:tabLst>
            </a:pPr>
            <a:r>
              <a:rPr lang="en-US" sz="1800" dirty="0">
                <a:effectLst/>
                <a:latin typeface="Times New Roman" panose="02020603050405020304" pitchFamily="18" charset="0"/>
                <a:ea typeface="Times New Roman" panose="02020603050405020304" pitchFamily="18" charset="0"/>
              </a:rPr>
              <a:t>The tip speed ratio and power coefficient are considerably better than those of the S-rotor but are still below the values for a modern horizontal-axis, two-bladed propeller rotor.</a:t>
            </a:r>
            <a:endParaRPr lang="en-IN" sz="1800" dirty="0">
              <a:effectLst/>
              <a:latin typeface="Times New Roman" panose="02020603050405020304" pitchFamily="18" charset="0"/>
              <a:ea typeface="Times New Roman" panose="02020603050405020304" pitchFamily="18" charset="0"/>
            </a:endParaRPr>
          </a:p>
          <a:p>
            <a:pPr marL="82296" indent="0" algn="just">
              <a:lnSpc>
                <a:spcPct val="150000"/>
              </a:lnSpc>
              <a:buNone/>
            </a:pPr>
            <a:endParaRPr lang="en-IN"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2870127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FF5C0-583A-921B-443C-E958488B7DD8}"/>
              </a:ext>
            </a:extLst>
          </p:cNvPr>
          <p:cNvSpPr>
            <a:spLocks noGrp="1"/>
          </p:cNvSpPr>
          <p:nvPr>
            <p:ph type="title"/>
          </p:nvPr>
        </p:nvSpPr>
        <p:spPr>
          <a:xfrm>
            <a:off x="1395707" y="304800"/>
            <a:ext cx="7498080" cy="1143000"/>
          </a:xfrm>
        </p:spPr>
        <p:txBody>
          <a:bodyPr>
            <a:noAutofit/>
          </a:bodyPr>
          <a:lstStyle/>
          <a:p>
            <a:r>
              <a:rPr lang="en-US" sz="3900" b="1" kern="0" dirty="0">
                <a:effectLst>
                  <a:outerShdw blurRad="38100" dist="38100" dir="2700000" algn="tl">
                    <a:srgbClr val="000000">
                      <a:alpha val="43137"/>
                    </a:srgbClr>
                  </a:outerShdw>
                </a:effectLst>
                <a:latin typeface="Times New Roman" panose="02020603050405020304" pitchFamily="18" charset="0"/>
              </a:rPr>
              <a:t>DISADVANTAGES</a:t>
            </a:r>
            <a:br>
              <a:rPr lang="en-IN" sz="3900" b="1" kern="0" dirty="0">
                <a:effectLst>
                  <a:outerShdw blurRad="38100" dist="38100" dir="2700000" algn="tl">
                    <a:srgbClr val="000000">
                      <a:alpha val="43137"/>
                    </a:srgbClr>
                  </a:outerShdw>
                </a:effectLst>
                <a:latin typeface="Times New Roman" panose="02020603050405020304" pitchFamily="18" charset="0"/>
              </a:rPr>
            </a:br>
            <a:endParaRPr lang="en-IN" sz="39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8928AF9C-1453-EF00-4F1F-57B58EAD422C}"/>
              </a:ext>
            </a:extLst>
          </p:cNvPr>
          <p:cNvSpPr>
            <a:spLocks noGrp="1"/>
          </p:cNvSpPr>
          <p:nvPr>
            <p:ph idx="1"/>
          </p:nvPr>
        </p:nvSpPr>
        <p:spPr>
          <a:xfrm>
            <a:off x="1295400" y="1143000"/>
            <a:ext cx="7638288" cy="5105400"/>
          </a:xfrm>
        </p:spPr>
        <p:txBody>
          <a:bodyPr/>
          <a:lstStyle/>
          <a:p>
            <a:pPr marL="342900" lvl="0" indent="-342900" algn="just">
              <a:lnSpc>
                <a:spcPct val="150000"/>
              </a:lnSpc>
              <a:buFont typeface="Wingdings" panose="05000000000000000000" pitchFamily="2" charset="2"/>
              <a:buChar char=""/>
              <a:tabLst>
                <a:tab pos="457200" algn="l"/>
              </a:tabLst>
            </a:pPr>
            <a:r>
              <a:rPr lang="en-US" sz="2000" dirty="0">
                <a:effectLst/>
                <a:latin typeface="Times New Roman" panose="02020603050405020304" pitchFamily="18" charset="0"/>
                <a:ea typeface="Times New Roman" panose="02020603050405020304" pitchFamily="18" charset="0"/>
              </a:rPr>
              <a:t>Rotor power output efficiency of a </a:t>
            </a:r>
            <a:r>
              <a:rPr lang="en-US" sz="2000" dirty="0" err="1">
                <a:effectLst/>
                <a:latin typeface="Times New Roman" panose="02020603050405020304" pitchFamily="18" charset="0"/>
                <a:ea typeface="Times New Roman" panose="02020603050405020304" pitchFamily="18" charset="0"/>
              </a:rPr>
              <a:t>Darrieus</a:t>
            </a:r>
            <a:r>
              <a:rPr lang="en-US" sz="2000" dirty="0">
                <a:effectLst/>
                <a:latin typeface="Times New Roman" panose="02020603050405020304" pitchFamily="18" charset="0"/>
                <a:ea typeface="Times New Roman" panose="02020603050405020304" pitchFamily="18" charset="0"/>
              </a:rPr>
              <a:t> water energy conversion system is also somewhat lower than that of a conventional horizontal rotor.</a:t>
            </a:r>
            <a:endParaRPr lang="en-IN" sz="20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Wingdings" panose="05000000000000000000" pitchFamily="2" charset="2"/>
              <a:buChar char=""/>
              <a:tabLst>
                <a:tab pos="457200" algn="l"/>
              </a:tabLst>
            </a:pPr>
            <a:r>
              <a:rPr lang="en-US" sz="2000" dirty="0">
                <a:effectLst/>
                <a:latin typeface="Times New Roman" panose="02020603050405020304" pitchFamily="18" charset="0"/>
                <a:ea typeface="Times New Roman" panose="02020603050405020304" pitchFamily="18" charset="0"/>
              </a:rPr>
              <a:t>In our project, the additional power is required to operate the water pumping system.</a:t>
            </a:r>
            <a:endParaRPr lang="en-IN" sz="2000" dirty="0">
              <a:effectLst/>
              <a:latin typeface="Times New Roman" panose="02020603050405020304" pitchFamily="18" charset="0"/>
              <a:ea typeface="Times New Roman" panose="02020603050405020304" pitchFamily="18" charset="0"/>
            </a:endParaRPr>
          </a:p>
          <a:p>
            <a:pPr marL="82296" indent="0">
              <a:buNone/>
            </a:pPr>
            <a:endParaRPr lang="en-IN" dirty="0"/>
          </a:p>
        </p:txBody>
      </p:sp>
    </p:spTree>
    <p:extLst>
      <p:ext uri="{BB962C8B-B14F-4D97-AF65-F5344CB8AC3E}">
        <p14:creationId xmlns:p14="http://schemas.microsoft.com/office/powerpoint/2010/main" val="2766763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0B600-ABBC-59DA-3DFE-D9F285AE14E3}"/>
              </a:ext>
            </a:extLst>
          </p:cNvPr>
          <p:cNvSpPr>
            <a:spLocks noGrp="1"/>
          </p:cNvSpPr>
          <p:nvPr>
            <p:ph type="title"/>
          </p:nvPr>
        </p:nvSpPr>
        <p:spPr/>
        <p:txBody>
          <a:bodyPr>
            <a:normAutofit fontScale="90000"/>
          </a:bodyPr>
          <a:lstStyle/>
          <a:p>
            <a:r>
              <a:rPr lang="en-US" sz="39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APPLICATIONS</a:t>
            </a:r>
            <a:br>
              <a:rPr lang="en-IN" sz="1800" dirty="0">
                <a:effectLst/>
                <a:latin typeface="Times New Roman" panose="02020603050405020304" pitchFamily="18" charset="0"/>
                <a:ea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0A19DD0-76AE-8523-CB4A-11220B3F31D2}"/>
              </a:ext>
            </a:extLst>
          </p:cNvPr>
          <p:cNvSpPr>
            <a:spLocks noGrp="1"/>
          </p:cNvSpPr>
          <p:nvPr>
            <p:ph idx="1"/>
          </p:nvPr>
        </p:nvSpPr>
        <p:spPr/>
        <p:txBody>
          <a:bodyPr/>
          <a:lstStyle/>
          <a:p>
            <a:pPr marL="82296" indent="0">
              <a:buNone/>
            </a:pPr>
            <a:r>
              <a:rPr lang="en-US" sz="1800" b="1" dirty="0">
                <a:effectLst/>
                <a:latin typeface="Times New Roman" panose="02020603050405020304" pitchFamily="18" charset="0"/>
                <a:ea typeface="Times New Roman" panose="02020603050405020304" pitchFamily="18" charset="0"/>
              </a:rPr>
              <a:t>Direct heat applications</a:t>
            </a:r>
            <a:endParaRPr lang="en-IN" sz="1800" dirty="0">
              <a:effectLst/>
              <a:latin typeface="Times New Roman" panose="02020603050405020304" pitchFamily="18" charset="0"/>
              <a:ea typeface="Times New Roman" panose="02020603050405020304" pitchFamily="18" charset="0"/>
            </a:endParaRPr>
          </a:p>
          <a:p>
            <a:pPr algn="just"/>
            <a:r>
              <a:rPr lang="en-IN" dirty="0"/>
              <a:t>  </a:t>
            </a:r>
            <a:r>
              <a:rPr lang="en-US" sz="2000" dirty="0">
                <a:effectLst/>
                <a:latin typeface="Times New Roman" panose="02020603050405020304" pitchFamily="18" charset="0"/>
                <a:ea typeface="Times New Roman" panose="02020603050405020304" pitchFamily="18" charset="0"/>
              </a:rPr>
              <a:t>Mechanical motion derived from water power can be used to drive heat pumps or to produce heat from the friction of solid materials, or by the churning of water or other fluids, or in other cases, by the use of centrifugal or other types of pumps in combination with restrictive orifices that produces heat from friction and turbulence when the working fluid flows through them. This heat may then be stored in materials having a high heat capacity, such as water, stones, eutectic salts, etc.,</a:t>
            </a:r>
            <a:endParaRPr lang="en-IN" sz="2000" dirty="0">
              <a:latin typeface="Times New Roman" panose="02020603050405020304" pitchFamily="18" charset="0"/>
              <a:ea typeface="Times New Roman" panose="02020603050405020304" pitchFamily="18" charset="0"/>
            </a:endParaRPr>
          </a:p>
          <a:p>
            <a:pPr algn="just"/>
            <a:r>
              <a:rPr lang="en-US" sz="2000" dirty="0">
                <a:effectLst/>
                <a:latin typeface="Times New Roman" panose="02020603050405020304" pitchFamily="18" charset="0"/>
                <a:ea typeface="Times New Roman" panose="02020603050405020304" pitchFamily="18" charset="0"/>
              </a:rPr>
              <a:t>A home heating system that uses water powered pump and a restrictive orifice to derive direct heat for a building, without first generating electricity also has been developed.</a:t>
            </a:r>
            <a:endParaRPr lang="en-IN" sz="2000" dirty="0">
              <a:effectLst/>
              <a:latin typeface="Times New Roman" panose="02020603050405020304" pitchFamily="18" charset="0"/>
              <a:ea typeface="Times New Roman" panose="02020603050405020304" pitchFamily="18" charset="0"/>
            </a:endParaRPr>
          </a:p>
          <a:p>
            <a:pPr marL="82296" indent="0">
              <a:buNone/>
            </a:pPr>
            <a:endParaRPr lang="en-IN" dirty="0"/>
          </a:p>
        </p:txBody>
      </p:sp>
    </p:spTree>
    <p:extLst>
      <p:ext uri="{BB962C8B-B14F-4D97-AF65-F5344CB8AC3E}">
        <p14:creationId xmlns:p14="http://schemas.microsoft.com/office/powerpoint/2010/main" val="10565169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1295400"/>
            <a:ext cx="7638288" cy="5562600"/>
          </a:xfrm>
        </p:spPr>
        <p:txBody>
          <a:bodyPr>
            <a:noAutofit/>
          </a:bodyPr>
          <a:lstStyle/>
          <a:p>
            <a:pPr marL="82296" indent="0" algn="just">
              <a:lnSpc>
                <a:spcPct val="150000"/>
              </a:lnSpc>
              <a:buNone/>
            </a:pPr>
            <a:r>
              <a:rPr lang="en-US" sz="2000" dirty="0"/>
              <a:t> </a:t>
            </a:r>
            <a:r>
              <a:rPr lang="en-US" sz="1800" b="1" dirty="0">
                <a:effectLst/>
                <a:latin typeface="Times New Roman" panose="02020603050405020304" pitchFamily="18" charset="0"/>
                <a:ea typeface="Times New Roman" panose="02020603050405020304" pitchFamily="18" charset="0"/>
              </a:rPr>
              <a:t>Electric Generation Applications:</a:t>
            </a:r>
            <a:endParaRPr lang="en-IN" sz="1800" b="1" dirty="0">
              <a:latin typeface="Times New Roman" panose="02020603050405020304" pitchFamily="18" charset="0"/>
              <a:ea typeface="Times New Roman" panose="02020603050405020304" pitchFamily="18" charset="0"/>
            </a:endParaRPr>
          </a:p>
          <a:p>
            <a:pPr algn="just">
              <a:lnSpc>
                <a:spcPct val="150000"/>
              </a:lnSpc>
            </a:pPr>
            <a:r>
              <a:rPr lang="en-US" sz="2000" dirty="0">
                <a:effectLst/>
                <a:latin typeface="Times New Roman" panose="02020603050405020304" pitchFamily="18" charset="0"/>
                <a:ea typeface="Times New Roman" panose="02020603050405020304" pitchFamily="18" charset="0"/>
              </a:rPr>
              <a:t>Water power can be used in centralized utility applications to drive synchronous A.C. electrical generators. In such applications the energy is fed directly into power networks through voltage step-up transformers.</a:t>
            </a:r>
            <a:endParaRPr lang="en-IN" sz="2000" dirty="0">
              <a:latin typeface="Times New Roman" panose="02020603050405020304" pitchFamily="18" charset="0"/>
              <a:ea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806F61-60FE-E157-9F87-6319DA10F9E7}"/>
              </a:ext>
            </a:extLst>
          </p:cNvPr>
          <p:cNvSpPr>
            <a:spLocks noGrp="1"/>
          </p:cNvSpPr>
          <p:nvPr>
            <p:ph idx="1"/>
          </p:nvPr>
        </p:nvSpPr>
        <p:spPr>
          <a:xfrm>
            <a:off x="1435608" y="914400"/>
            <a:ext cx="7498080" cy="5334000"/>
          </a:xfrm>
        </p:spPr>
        <p:txBody>
          <a:bodyPr>
            <a:normAutofit/>
          </a:bodyPr>
          <a:lstStyle/>
          <a:p>
            <a:pPr algn="just"/>
            <a:r>
              <a:rPr lang="en-US" sz="2000" dirty="0">
                <a:effectLst/>
                <a:latin typeface="Times New Roman" panose="02020603050405020304" pitchFamily="18" charset="0"/>
                <a:ea typeface="Times New Roman" panose="02020603050405020304" pitchFamily="18" charset="0"/>
              </a:rPr>
              <a:t>This unit can be integrated with existing hydro electrical networks and used in a “water-saver” mode of operation. When the water is blowing, electrical an amount equal to the being can reduce generation at the hydroelectric plants in the network produced by this unit. Thus, the water turbines supply part of the network load that is ordinarily produced by the hydroelectric generators. Under these conditions some of the water that would have been used by the hydroelectric plant to supply the load is saved in the reservoir and made available for later use when the water is not blowing</a:t>
            </a:r>
            <a:endParaRPr lang="en-IN" sz="2000" dirty="0">
              <a:effectLst/>
              <a:latin typeface="Times New Roman" panose="02020603050405020304" pitchFamily="18" charset="0"/>
              <a:ea typeface="Times New Roman" panose="02020603050405020304" pitchFamily="18" charset="0"/>
            </a:endParaRPr>
          </a:p>
          <a:p>
            <a:pPr marL="82296" indent="0">
              <a:buNone/>
            </a:pPr>
            <a:endParaRPr lang="en-IN" dirty="0"/>
          </a:p>
        </p:txBody>
      </p:sp>
    </p:spTree>
    <p:extLst>
      <p:ext uri="{BB962C8B-B14F-4D97-AF65-F5344CB8AC3E}">
        <p14:creationId xmlns:p14="http://schemas.microsoft.com/office/powerpoint/2010/main" val="3994231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3075" name="Picture 3">
            <a:extLst>
              <a:ext uri="{FF2B5EF4-FFF2-40B4-BE49-F238E27FC236}">
                <a16:creationId xmlns:a16="http://schemas.microsoft.com/office/drawing/2014/main" id="{02F7AB0E-1161-05C9-0FFE-0A9897C56A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7169" y="1305676"/>
            <a:ext cx="7144831" cy="4891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2075</TotalTime>
  <Words>874</Words>
  <Application>Microsoft Office PowerPoint</Application>
  <PresentationFormat>On-screen Show (4:3)</PresentationFormat>
  <Paragraphs>33</Paragraphs>
  <Slides>12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Calibri</vt:lpstr>
      <vt:lpstr>Gill Sans MT</vt:lpstr>
      <vt:lpstr>Symbol</vt:lpstr>
      <vt:lpstr>Times New Roman</vt:lpstr>
      <vt:lpstr>Verdana</vt:lpstr>
      <vt:lpstr>Wingdings</vt:lpstr>
      <vt:lpstr>Wingdings 2</vt:lpstr>
      <vt:lpstr>Solstice</vt:lpstr>
      <vt:lpstr>   LAMINAR FLOW WATER TURBINE   </vt:lpstr>
      <vt:lpstr>   SYNOPSIS  </vt:lpstr>
      <vt:lpstr> INTRODUCTION</vt:lpstr>
      <vt:lpstr>  WORKING PRINCIPLE </vt:lpstr>
      <vt:lpstr>PowerPoint Presentation</vt:lpstr>
      <vt:lpstr>ADVANTAGE</vt:lpstr>
      <vt:lpstr>PowerPoint Presentation</vt:lpstr>
      <vt:lpstr>DISADVANTAGES </vt:lpstr>
      <vt:lpstr>APPLICATIONS </vt:lpstr>
      <vt:lpstr>PowerPoint Presentation</vt:lpstr>
      <vt:lpstr>PowerPoint Presentation</vt:lpstr>
      <vt:lpstr>Block Diagram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644</cp:revision>
  <dcterms:created xsi:type="dcterms:W3CDTF">2006-08-16T00:00:00Z</dcterms:created>
  <dcterms:modified xsi:type="dcterms:W3CDTF">2023-02-18T07:24:30Z</dcterms:modified>
</cp:coreProperties>
</file>