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50" r:id="rId3"/>
    <p:sldId id="357" r:id="rId4"/>
    <p:sldId id="351" r:id="rId5"/>
    <p:sldId id="352" r:id="rId6"/>
    <p:sldId id="262" r:id="rId7"/>
    <p:sldId id="294" r:id="rId8"/>
    <p:sldId id="353" r:id="rId9"/>
    <p:sldId id="355" r:id="rId10"/>
    <p:sldId id="358" r:id="rId11"/>
    <p:sldId id="330"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2/18/2023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2/18/2023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2/18/2023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2/18/2023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2/18/2023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2/18/2023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685800"/>
            <a:ext cx="7498080" cy="4114800"/>
          </a:xfrm>
        </p:spPr>
        <p:txBody>
          <a:bodyPr>
            <a:normAutofit fontScale="90000"/>
          </a:bodyPr>
          <a:lstStyle/>
          <a:p>
            <a:pPr algn="ctr">
              <a:lnSpc>
                <a:spcPct val="150000"/>
              </a:lnSpc>
            </a:pPr>
            <a:r>
              <a:rPr lang="en-US" sz="4400" dirty="0"/>
              <a:t>  </a:t>
            </a:r>
            <a:br>
              <a:rPr lang="en-US" sz="4400" dirty="0"/>
            </a:br>
            <a:r>
              <a:rPr lang="en-US" sz="44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UNIVERSAL TAPPING MACHINE</a:t>
            </a:r>
            <a:br>
              <a:rPr lang="en-IN" sz="1800" dirty="0">
                <a:effectLst/>
                <a:latin typeface="Times New Roman" panose="02020603050405020304" pitchFamily="18" charset="0"/>
                <a:ea typeface="Times New Roman" panose="02020603050405020304" pitchFamily="18" charset="0"/>
              </a:rPr>
            </a:br>
            <a:r>
              <a:rPr lang="en-US" sz="1800" b="1" u="none" strike="noStrike" dirty="0">
                <a:effectLst/>
                <a:latin typeface="Times New Roman" panose="02020603050405020304" pitchFamily="18" charset="0"/>
                <a:ea typeface="Times New Roman" panose="02020603050405020304" pitchFamily="18" charset="0"/>
              </a:rPr>
              <a:t> </a:t>
            </a:r>
            <a:br>
              <a:rPr lang="en-IN" sz="1800" dirty="0">
                <a:effectLst/>
                <a:latin typeface="Times New Roman" panose="02020603050405020304" pitchFamily="18" charset="0"/>
                <a:ea typeface="Times New Roman" panose="02020603050405020304" pitchFamily="18" charset="0"/>
              </a:rPr>
            </a:br>
            <a:endParaRPr lang="en-US" sz="4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56085-C65A-9A24-113B-FFD56D2F0759}"/>
              </a:ext>
            </a:extLst>
          </p:cNvPr>
          <p:cNvSpPr>
            <a:spLocks noGrp="1"/>
          </p:cNvSpPr>
          <p:nvPr>
            <p:ph type="title"/>
          </p:nvPr>
        </p:nvSpPr>
        <p:spPr/>
        <p:txBody>
          <a:bodyPr>
            <a:normAutofit fontScale="90000"/>
          </a:bodyPr>
          <a:lstStyle/>
          <a:p>
            <a:br>
              <a:rPr lang="en-IN" sz="1800" dirty="0">
                <a:effectLst/>
                <a:latin typeface="Times New Roman" panose="02020603050405020304" pitchFamily="18" charset="0"/>
                <a:ea typeface="Times New Roman" panose="02020603050405020304" pitchFamily="18" charset="0"/>
              </a:rPr>
            </a:br>
            <a:r>
              <a:rPr lang="en-US" sz="1800" dirty="0">
                <a:effectLst/>
                <a:latin typeface="Arial" panose="020B0604020202020204" pitchFamily="34" charset="0"/>
                <a:ea typeface="Times New Roman" panose="02020603050405020304" pitchFamily="18" charset="0"/>
                <a:cs typeface="Times New Roman" panose="02020603050405020304" pitchFamily="18" charset="0"/>
              </a:rPr>
              <a:t> </a:t>
            </a:r>
            <a:br>
              <a:rPr lang="en-IN" sz="1800" dirty="0">
                <a:effectLst/>
                <a:latin typeface="Times New Roman" panose="02020603050405020304" pitchFamily="18" charset="0"/>
                <a:ea typeface="Times New Roman" panose="02020603050405020304" pitchFamily="18" charset="0"/>
              </a:rPr>
            </a:br>
            <a:r>
              <a:rPr lang="en-US"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SYNOPSIS</a:t>
            </a:r>
            <a:br>
              <a:rPr lang="en-IN" sz="4400" dirty="0">
                <a:effectLst/>
                <a:latin typeface="Times New Roman" panose="02020603050405020304" pitchFamily="18" charset="0"/>
                <a:ea typeface="Times New Roman" panose="02020603050405020304" pitchFamily="18" charset="0"/>
              </a:rPr>
            </a:br>
            <a:r>
              <a:rPr lang="en-US" sz="4400" b="1" dirty="0">
                <a:effectLst/>
                <a:latin typeface="Times New Roman" panose="02020603050405020304" pitchFamily="18" charset="0"/>
                <a:ea typeface="Times New Roman" panose="02020603050405020304" pitchFamily="18" charset="0"/>
              </a:rPr>
              <a:t> </a:t>
            </a:r>
            <a:endParaRPr lang="en-IN" dirty="0"/>
          </a:p>
        </p:txBody>
      </p:sp>
      <p:sp>
        <p:nvSpPr>
          <p:cNvPr id="3" name="Content Placeholder 2">
            <a:extLst>
              <a:ext uri="{FF2B5EF4-FFF2-40B4-BE49-F238E27FC236}">
                <a16:creationId xmlns:a16="http://schemas.microsoft.com/office/drawing/2014/main" id="{BB5BB883-516A-A5EA-9102-3E63BC7FA904}"/>
              </a:ext>
            </a:extLst>
          </p:cNvPr>
          <p:cNvSpPr>
            <a:spLocks noGrp="1"/>
          </p:cNvSpPr>
          <p:nvPr>
            <p:ph idx="1"/>
          </p:nvPr>
        </p:nvSpPr>
        <p:spPr/>
        <p:txBody>
          <a:bodyPr>
            <a:normAutofit/>
          </a:bodyPr>
          <a:lstStyle/>
          <a:p>
            <a:pPr algn="ctr">
              <a:lnSpc>
                <a:spcPct val="150000"/>
              </a:lnSpc>
            </a:pPr>
            <a:r>
              <a:rPr lang="en-US" sz="1800" b="1" dirty="0">
                <a:effectLst/>
                <a:latin typeface="Times New Roman" panose="02020603050405020304" pitchFamily="18" charset="0"/>
                <a:ea typeface="Times New Roman" panose="02020603050405020304" pitchFamily="18" charset="0"/>
              </a:rPr>
              <a:t> </a:t>
            </a:r>
            <a:endParaRPr lang="en-IN" sz="1800" b="1" dirty="0">
              <a:effectLst/>
              <a:latin typeface="Times New Roman" panose="02020603050405020304" pitchFamily="18" charset="0"/>
              <a:ea typeface="Times New Roman" panose="02020603050405020304" pitchFamily="18" charset="0"/>
            </a:endParaRPr>
          </a:p>
          <a:p>
            <a:pPr marL="82296" indent="0" algn="just">
              <a:lnSpc>
                <a:spcPct val="150000"/>
              </a:lnSpc>
              <a:buNone/>
            </a:pPr>
            <a:r>
              <a:rPr lang="en-US" sz="1800" dirty="0">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aim of our project is to design and fabricate a pneumatically operated tapping machine is called universal tapping machine. This device is operated by compressed air.  It consists of the following main parts</a:t>
            </a:r>
          </a:p>
          <a:p>
            <a:pPr algn="just">
              <a:lnSpc>
                <a:spcPct val="150000"/>
              </a:lnSpc>
            </a:pPr>
            <a:r>
              <a:rPr lang="en-US" sz="2000" dirty="0">
                <a:effectLst/>
                <a:latin typeface="Times New Roman" panose="02020603050405020304" pitchFamily="18" charset="0"/>
                <a:ea typeface="Times New Roman" panose="02020603050405020304" pitchFamily="18" charset="0"/>
              </a:rPr>
              <a:t> Barre</a:t>
            </a:r>
          </a:p>
          <a:p>
            <a:pPr algn="just">
              <a:lnSpc>
                <a:spcPct val="150000"/>
              </a:lnSpc>
            </a:pPr>
            <a:r>
              <a:rPr lang="en-US" sz="2000" dirty="0">
                <a:effectLst/>
                <a:latin typeface="Times New Roman" panose="02020603050405020304" pitchFamily="18" charset="0"/>
                <a:ea typeface="Times New Roman" panose="02020603050405020304" pitchFamily="18" charset="0"/>
              </a:rPr>
              <a:t>Shaft</a:t>
            </a:r>
            <a:r>
              <a:rPr lang="en-IN" sz="2000" dirty="0">
                <a:latin typeface="Times New Roman" panose="02020603050405020304" pitchFamily="18" charset="0"/>
                <a:ea typeface="Times New Roman" panose="02020603050405020304" pitchFamily="18" charset="0"/>
              </a:rPr>
              <a:t> </a:t>
            </a:r>
          </a:p>
          <a:p>
            <a:pPr algn="just">
              <a:lnSpc>
                <a:spcPct val="150000"/>
              </a:lnSpc>
            </a:pPr>
            <a:r>
              <a:rPr lang="en-US" sz="2000" dirty="0">
                <a:effectLst/>
                <a:latin typeface="Times New Roman" panose="02020603050405020304" pitchFamily="18" charset="0"/>
                <a:ea typeface="Times New Roman" panose="02020603050405020304" pitchFamily="18" charset="0"/>
              </a:rPr>
              <a:t>Bearing</a:t>
            </a:r>
          </a:p>
          <a:p>
            <a:pPr algn="just">
              <a:lnSpc>
                <a:spcPct val="150000"/>
              </a:lnSpc>
            </a:pPr>
            <a:r>
              <a:rPr lang="en-US" sz="2000" dirty="0">
                <a:effectLst/>
                <a:latin typeface="Times New Roman" panose="02020603050405020304" pitchFamily="18" charset="0"/>
                <a:ea typeface="Times New Roman" panose="02020603050405020304" pitchFamily="18" charset="0"/>
              </a:rPr>
              <a:t>Couplings, </a:t>
            </a:r>
            <a:r>
              <a:rPr lang="en-US" sz="2000" dirty="0" err="1">
                <a:effectLst/>
                <a:latin typeface="Times New Roman" panose="02020603050405020304" pitchFamily="18" charset="0"/>
                <a:ea typeface="Times New Roman" panose="02020603050405020304" pitchFamily="18" charset="0"/>
              </a:rPr>
              <a:t>etc</a:t>
            </a:r>
            <a:endParaRPr lang="en-IN" sz="2000" dirty="0"/>
          </a:p>
        </p:txBody>
      </p:sp>
    </p:spTree>
    <p:extLst>
      <p:ext uri="{BB962C8B-B14F-4D97-AF65-F5344CB8AC3E}">
        <p14:creationId xmlns:p14="http://schemas.microsoft.com/office/powerpoint/2010/main" val="27446223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308584-EB86-C1E8-0739-67996EF2A3D5}"/>
              </a:ext>
            </a:extLst>
          </p:cNvPr>
          <p:cNvSpPr>
            <a:spLocks noGrp="1"/>
          </p:cNvSpPr>
          <p:nvPr>
            <p:ph idx="1"/>
          </p:nvPr>
        </p:nvSpPr>
        <p:spPr/>
        <p:txBody>
          <a:bodyPr>
            <a:normAutofit/>
          </a:bodyPr>
          <a:lstStyle/>
          <a:p>
            <a:pPr algn="just"/>
            <a:r>
              <a:rPr lang="en-US" sz="2000" dirty="0">
                <a:effectLst/>
                <a:latin typeface="Times New Roman" panose="02020603050405020304" pitchFamily="18" charset="0"/>
                <a:ea typeface="Times New Roman" panose="02020603050405020304" pitchFamily="18" charset="0"/>
              </a:rPr>
              <a:t>A high pressure compressed air is forced on a fan and the fan is made to rotate.  This rotation is transmitted to the machining head by a shaft and the required operation (tapping) is carried out. So this pneumatically operated cylindrical tapping machine device is used for various operations with a less amount of investment</a:t>
            </a:r>
            <a:endParaRPr lang="en-IN" sz="2000" dirty="0"/>
          </a:p>
        </p:txBody>
      </p:sp>
    </p:spTree>
    <p:extLst>
      <p:ext uri="{BB962C8B-B14F-4D97-AF65-F5344CB8AC3E}">
        <p14:creationId xmlns:p14="http://schemas.microsoft.com/office/powerpoint/2010/main" val="4871647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ED754E-7DAF-8040-0FCD-39B448A064C4}"/>
              </a:ext>
            </a:extLst>
          </p:cNvPr>
          <p:cNvSpPr>
            <a:spLocks noGrp="1"/>
          </p:cNvSpPr>
          <p:nvPr>
            <p:ph type="title"/>
          </p:nvPr>
        </p:nvSpPr>
        <p:spPr>
          <a:xfrm>
            <a:off x="1435608" y="274638"/>
            <a:ext cx="7498080" cy="681551"/>
          </a:xfrm>
        </p:spPr>
        <p:txBody>
          <a:bodyPr>
            <a:normAutofit fontScale="90000"/>
          </a:bodyPr>
          <a:lstStyle/>
          <a:p>
            <a:br>
              <a:rPr lang="en-IN" sz="1800" dirty="0">
                <a:effectLst/>
                <a:latin typeface="Times New Roman" panose="02020603050405020304" pitchFamily="18" charset="0"/>
                <a:ea typeface="Times New Roman" panose="02020603050405020304" pitchFamily="18" charset="0"/>
              </a:rPr>
            </a:br>
            <a:r>
              <a:rPr lang="en-US" sz="39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INTRODUCTION</a:t>
            </a:r>
            <a:endParaRPr lang="en-IN" sz="3900" dirty="0">
              <a:effectLst>
                <a:outerShdw blurRad="38100" dist="38100" dir="2700000" algn="tl">
                  <a:srgbClr val="000000">
                    <a:alpha val="43137"/>
                  </a:srgbClr>
                </a:outerShdw>
              </a:effectLst>
            </a:endParaRPr>
          </a:p>
        </p:txBody>
      </p:sp>
      <p:sp>
        <p:nvSpPr>
          <p:cNvPr id="4" name="Rectangle 1">
            <a:extLst>
              <a:ext uri="{FF2B5EF4-FFF2-40B4-BE49-F238E27FC236}">
                <a16:creationId xmlns:a16="http://schemas.microsoft.com/office/drawing/2014/main" id="{531DD413-A56A-3702-F066-E642020BB4D4}"/>
              </a:ext>
            </a:extLst>
          </p:cNvPr>
          <p:cNvSpPr>
            <a:spLocks noGrp="1" noChangeArrowheads="1"/>
          </p:cNvSpPr>
          <p:nvPr>
            <p:ph idx="1"/>
          </p:nvPr>
        </p:nvSpPr>
        <p:spPr bwMode="auto">
          <a:xfrm>
            <a:off x="1524000" y="786912"/>
            <a:ext cx="7010400" cy="4708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lnSpc>
                <a:spcPct val="150000"/>
              </a:lnSpc>
            </a:pPr>
            <a:r>
              <a:rPr lang="en-US" sz="2000" dirty="0">
                <a:effectLst/>
                <a:latin typeface="Times New Roman" panose="02020603050405020304" pitchFamily="18" charset="0"/>
                <a:ea typeface="Times New Roman" panose="02020603050405020304" pitchFamily="18" charset="0"/>
              </a:rPr>
              <a:t> The project work subject is one, in which actually we are leaning the theoretical concepts in practical way.  Also the practical experience is one of the aims of this subject.</a:t>
            </a:r>
            <a:endParaRPr lang="en-IN" sz="2000" dirty="0">
              <a:latin typeface="Times New Roman" panose="02020603050405020304" pitchFamily="18" charset="0"/>
              <a:ea typeface="Times New Roman" panose="02020603050405020304" pitchFamily="18" charset="0"/>
            </a:endParaRPr>
          </a:p>
          <a:p>
            <a:pPr algn="just">
              <a:lnSpc>
                <a:spcPct val="150000"/>
              </a:lnSpc>
            </a:pPr>
            <a:r>
              <a:rPr lang="en-US" sz="2000" dirty="0">
                <a:effectLst/>
                <a:latin typeface="Times New Roman" panose="02020603050405020304" pitchFamily="18" charset="0"/>
                <a:ea typeface="Times New Roman" panose="02020603050405020304" pitchFamily="18" charset="0"/>
              </a:rPr>
              <a:t> For a developing industry these operating performed and the parts or components produced should have its minimum possible production cost, then only the industry runs profitably.  There are a number of units having used in industries for various purposes.</a:t>
            </a:r>
            <a:endParaRPr lang="en-IN" sz="2000" dirty="0">
              <a:effectLst/>
              <a:latin typeface="Times New Roman" panose="02020603050405020304" pitchFamily="18" charset="0"/>
              <a:ea typeface="Times New Roman" panose="02020603050405020304" pitchFamily="18" charset="0"/>
            </a:endParaRPr>
          </a:p>
          <a:p>
            <a:pPr marL="82296" indent="0" algn="just">
              <a:lnSpc>
                <a:spcPct val="150000"/>
              </a:lnSpc>
              <a:buNone/>
            </a:pPr>
            <a:r>
              <a:rPr lang="en-US" sz="2000" dirty="0">
                <a:effectLst/>
                <a:latin typeface="Times New Roman" panose="02020603050405020304" pitchFamily="18" charset="0"/>
                <a:ea typeface="Times New Roman" panose="02020603050405020304" pitchFamily="18" charset="0"/>
              </a:rPr>
              <a:t> </a:t>
            </a:r>
            <a:r>
              <a:rPr lang="en-US" sz="2000" b="1" dirty="0">
                <a:effectLst/>
                <a:latin typeface="Times New Roman" panose="02020603050405020304" pitchFamily="18" charset="0"/>
                <a:ea typeface="Times New Roman" panose="02020603050405020304" pitchFamily="18" charset="0"/>
              </a:rPr>
              <a:t> </a:t>
            </a:r>
            <a:endParaRPr lang="en-IN" sz="2000" dirty="0">
              <a:effectLst/>
              <a:latin typeface="Times New Roman" panose="02020603050405020304" pitchFamily="18" charset="0"/>
              <a:ea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44567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D0B07-847B-8360-4A75-7344FBD6ADDC}"/>
              </a:ext>
            </a:extLst>
          </p:cNvPr>
          <p:cNvSpPr>
            <a:spLocks noGrp="1"/>
          </p:cNvSpPr>
          <p:nvPr>
            <p:ph type="title"/>
          </p:nvPr>
        </p:nvSpPr>
        <p:spPr>
          <a:xfrm>
            <a:off x="1442535" y="304800"/>
            <a:ext cx="7498080" cy="1143000"/>
          </a:xfrm>
        </p:spPr>
        <p:txBody>
          <a:bodyPr>
            <a:normAutofit fontScale="90000"/>
          </a:bodyPr>
          <a:lstStyle/>
          <a:p>
            <a:pPr>
              <a:lnSpc>
                <a:spcPct val="150000"/>
              </a:lnSpc>
            </a:pPr>
            <a:br>
              <a:rPr lang="en-IN" sz="1800" b="1" kern="0" dirty="0">
                <a:effectLst/>
                <a:latin typeface="Times New Roman" panose="02020603050405020304" pitchFamily="18" charset="0"/>
              </a:rPr>
            </a:br>
            <a:r>
              <a:rPr lang="en-US" sz="2700" dirty="0">
                <a:effectLst/>
                <a:latin typeface="Times New Roman" panose="02020603050405020304" pitchFamily="18" charset="0"/>
                <a:ea typeface="Times New Roman" panose="02020603050405020304" pitchFamily="18" charset="0"/>
              </a:rPr>
              <a:t> </a:t>
            </a:r>
            <a:r>
              <a:rPr lang="en-US" b="1" kern="0" dirty="0">
                <a:effectLst>
                  <a:outerShdw blurRad="38100" dist="38100" dir="2700000" algn="tl">
                    <a:srgbClr val="000000">
                      <a:alpha val="43137"/>
                    </a:srgbClr>
                  </a:outerShdw>
                </a:effectLst>
                <a:latin typeface="Times New Roman" panose="02020603050405020304" pitchFamily="18" charset="0"/>
              </a:rPr>
              <a:t>WORKING PRINCIPLE</a:t>
            </a:r>
            <a:br>
              <a:rPr lang="en-IN" sz="2700" dirty="0">
                <a:effectLst/>
                <a:latin typeface="Times New Roman" panose="02020603050405020304" pitchFamily="18" charset="0"/>
                <a:ea typeface="Times New Roman" panose="02020603050405020304" pitchFamily="18" charset="0"/>
              </a:rPr>
            </a:br>
            <a:endParaRPr lang="en-IN" sz="2700" dirty="0"/>
          </a:p>
        </p:txBody>
      </p:sp>
      <p:sp>
        <p:nvSpPr>
          <p:cNvPr id="3" name="Content Placeholder 2">
            <a:extLst>
              <a:ext uri="{FF2B5EF4-FFF2-40B4-BE49-F238E27FC236}">
                <a16:creationId xmlns:a16="http://schemas.microsoft.com/office/drawing/2014/main" id="{57975629-F64A-F174-132D-413D2AA67FEE}"/>
              </a:ext>
            </a:extLst>
          </p:cNvPr>
          <p:cNvSpPr>
            <a:spLocks noGrp="1"/>
          </p:cNvSpPr>
          <p:nvPr>
            <p:ph idx="1"/>
          </p:nvPr>
        </p:nvSpPr>
        <p:spPr/>
        <p:txBody>
          <a:bodyPr>
            <a:normAutofit/>
          </a:bodyPr>
          <a:lstStyle/>
          <a:p>
            <a:pPr marL="228600" indent="457200" algn="just">
              <a:lnSpc>
                <a:spcPct val="150000"/>
              </a:lnSpc>
              <a:spcAft>
                <a:spcPts val="600"/>
              </a:spcAft>
            </a:pPr>
            <a:r>
              <a:rPr lang="en-US" sz="2000" dirty="0">
                <a:effectLst/>
                <a:latin typeface="Times New Roman" panose="02020603050405020304" pitchFamily="18" charset="0"/>
                <a:ea typeface="Times New Roman" panose="02020603050405020304" pitchFamily="18" charset="0"/>
              </a:rPr>
              <a:t>The cylindrical tapping machine device is an air operated device used for many small operations.  It is a portable one.  Compressed air is the source of energy for this device.  The compressed air is allowed through the nozzle in such a way to rotate to fan.  The rotation obtained is utilized for machining.  The nozzles are welded to the barrel at an angle to facilitate free rotation. The rpm and torque of the shaft depends upon the pressure of the air admitted so by varying the pressure the rpm and torque can be varied</a:t>
            </a:r>
            <a:endParaRPr lang="en-IN" sz="2000" dirty="0"/>
          </a:p>
        </p:txBody>
      </p:sp>
    </p:spTree>
    <p:extLst>
      <p:ext uri="{BB962C8B-B14F-4D97-AF65-F5344CB8AC3E}">
        <p14:creationId xmlns:p14="http://schemas.microsoft.com/office/powerpoint/2010/main" val="27581608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US" sz="2000" dirty="0">
                <a:effectLst/>
                <a:latin typeface="Times New Roman" panose="02020603050405020304" pitchFamily="18" charset="0"/>
                <a:ea typeface="Times New Roman" panose="02020603050405020304" pitchFamily="18" charset="0"/>
              </a:rPr>
              <a:t>The parts are interred connected by thick tubes.  Clamps are used at the connecting parts to prevent leakage.  In threaded parts thread seals are used to prevent leakage. Here the compressed air from the compressor firstly enters the control unit.  In the control unit the pressure of the air is controlled and sent to the barrel to rotate the fan in any one direction</a:t>
            </a:r>
            <a:r>
              <a:rPr lang="en-US" sz="1800" dirty="0">
                <a:effectLst/>
                <a:latin typeface="Times New Roman" panose="02020603050405020304" pitchFamily="18" charset="0"/>
                <a:ea typeface="Times New Roman" panose="02020603050405020304" pitchFamily="18" charset="0"/>
              </a:rPr>
              <a:t>.</a:t>
            </a:r>
            <a:endParaRPr lang="en-IN" sz="1800" dirty="0">
              <a:effectLst/>
              <a:latin typeface="Times New Roman" panose="02020603050405020304" pitchFamily="18" charset="0"/>
              <a:ea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295400" y="838200"/>
            <a:ext cx="7315200" cy="5562600"/>
          </a:xfrm>
        </p:spPr>
        <p:txBody>
          <a:bodyPr>
            <a:normAutofit fontScale="92500"/>
          </a:bodyPr>
          <a:lstStyle/>
          <a:p>
            <a:pPr marL="82296" indent="0" algn="just">
              <a:lnSpc>
                <a:spcPct val="150000"/>
              </a:lnSpc>
              <a:buNone/>
            </a:pPr>
            <a:r>
              <a:rPr lang="en-US" sz="2600" dirty="0">
                <a:effectLst/>
                <a:latin typeface="Times New Roman" panose="02020603050405020304" pitchFamily="18" charset="0"/>
                <a:ea typeface="Times New Roman" panose="02020603050405020304" pitchFamily="18" charset="0"/>
              </a:rPr>
              <a:t>The pneumatically operated multi purpose device has many advantages.  They are as follows:</a:t>
            </a:r>
            <a:endParaRPr lang="en-IN" sz="2600" dirty="0">
              <a:effectLst/>
              <a:latin typeface="Times New Roman" panose="02020603050405020304" pitchFamily="18" charset="0"/>
              <a:ea typeface="Times New Roman" panose="02020603050405020304" pitchFamily="18" charset="0"/>
            </a:endParaRPr>
          </a:p>
          <a:p>
            <a:pPr algn="just">
              <a:lnSpc>
                <a:spcPct val="150000"/>
              </a:lnSpc>
            </a:pPr>
            <a:r>
              <a:rPr lang="en-US" sz="2600" dirty="0">
                <a:effectLst/>
                <a:latin typeface="Times New Roman" panose="02020603050405020304" pitchFamily="18" charset="0"/>
                <a:ea typeface="Times New Roman" panose="02020603050405020304" pitchFamily="18" charset="0"/>
              </a:rPr>
              <a:t> Low cost, so it can be used in small scale industries.</a:t>
            </a:r>
            <a:endParaRPr lang="en-IN" sz="2600" dirty="0">
              <a:latin typeface="Times New Roman" panose="02020603050405020304" pitchFamily="18" charset="0"/>
              <a:ea typeface="Times New Roman" panose="02020603050405020304" pitchFamily="18" charset="0"/>
            </a:endParaRPr>
          </a:p>
          <a:p>
            <a:pPr algn="just">
              <a:lnSpc>
                <a:spcPct val="150000"/>
              </a:lnSpc>
            </a:pPr>
            <a:r>
              <a:rPr lang="en-US" sz="2600" dirty="0">
                <a:effectLst/>
                <a:latin typeface="Times New Roman" panose="02020603050405020304" pitchFamily="18" charset="0"/>
                <a:ea typeface="Times New Roman" panose="02020603050405020304" pitchFamily="18" charset="0"/>
              </a:rPr>
              <a:t>Higher rate and quicker operations</a:t>
            </a:r>
            <a:endParaRPr lang="en-IN" sz="2600" dirty="0">
              <a:latin typeface="Times New Roman" panose="02020603050405020304" pitchFamily="18" charset="0"/>
              <a:ea typeface="Times New Roman" panose="02020603050405020304" pitchFamily="18" charset="0"/>
            </a:endParaRPr>
          </a:p>
          <a:p>
            <a:pPr algn="just">
              <a:lnSpc>
                <a:spcPct val="150000"/>
              </a:lnSpc>
            </a:pPr>
            <a:r>
              <a:rPr lang="en-US" sz="2600" dirty="0">
                <a:effectLst/>
                <a:latin typeface="Times New Roman" panose="02020603050405020304" pitchFamily="18" charset="0"/>
                <a:ea typeface="Times New Roman" panose="02020603050405020304" pitchFamily="18" charset="0"/>
              </a:rPr>
              <a:t>A number of operations like (drilling), screw driving, reaming etc., can be done.</a:t>
            </a:r>
            <a:endParaRPr lang="en-IN" sz="2600" dirty="0">
              <a:latin typeface="Times New Roman" panose="02020603050405020304" pitchFamily="18" charset="0"/>
              <a:ea typeface="Times New Roman" panose="02020603050405020304" pitchFamily="18" charset="0"/>
            </a:endParaRPr>
          </a:p>
          <a:p>
            <a:pPr algn="just">
              <a:lnSpc>
                <a:spcPct val="150000"/>
              </a:lnSpc>
            </a:pPr>
            <a:r>
              <a:rPr lang="en-US" sz="2600" dirty="0">
                <a:effectLst/>
                <a:latin typeface="Times New Roman" panose="02020603050405020304" pitchFamily="18" charset="0"/>
                <a:ea typeface="Times New Roman" panose="02020603050405020304" pitchFamily="18" charset="0"/>
              </a:rPr>
              <a:t>The nuts and bolts can be tightened to a particular pressure by operating the gate valve placed in the control unit and the pressure gauge.</a:t>
            </a:r>
            <a:endParaRPr lang="en-IN" sz="2600" dirty="0">
              <a:latin typeface="Times New Roman" panose="02020603050405020304" pitchFamily="18" charset="0"/>
              <a:ea typeface="Times New Roman" panose="02020603050405020304" pitchFamily="18" charset="0"/>
            </a:endParaRPr>
          </a:p>
          <a:p>
            <a:pPr algn="just">
              <a:lnSpc>
                <a:spcPct val="150000"/>
              </a:lnSpc>
            </a:pPr>
            <a:endParaRPr lang="en-IN" sz="1800" dirty="0">
              <a:effectLst/>
              <a:latin typeface="Times New Roman" panose="02020603050405020304" pitchFamily="18" charset="0"/>
              <a:ea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0780DBE-7B7C-6DDA-59D0-02DCD35591C5}"/>
              </a:ext>
            </a:extLst>
          </p:cNvPr>
          <p:cNvSpPr>
            <a:spLocks noGrp="1"/>
          </p:cNvSpPr>
          <p:nvPr>
            <p:ph idx="1"/>
          </p:nvPr>
        </p:nvSpPr>
        <p:spPr>
          <a:xfrm>
            <a:off x="1371600" y="533400"/>
            <a:ext cx="7562088" cy="5715000"/>
          </a:xfrm>
        </p:spPr>
        <p:txBody>
          <a:bodyPr/>
          <a:lstStyle/>
          <a:p>
            <a:pPr algn="just">
              <a:lnSpc>
                <a:spcPct val="150000"/>
              </a:lnSpc>
            </a:pPr>
            <a:r>
              <a:rPr lang="en-US" sz="2000" dirty="0">
                <a:effectLst/>
                <a:latin typeface="Times New Roman" panose="02020603050405020304" pitchFamily="18" charset="0"/>
                <a:ea typeface="Times New Roman" panose="02020603050405020304" pitchFamily="18" charset="0"/>
              </a:rPr>
              <a:t>Both loosening and tightening is possible.  Since there is air flow in both directions.</a:t>
            </a:r>
            <a:endParaRPr lang="en-IN" sz="2000" dirty="0">
              <a:latin typeface="Times New Roman" panose="02020603050405020304" pitchFamily="18" charset="0"/>
              <a:ea typeface="Times New Roman" panose="02020603050405020304" pitchFamily="18" charset="0"/>
            </a:endParaRPr>
          </a:p>
          <a:p>
            <a:pPr algn="just">
              <a:lnSpc>
                <a:spcPct val="150000"/>
              </a:lnSpc>
            </a:pPr>
            <a:r>
              <a:rPr lang="en-US" sz="2000" dirty="0">
                <a:effectLst/>
                <a:latin typeface="Times New Roman" panose="02020603050405020304" pitchFamily="18" charset="0"/>
                <a:ea typeface="Times New Roman" panose="02020603050405020304" pitchFamily="18" charset="0"/>
              </a:rPr>
              <a:t>The weight of the unit is less and can be easily handled.</a:t>
            </a:r>
            <a:endParaRPr lang="en-IN" sz="2000" dirty="0">
              <a:latin typeface="Times New Roman" panose="02020603050405020304" pitchFamily="18" charset="0"/>
              <a:ea typeface="Times New Roman" panose="02020603050405020304" pitchFamily="18" charset="0"/>
            </a:endParaRPr>
          </a:p>
          <a:p>
            <a:pPr algn="just">
              <a:lnSpc>
                <a:spcPct val="150000"/>
              </a:lnSpc>
            </a:pPr>
            <a:r>
              <a:rPr lang="en-US" sz="2000" dirty="0">
                <a:effectLst/>
                <a:latin typeface="Times New Roman" panose="02020603050405020304" pitchFamily="18" charset="0"/>
                <a:ea typeface="Times New Roman" panose="02020603050405020304" pitchFamily="18" charset="0"/>
              </a:rPr>
              <a:t>Efficient operation.  Since if does not require any electricity for running.</a:t>
            </a:r>
            <a:endParaRPr lang="en-IN" sz="2000" dirty="0">
              <a:effectLst/>
              <a:latin typeface="Times New Roman" panose="02020603050405020304" pitchFamily="18" charset="0"/>
              <a:ea typeface="Times New Roman" panose="02020603050405020304" pitchFamily="18" charset="0"/>
            </a:endParaRPr>
          </a:p>
          <a:p>
            <a:pPr marL="82296" indent="0" algn="just">
              <a:lnSpc>
                <a:spcPct val="150000"/>
              </a:lnSpc>
              <a:buNone/>
            </a:pPr>
            <a:endParaRPr lang="en-IN" sz="1800" dirty="0">
              <a:effectLst/>
              <a:latin typeface="Times New Roman" panose="02020603050405020304" pitchFamily="18" charset="0"/>
              <a:ea typeface="Times New Roman" panose="02020603050405020304" pitchFamily="18" charset="0"/>
            </a:endParaRPr>
          </a:p>
          <a:p>
            <a:endParaRPr lang="en-IN" sz="2000" dirty="0"/>
          </a:p>
        </p:txBody>
      </p:sp>
    </p:spTree>
    <p:extLst>
      <p:ext uri="{BB962C8B-B14F-4D97-AF65-F5344CB8AC3E}">
        <p14:creationId xmlns:p14="http://schemas.microsoft.com/office/powerpoint/2010/main" val="28701278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0B600-ABBC-59DA-3DFE-D9F285AE14E3}"/>
              </a:ext>
            </a:extLst>
          </p:cNvPr>
          <p:cNvSpPr>
            <a:spLocks noGrp="1"/>
          </p:cNvSpPr>
          <p:nvPr>
            <p:ph type="title"/>
          </p:nvPr>
        </p:nvSpPr>
        <p:spPr/>
        <p:txBody>
          <a:bodyPr>
            <a:normAutofit fontScale="90000"/>
          </a:bodyPr>
          <a:lstStyle/>
          <a:p>
            <a:r>
              <a:rPr lang="en-US" sz="39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APPLICATIONS</a:t>
            </a:r>
            <a:br>
              <a:rPr lang="en-IN" sz="1800" dirty="0">
                <a:effectLst/>
                <a:latin typeface="Times New Roman" panose="02020603050405020304" pitchFamily="18" charset="0"/>
                <a:ea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00A19DD0-76AE-8523-CB4A-11220B3F31D2}"/>
              </a:ext>
            </a:extLst>
          </p:cNvPr>
          <p:cNvSpPr>
            <a:spLocks noGrp="1"/>
          </p:cNvSpPr>
          <p:nvPr>
            <p:ph idx="1"/>
          </p:nvPr>
        </p:nvSpPr>
        <p:spPr>
          <a:xfrm>
            <a:off x="1435608" y="838200"/>
            <a:ext cx="7498080" cy="5867400"/>
          </a:xfrm>
        </p:spPr>
        <p:txBody>
          <a:bodyPr>
            <a:noAutofit/>
          </a:bodyPr>
          <a:lstStyle/>
          <a:p>
            <a:pPr algn="just">
              <a:lnSpc>
                <a:spcPct val="150000"/>
              </a:lnSpc>
            </a:pPr>
            <a:r>
              <a:rPr lang="en-US" sz="2000" dirty="0">
                <a:effectLst/>
                <a:latin typeface="Times New Roman" panose="02020603050405020304" pitchFamily="18" charset="0"/>
                <a:ea typeface="Times New Roman" panose="02020603050405020304" pitchFamily="18" charset="0"/>
              </a:rPr>
              <a:t>This cylindrical tapping machine has a numerous applications in various fields.  In industries, this is used in assembly section.  The required pressure is set and the operation is carried out.  In automobile shops various operations are required frequently.  Drilling, boring, reaming, grinding etc.  It is also used as a screw driver for tightening and loosening nuts and bolts.  It is used.</a:t>
            </a:r>
            <a:endParaRPr lang="en-IN" sz="2000"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mj-lt"/>
              <a:buAutoNum type="arabicPeriod"/>
              <a:tabLst>
                <a:tab pos="457200" algn="l"/>
              </a:tabLst>
            </a:pPr>
            <a:r>
              <a:rPr lang="en-US" sz="2000" dirty="0">
                <a:effectLst/>
                <a:latin typeface="Times New Roman" panose="02020603050405020304" pitchFamily="18" charset="0"/>
                <a:ea typeface="Times New Roman" panose="02020603050405020304" pitchFamily="18" charset="0"/>
              </a:rPr>
              <a:t>In automobile workshops</a:t>
            </a:r>
            <a:endParaRPr lang="en-IN" sz="2000"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mj-lt"/>
              <a:buAutoNum type="arabicPeriod"/>
              <a:tabLst>
                <a:tab pos="457200" algn="l"/>
              </a:tabLst>
            </a:pPr>
            <a:r>
              <a:rPr lang="en-US" sz="2000" dirty="0">
                <a:effectLst/>
                <a:latin typeface="Times New Roman" panose="02020603050405020304" pitchFamily="18" charset="0"/>
                <a:ea typeface="Times New Roman" panose="02020603050405020304" pitchFamily="18" charset="0"/>
              </a:rPr>
              <a:t>In small scale industries</a:t>
            </a:r>
            <a:endParaRPr lang="en-IN" sz="2000"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mj-lt"/>
              <a:buAutoNum type="arabicPeriod"/>
              <a:tabLst>
                <a:tab pos="457200" algn="l"/>
              </a:tabLst>
            </a:pPr>
            <a:r>
              <a:rPr lang="en-US" sz="2000" dirty="0">
                <a:effectLst/>
                <a:latin typeface="Times New Roman" panose="02020603050405020304" pitchFamily="18" charset="0"/>
                <a:ea typeface="Times New Roman" panose="02020603050405020304" pitchFamily="18" charset="0"/>
              </a:rPr>
              <a:t>In such places where frequent changes in operations are required </a:t>
            </a:r>
            <a:endParaRPr lang="en-IN" sz="2000"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mj-lt"/>
              <a:buAutoNum type="arabicPeriod"/>
              <a:tabLst>
                <a:tab pos="457200" algn="l"/>
              </a:tabLst>
            </a:pPr>
            <a:r>
              <a:rPr lang="en-US" sz="2000" dirty="0">
                <a:effectLst/>
                <a:latin typeface="Times New Roman" panose="02020603050405020304" pitchFamily="18" charset="0"/>
                <a:ea typeface="Times New Roman" panose="02020603050405020304" pitchFamily="18" charset="0"/>
              </a:rPr>
              <a:t>In welding shops for grinding.</a:t>
            </a:r>
            <a:endParaRPr lang="en-IN" sz="2000"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mj-lt"/>
              <a:buAutoNum type="arabicPeriod"/>
              <a:tabLst>
                <a:tab pos="457200" algn="l"/>
              </a:tabLst>
            </a:pPr>
            <a:r>
              <a:rPr lang="en-US" sz="2000" dirty="0">
                <a:effectLst/>
                <a:latin typeface="Times New Roman" panose="02020603050405020304" pitchFamily="18" charset="0"/>
                <a:ea typeface="Times New Roman" panose="02020603050405020304" pitchFamily="18" charset="0"/>
              </a:rPr>
              <a:t>For performing operations in huge parts which can not be done in ordinary machines, since it is portable.</a:t>
            </a:r>
            <a:endParaRPr lang="en-IN" sz="2000" dirty="0">
              <a:effectLst/>
              <a:latin typeface="Times New Roman" panose="02020603050405020304" pitchFamily="18" charset="0"/>
              <a:ea typeface="Times New Roman" panose="02020603050405020304" pitchFamily="18" charset="0"/>
            </a:endParaRPr>
          </a:p>
          <a:p>
            <a:pPr marL="82296" indent="0">
              <a:buNone/>
            </a:pPr>
            <a:endParaRPr lang="en-IN" sz="2000" dirty="0"/>
          </a:p>
        </p:txBody>
      </p:sp>
    </p:spTree>
    <p:extLst>
      <p:ext uri="{BB962C8B-B14F-4D97-AF65-F5344CB8AC3E}">
        <p14:creationId xmlns:p14="http://schemas.microsoft.com/office/powerpoint/2010/main" val="10565169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06474F-FF09-8AC4-21DD-B786A5B53C47}"/>
              </a:ext>
            </a:extLst>
          </p:cNvPr>
          <p:cNvSpPr>
            <a:spLocks noGrp="1"/>
          </p:cNvSpPr>
          <p:nvPr>
            <p:ph type="title"/>
          </p:nvPr>
        </p:nvSpPr>
        <p:spPr/>
        <p:txBody>
          <a:bodyPr>
            <a:noAutofit/>
          </a:bodyPr>
          <a:lstStyle/>
          <a:p>
            <a:r>
              <a:rPr lang="en-US" sz="3900" b="1" dirty="0">
                <a:effectLst>
                  <a:outerShdw blurRad="38100" dist="38100" dir="2700000" algn="tl">
                    <a:srgbClr val="000000">
                      <a:alpha val="43137"/>
                    </a:srgbClr>
                  </a:outerShdw>
                </a:effectLst>
                <a:latin typeface="Times New Roman" panose="02020603050405020304" pitchFamily="18" charset="0"/>
              </a:rPr>
              <a:t>LIMITATIONS</a:t>
            </a:r>
            <a:br>
              <a:rPr lang="en-IN" sz="3900" b="1" dirty="0">
                <a:effectLst>
                  <a:outerShdw blurRad="38100" dist="38100" dir="2700000" algn="tl">
                    <a:srgbClr val="000000">
                      <a:alpha val="43137"/>
                    </a:srgbClr>
                  </a:outerShdw>
                </a:effectLst>
                <a:latin typeface="Times New Roman" panose="02020603050405020304" pitchFamily="18" charset="0"/>
              </a:rPr>
            </a:br>
            <a:endParaRPr lang="en-IN" sz="39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9C209306-2D22-B9F2-142D-7E792BCFEF36}"/>
              </a:ext>
            </a:extLst>
          </p:cNvPr>
          <p:cNvSpPr>
            <a:spLocks noGrp="1"/>
          </p:cNvSpPr>
          <p:nvPr>
            <p:ph idx="1"/>
          </p:nvPr>
        </p:nvSpPr>
        <p:spPr/>
        <p:txBody>
          <a:bodyPr/>
          <a:lstStyle/>
          <a:p>
            <a:pPr marL="342900" lvl="0" indent="-342900">
              <a:lnSpc>
                <a:spcPct val="150000"/>
              </a:lnSpc>
              <a:buFont typeface="Wingdings" panose="05000000000000000000" pitchFamily="2" charset="2"/>
              <a:buChar char=""/>
              <a:tabLst>
                <a:tab pos="825500" algn="l"/>
              </a:tabLst>
            </a:pPr>
            <a:r>
              <a:rPr lang="en-US" sz="1800" dirty="0">
                <a:effectLst/>
                <a:latin typeface="Times New Roman" panose="02020603050405020304" pitchFamily="18" charset="0"/>
                <a:ea typeface="Times New Roman" panose="02020603050405020304" pitchFamily="18" charset="0"/>
              </a:rPr>
              <a:t>While working, the compressed air produces noise therefore a silencer may be used.</a:t>
            </a:r>
            <a:endParaRPr lang="en-IN" sz="1800" dirty="0">
              <a:effectLst/>
              <a:latin typeface="Times New Roman" panose="02020603050405020304" pitchFamily="18" charset="0"/>
              <a:ea typeface="Times New Roman" panose="02020603050405020304" pitchFamily="18" charset="0"/>
            </a:endParaRPr>
          </a:p>
          <a:p>
            <a:pPr marL="342900" lvl="0" indent="-342900">
              <a:lnSpc>
                <a:spcPct val="150000"/>
              </a:lnSpc>
              <a:buFont typeface="Wingdings" panose="05000000000000000000" pitchFamily="2" charset="2"/>
              <a:buChar char=""/>
              <a:tabLst>
                <a:tab pos="825500" algn="l"/>
              </a:tabLst>
            </a:pPr>
            <a:r>
              <a:rPr lang="en-US" sz="1800" dirty="0">
                <a:effectLst/>
                <a:latin typeface="Times New Roman" panose="02020603050405020304" pitchFamily="18" charset="0"/>
                <a:ea typeface="Times New Roman" panose="02020603050405020304" pitchFamily="18" charset="0"/>
              </a:rPr>
              <a:t>High torque can not be obtained </a:t>
            </a:r>
            <a:endParaRPr lang="en-IN" sz="1800" dirty="0">
              <a:effectLst/>
              <a:latin typeface="Times New Roman" panose="02020603050405020304" pitchFamily="18" charset="0"/>
              <a:ea typeface="Times New Roman" panose="02020603050405020304" pitchFamily="18" charset="0"/>
            </a:endParaRPr>
          </a:p>
          <a:p>
            <a:pPr marL="342900" lvl="0" indent="-342900">
              <a:lnSpc>
                <a:spcPct val="150000"/>
              </a:lnSpc>
              <a:buFont typeface="Wingdings" panose="05000000000000000000" pitchFamily="2" charset="2"/>
              <a:buChar char=""/>
              <a:tabLst>
                <a:tab pos="825500" algn="l"/>
              </a:tabLst>
            </a:pPr>
            <a:r>
              <a:rPr lang="en-US" sz="1800" dirty="0">
                <a:effectLst/>
                <a:latin typeface="Times New Roman" panose="02020603050405020304" pitchFamily="18" charset="0"/>
                <a:ea typeface="Times New Roman" panose="02020603050405020304" pitchFamily="18" charset="0"/>
              </a:rPr>
              <a:t>Load carrying capacity of this unit is not very high </a:t>
            </a:r>
            <a:endParaRPr lang="en-IN" sz="1800" dirty="0">
              <a:effectLst/>
              <a:latin typeface="Times New Roman" panose="02020603050405020304" pitchFamily="18" charset="0"/>
              <a:ea typeface="Times New Roman" panose="02020603050405020304" pitchFamily="18" charset="0"/>
            </a:endParaRPr>
          </a:p>
          <a:p>
            <a:pPr marL="82296" indent="0" algn="just">
              <a:lnSpc>
                <a:spcPct val="150000"/>
              </a:lnSpc>
              <a:buNone/>
            </a:pPr>
            <a:r>
              <a:rPr lang="en-US" sz="1800" dirty="0">
                <a:effectLst/>
                <a:latin typeface="Times New Roman" panose="02020603050405020304" pitchFamily="18" charset="0"/>
                <a:ea typeface="Times New Roman" panose="02020603050405020304" pitchFamily="18" charset="0"/>
              </a:rPr>
              <a:t> </a:t>
            </a:r>
            <a:endParaRPr lang="en-IN" sz="1800" dirty="0">
              <a:effectLst/>
              <a:latin typeface="Times New Roman" panose="02020603050405020304" pitchFamily="18" charset="0"/>
              <a:ea typeface="Times New Roman" panose="02020603050405020304" pitchFamily="18" charset="0"/>
            </a:endParaRPr>
          </a:p>
          <a:p>
            <a:pPr marL="82296" indent="0">
              <a:buNone/>
            </a:pPr>
            <a:endParaRPr lang="en-IN" dirty="0"/>
          </a:p>
        </p:txBody>
      </p:sp>
    </p:spTree>
    <p:extLst>
      <p:ext uri="{BB962C8B-B14F-4D97-AF65-F5344CB8AC3E}">
        <p14:creationId xmlns:p14="http://schemas.microsoft.com/office/powerpoint/2010/main" val="8976304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1026" name="Picture 2">
            <a:extLst>
              <a:ext uri="{FF2B5EF4-FFF2-40B4-BE49-F238E27FC236}">
                <a16:creationId xmlns:a16="http://schemas.microsoft.com/office/drawing/2014/main" id="{DB3193E9-1C09-E6C1-20F1-EF0B57C3D6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5608" y="1219200"/>
            <a:ext cx="7170230" cy="5067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2091</TotalTime>
  <Words>646</Words>
  <Application>Microsoft Office PowerPoint</Application>
  <PresentationFormat>On-screen Show (4:3)</PresentationFormat>
  <Paragraphs>38</Paragraphs>
  <Slides>11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Arial</vt:lpstr>
      <vt:lpstr>Calibri</vt:lpstr>
      <vt:lpstr>Gill Sans MT</vt:lpstr>
      <vt:lpstr>Times New Roman</vt:lpstr>
      <vt:lpstr>Verdana</vt:lpstr>
      <vt:lpstr>Wingdings</vt:lpstr>
      <vt:lpstr>Wingdings 2</vt:lpstr>
      <vt:lpstr>Solstice</vt:lpstr>
      <vt:lpstr>   UNIVERSAL TAPPING MACHINE   </vt:lpstr>
      <vt:lpstr>   SYNOPSIS  </vt:lpstr>
      <vt:lpstr>PowerPoint Presentation</vt:lpstr>
      <vt:lpstr> INTRODUCTION</vt:lpstr>
      <vt:lpstr>  WORKING PRINCIPLE </vt:lpstr>
      <vt:lpstr>PowerPoint Presentation</vt:lpstr>
      <vt:lpstr>ADVANTAGE</vt:lpstr>
      <vt:lpstr>PowerPoint Presentation</vt:lpstr>
      <vt:lpstr>APPLICATIONS </vt:lpstr>
      <vt:lpstr>LIMITATIONS </vt:lpstr>
      <vt:lpstr>Block Diagram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647</cp:revision>
  <dcterms:created xsi:type="dcterms:W3CDTF">2006-08-16T00:00:00Z</dcterms:created>
  <dcterms:modified xsi:type="dcterms:W3CDTF">2023-02-18T07:44:28Z</dcterms:modified>
</cp:coreProperties>
</file>