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322" r:id="rId2"/>
    <p:sldId id="350" r:id="rId3"/>
    <p:sldId id="359" r:id="rId4"/>
    <p:sldId id="360" r:id="rId5"/>
    <p:sldId id="352" r:id="rId6"/>
    <p:sldId id="294" r:id="rId7"/>
    <p:sldId id="355" r:id="rId8"/>
    <p:sldId id="361" r:id="rId9"/>
    <p:sldId id="330"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2/18/2023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2/18/2023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2/18/2023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2/18/2023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2/18/2023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066800"/>
            <a:ext cx="7498080" cy="3886200"/>
          </a:xfrm>
        </p:spPr>
        <p:txBody>
          <a:bodyPr>
            <a:normAutofit/>
          </a:bodyPr>
          <a:lstStyle/>
          <a:p>
            <a:pPr algn="ctr">
              <a:lnSpc>
                <a:spcPct val="150000"/>
              </a:lnSpc>
            </a:pPr>
            <a:r>
              <a:rPr lang="en-US" sz="4400" dirty="0"/>
              <a:t>  </a:t>
            </a:r>
            <a:br>
              <a:rPr lang="en-US" sz="4400" dirty="0"/>
            </a:br>
            <a:r>
              <a:rPr lang="en-US" sz="4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WHEEL CHAIR CUM STRETCHER MODEL</a:t>
            </a:r>
            <a:endParaRPr lang="en-US" sz="4400" b="1" dirty="0">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56085-C65A-9A24-113B-FFD56D2F0759}"/>
              </a:ext>
            </a:extLst>
          </p:cNvPr>
          <p:cNvSpPr>
            <a:spLocks noGrp="1"/>
          </p:cNvSpPr>
          <p:nvPr>
            <p:ph type="title"/>
          </p:nvPr>
        </p:nvSpPr>
        <p:spPr/>
        <p:txBody>
          <a:bodyPr>
            <a:normAutofit fontScale="90000"/>
          </a:bodyPr>
          <a:lstStyle/>
          <a:p>
            <a:br>
              <a:rPr lang="en-IN" sz="1800" dirty="0">
                <a:effectLst/>
                <a:latin typeface="Times New Roman" panose="02020603050405020304" pitchFamily="18" charset="0"/>
                <a:ea typeface="Times New Roman" panose="02020603050405020304" pitchFamily="18" charset="0"/>
              </a:rPr>
            </a:br>
            <a:r>
              <a:rPr lang="en-US" sz="1800" dirty="0">
                <a:effectLst/>
                <a:latin typeface="Arial" panose="020B0604020202020204" pitchFamily="34" charset="0"/>
                <a:ea typeface="Times New Roman" panose="02020603050405020304" pitchFamily="18" charset="0"/>
                <a:cs typeface="Times New Roman" panose="02020603050405020304" pitchFamily="18" charset="0"/>
              </a:rPr>
              <a:t> </a:t>
            </a:r>
            <a:br>
              <a:rPr lang="en-IN" sz="1800" dirty="0">
                <a:effectLst/>
                <a:latin typeface="Times New Roman" panose="02020603050405020304" pitchFamily="18" charset="0"/>
                <a:ea typeface="Times New Roman" panose="02020603050405020304" pitchFamily="18" charset="0"/>
              </a:rPr>
            </a:br>
            <a:r>
              <a:rPr lang="en-US"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SYNOPSIS</a:t>
            </a:r>
            <a:br>
              <a:rPr lang="en-IN" sz="4400" dirty="0">
                <a:effectLst/>
                <a:latin typeface="Times New Roman" panose="02020603050405020304" pitchFamily="18" charset="0"/>
                <a:ea typeface="Times New Roman" panose="02020603050405020304" pitchFamily="18" charset="0"/>
              </a:rPr>
            </a:br>
            <a:r>
              <a:rPr lang="en-US" sz="4400" b="1" dirty="0">
                <a:effectLst/>
                <a:latin typeface="Times New Roman" panose="02020603050405020304" pitchFamily="18" charset="0"/>
                <a:ea typeface="Times New Roman" panose="02020603050405020304" pitchFamily="18" charset="0"/>
              </a:rPr>
              <a:t> </a:t>
            </a:r>
            <a:endParaRPr lang="en-IN" dirty="0"/>
          </a:p>
        </p:txBody>
      </p:sp>
      <p:sp>
        <p:nvSpPr>
          <p:cNvPr id="3" name="Content Placeholder 2">
            <a:extLst>
              <a:ext uri="{FF2B5EF4-FFF2-40B4-BE49-F238E27FC236}">
                <a16:creationId xmlns:a16="http://schemas.microsoft.com/office/drawing/2014/main" id="{BB5BB883-516A-A5EA-9102-3E63BC7FA904}"/>
              </a:ext>
            </a:extLst>
          </p:cNvPr>
          <p:cNvSpPr>
            <a:spLocks noGrp="1"/>
          </p:cNvSpPr>
          <p:nvPr>
            <p:ph idx="1"/>
          </p:nvPr>
        </p:nvSpPr>
        <p:spPr>
          <a:xfrm>
            <a:off x="1435608" y="1066800"/>
            <a:ext cx="7498080" cy="5181600"/>
          </a:xfrm>
        </p:spPr>
        <p:txBody>
          <a:bodyPr>
            <a:normAutofit fontScale="47500" lnSpcReduction="20000"/>
          </a:bodyPr>
          <a:lstStyle/>
          <a:p>
            <a:pPr algn="ctr">
              <a:lnSpc>
                <a:spcPct val="150000"/>
              </a:lnSpc>
            </a:pPr>
            <a:r>
              <a:rPr lang="en-US" sz="1800" b="1" dirty="0">
                <a:effectLst/>
                <a:latin typeface="Times New Roman" panose="02020603050405020304" pitchFamily="18" charset="0"/>
                <a:ea typeface="Times New Roman" panose="02020603050405020304" pitchFamily="18" charset="0"/>
              </a:rPr>
              <a:t> </a:t>
            </a:r>
            <a:endParaRPr lang="en-IN" sz="1800" b="1" dirty="0">
              <a:effectLst/>
              <a:latin typeface="Times New Roman" panose="02020603050405020304" pitchFamily="18" charset="0"/>
              <a:ea typeface="Times New Roman" panose="02020603050405020304" pitchFamily="18" charset="0"/>
            </a:endParaRPr>
          </a:p>
          <a:p>
            <a:pPr algn="just">
              <a:lnSpc>
                <a:spcPct val="150000"/>
              </a:lnSpc>
            </a:pPr>
            <a:r>
              <a:rPr lang="en-US" sz="1800" dirty="0">
                <a:latin typeface="Times New Roman" panose="02020603050405020304" pitchFamily="18" charset="0"/>
                <a:ea typeface="Times New Roman" panose="02020603050405020304" pitchFamily="18" charset="0"/>
              </a:rPr>
              <a:t> </a:t>
            </a:r>
            <a:r>
              <a:rPr lang="en-US" sz="4200" dirty="0">
                <a:effectLst/>
                <a:latin typeface="Times New Roman" panose="02020603050405020304" pitchFamily="18" charset="0"/>
                <a:ea typeface="Times New Roman" panose="02020603050405020304" pitchFamily="18" charset="0"/>
              </a:rPr>
              <a:t>The wheel chair cum stretcher model is a mechanism which is used for moving bed up and down. This is used for handicapped person for living like the normal persons do. For making the handicapped person’s job easy (i.e., they can move bed up and down). Two way switches is used to control the flow wheel chair. The Battery used to drive the D.C motor.</a:t>
            </a:r>
            <a:endParaRPr lang="en-IN" sz="4200" dirty="0">
              <a:effectLst/>
              <a:latin typeface="Times New Roman" panose="02020603050405020304" pitchFamily="18" charset="0"/>
              <a:ea typeface="Times New Roman" panose="02020603050405020304" pitchFamily="18" charset="0"/>
            </a:endParaRPr>
          </a:p>
          <a:p>
            <a:pPr algn="just">
              <a:lnSpc>
                <a:spcPct val="150000"/>
              </a:lnSpc>
            </a:pPr>
            <a:r>
              <a:rPr lang="en-US" sz="4200" dirty="0">
                <a:effectLst/>
                <a:latin typeface="Times New Roman" panose="02020603050405020304" pitchFamily="18" charset="0"/>
                <a:ea typeface="Times New Roman" panose="02020603050405020304" pitchFamily="18" charset="0"/>
              </a:rPr>
              <a:t>	The wheel chair is particularly used for the physical disabled person’s.  It can be used for taking books from the self, taking dress from the self’s and this also can be used for cooking. The up and down movement of the wheel chair is done by rack and pinion mechanism. This arrangement is fixed in the wheel chair bed. The power supply to the motor is given by using battery.</a:t>
            </a:r>
            <a:endParaRPr lang="en-IN" sz="4200" dirty="0">
              <a:effectLst/>
              <a:latin typeface="Times New Roman" panose="02020603050405020304" pitchFamily="18" charset="0"/>
              <a:ea typeface="Times New Roman" panose="02020603050405020304" pitchFamily="18" charset="0"/>
            </a:endParaRPr>
          </a:p>
          <a:p>
            <a:pPr algn="just">
              <a:lnSpc>
                <a:spcPct val="150000"/>
              </a:lnSpc>
            </a:pPr>
            <a:endParaRPr lang="en-IN" sz="2000" dirty="0"/>
          </a:p>
        </p:txBody>
      </p:sp>
    </p:spTree>
    <p:extLst>
      <p:ext uri="{BB962C8B-B14F-4D97-AF65-F5344CB8AC3E}">
        <p14:creationId xmlns:p14="http://schemas.microsoft.com/office/powerpoint/2010/main" val="27446223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0370C-FB19-B413-4F78-2128CAAF802A}"/>
              </a:ext>
            </a:extLst>
          </p:cNvPr>
          <p:cNvSpPr>
            <a:spLocks noGrp="1"/>
          </p:cNvSpPr>
          <p:nvPr>
            <p:ph type="title"/>
          </p:nvPr>
        </p:nvSpPr>
        <p:spPr/>
        <p:txBody>
          <a:bodyPr>
            <a:noAutofit/>
          </a:bodyPr>
          <a:lstStyle/>
          <a:p>
            <a:r>
              <a:rPr lang="en-US" sz="39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INTRODUCTION</a:t>
            </a:r>
            <a:br>
              <a:rPr lang="en-IN" sz="39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br>
            <a:endParaRPr lang="en-IN" sz="3900" b="1"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8B83FE01-E781-7EB1-900A-D67760F1B99C}"/>
              </a:ext>
            </a:extLst>
          </p:cNvPr>
          <p:cNvSpPr>
            <a:spLocks noGrp="1"/>
          </p:cNvSpPr>
          <p:nvPr>
            <p:ph idx="1"/>
          </p:nvPr>
        </p:nvSpPr>
        <p:spPr>
          <a:xfrm>
            <a:off x="1143000" y="1028700"/>
            <a:ext cx="7498080" cy="4800600"/>
          </a:xfrm>
        </p:spPr>
        <p:txBody>
          <a:bodyPr>
            <a:normAutofit/>
          </a:bodyPr>
          <a:lstStyle/>
          <a:p>
            <a:pPr algn="just">
              <a:lnSpc>
                <a:spcPct val="150000"/>
              </a:lnSpc>
            </a:pPr>
            <a:r>
              <a:rPr lang="en-US" sz="2000" dirty="0">
                <a:effectLst/>
                <a:latin typeface="Times New Roman" panose="02020603050405020304" pitchFamily="18" charset="0"/>
                <a:ea typeface="Times New Roman" panose="02020603050405020304" pitchFamily="18" charset="0"/>
              </a:rPr>
              <a:t>In this the first wheel chair which was identified was for moving bed manually or by the other person.  At present, it is need for advanced in this type because physical disabled person cannot depend on mostly others to help him.</a:t>
            </a:r>
            <a:endParaRPr lang="en-IN"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49082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22B9A4-B59D-8395-C068-04CB846C43B4}"/>
              </a:ext>
            </a:extLst>
          </p:cNvPr>
          <p:cNvSpPr>
            <a:spLocks noGrp="1"/>
          </p:cNvSpPr>
          <p:nvPr>
            <p:ph idx="1"/>
          </p:nvPr>
        </p:nvSpPr>
        <p:spPr/>
        <p:txBody>
          <a:bodyPr>
            <a:normAutofit/>
          </a:bodyPr>
          <a:lstStyle/>
          <a:p>
            <a:pPr algn="just"/>
            <a:r>
              <a:rPr lang="en-US" sz="2000" dirty="0">
                <a:effectLst/>
                <a:latin typeface="Times New Roman" panose="02020603050405020304" pitchFamily="18" charset="0"/>
                <a:ea typeface="Times New Roman" panose="02020603050405020304" pitchFamily="18" charset="0"/>
              </a:rPr>
              <a:t>So far they have adapted moving in this.  But to find a change in this system we have introduced our projects the requirements are fulfilled in our project thus the requirement of the handicapped is solved through this project.  That is why we have chosen the wheel chair cum bed for handicapped as our project. The project which we have selected is to reduce the human needs for the physical disabled person.  For the person sitting on the chair should have to move bed in the constant speed. By using the wheel chair cum bed we can move bed the handicapped person easily. The cost this wheel chair costs a little bit higher than the wheel chair has facility of moving bed</a:t>
            </a:r>
            <a:endParaRPr lang="en-IN" sz="2000" dirty="0"/>
          </a:p>
          <a:p>
            <a:endParaRPr lang="en-IN" sz="2400" dirty="0"/>
          </a:p>
        </p:txBody>
      </p:sp>
    </p:spTree>
    <p:extLst>
      <p:ext uri="{BB962C8B-B14F-4D97-AF65-F5344CB8AC3E}">
        <p14:creationId xmlns:p14="http://schemas.microsoft.com/office/powerpoint/2010/main" val="871930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D0B07-847B-8360-4A75-7344FBD6ADDC}"/>
              </a:ext>
            </a:extLst>
          </p:cNvPr>
          <p:cNvSpPr>
            <a:spLocks noGrp="1"/>
          </p:cNvSpPr>
          <p:nvPr>
            <p:ph type="title"/>
          </p:nvPr>
        </p:nvSpPr>
        <p:spPr>
          <a:xfrm>
            <a:off x="1442535" y="304800"/>
            <a:ext cx="7498080" cy="1143000"/>
          </a:xfrm>
        </p:spPr>
        <p:txBody>
          <a:bodyPr>
            <a:normAutofit fontScale="90000"/>
          </a:bodyPr>
          <a:lstStyle/>
          <a:p>
            <a:pPr>
              <a:lnSpc>
                <a:spcPct val="150000"/>
              </a:lnSpc>
            </a:pPr>
            <a:br>
              <a:rPr lang="en-IN" sz="1800" b="1" kern="0" dirty="0">
                <a:effectLst/>
                <a:latin typeface="Times New Roman" panose="02020603050405020304" pitchFamily="18" charset="0"/>
              </a:rPr>
            </a:br>
            <a:r>
              <a:rPr lang="en-US" sz="2700" dirty="0">
                <a:effectLst/>
                <a:latin typeface="Times New Roman" panose="02020603050405020304" pitchFamily="18" charset="0"/>
                <a:ea typeface="Times New Roman" panose="02020603050405020304" pitchFamily="18" charset="0"/>
              </a:rPr>
              <a:t> </a:t>
            </a:r>
            <a:r>
              <a:rPr lang="en-US" b="1" kern="0" dirty="0">
                <a:effectLst>
                  <a:outerShdw blurRad="38100" dist="38100" dir="2700000" algn="tl">
                    <a:srgbClr val="000000">
                      <a:alpha val="43137"/>
                    </a:srgbClr>
                  </a:outerShdw>
                </a:effectLst>
                <a:latin typeface="Times New Roman" panose="02020603050405020304" pitchFamily="18" charset="0"/>
              </a:rPr>
              <a:t>WORKING PRINCIPLE</a:t>
            </a:r>
            <a:br>
              <a:rPr lang="en-IN" sz="2700" dirty="0">
                <a:effectLst/>
                <a:latin typeface="Times New Roman" panose="02020603050405020304" pitchFamily="18" charset="0"/>
                <a:ea typeface="Times New Roman" panose="02020603050405020304" pitchFamily="18" charset="0"/>
              </a:rPr>
            </a:br>
            <a:endParaRPr lang="en-IN" sz="2700" dirty="0"/>
          </a:p>
        </p:txBody>
      </p:sp>
      <p:sp>
        <p:nvSpPr>
          <p:cNvPr id="3" name="Content Placeholder 2">
            <a:extLst>
              <a:ext uri="{FF2B5EF4-FFF2-40B4-BE49-F238E27FC236}">
                <a16:creationId xmlns:a16="http://schemas.microsoft.com/office/drawing/2014/main" id="{57975629-F64A-F174-132D-413D2AA67FEE}"/>
              </a:ext>
            </a:extLst>
          </p:cNvPr>
          <p:cNvSpPr>
            <a:spLocks noGrp="1"/>
          </p:cNvSpPr>
          <p:nvPr>
            <p:ph idx="1"/>
          </p:nvPr>
        </p:nvSpPr>
        <p:spPr/>
        <p:txBody>
          <a:bodyPr>
            <a:normAutofit/>
          </a:bodyPr>
          <a:lstStyle/>
          <a:p>
            <a:pPr marL="474980" indent="0" algn="just">
              <a:lnSpc>
                <a:spcPct val="150000"/>
              </a:lnSpc>
              <a:buNone/>
            </a:pPr>
            <a:r>
              <a:rPr lang="en-US" sz="2000" dirty="0">
                <a:effectLst/>
                <a:latin typeface="Times New Roman" panose="02020603050405020304" pitchFamily="18" charset="0"/>
                <a:ea typeface="Times New Roman" panose="02020603050405020304" pitchFamily="18" charset="0"/>
              </a:rPr>
              <a:t>The advanced wheel chair for handicapped consists of one set of rack and pinion gear.  This one set is takes power from the motor shaft.  And this is used for giving power to main rack of the chair.  A motor which is coupled with rack and pinion gear and it is runs at a maximum speed of 60 rpm. Say for example a handicapped person want move bed a certain distance for taking some books from the self or he wants to take some dresses from the self.  The time for moving should not be much more time.  Then only he can work as fast as fast as he or she think.</a:t>
            </a:r>
            <a:endParaRPr lang="en-IN"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58160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295400" y="838200"/>
            <a:ext cx="7315200" cy="5562600"/>
          </a:xfrm>
        </p:spPr>
        <p:txBody>
          <a:bodyPr>
            <a:normAutofit/>
          </a:bodyPr>
          <a:lstStyle/>
          <a:p>
            <a:pPr marL="742950" lvl="1" indent="-285750" algn="just">
              <a:lnSpc>
                <a:spcPct val="150000"/>
              </a:lnSpc>
              <a:buFont typeface="Symbol" panose="05050102010706020507" pitchFamily="18" charset="2"/>
              <a:buBlip>
                <a:blip r:embed="rId2"/>
              </a:buBlip>
              <a:tabLst>
                <a:tab pos="1143000" algn="l"/>
              </a:tabLst>
            </a:pPr>
            <a:r>
              <a:rPr lang="en-US" sz="2000" dirty="0">
                <a:effectLst/>
                <a:latin typeface="Times New Roman" panose="02020603050405020304" pitchFamily="18" charset="0"/>
                <a:ea typeface="Times New Roman" panose="02020603050405020304" pitchFamily="18" charset="0"/>
              </a:rPr>
              <a:t>Cost is low.</a:t>
            </a:r>
            <a:endParaRPr lang="en-IN" sz="2000" dirty="0">
              <a:effectLst/>
              <a:latin typeface="Times New Roman" panose="02020603050405020304" pitchFamily="18" charset="0"/>
              <a:ea typeface="Times New Roman" panose="02020603050405020304" pitchFamily="18" charset="0"/>
            </a:endParaRPr>
          </a:p>
          <a:p>
            <a:pPr marL="742950" lvl="1" indent="-285750" algn="just">
              <a:lnSpc>
                <a:spcPct val="150000"/>
              </a:lnSpc>
              <a:buFont typeface="Symbol" panose="05050102010706020507" pitchFamily="18" charset="2"/>
              <a:buBlip>
                <a:blip r:embed="rId2"/>
              </a:buBlip>
              <a:tabLst>
                <a:tab pos="1143000" algn="l"/>
              </a:tabLst>
            </a:pPr>
            <a:r>
              <a:rPr lang="en-US" sz="2000" dirty="0">
                <a:effectLst/>
                <a:latin typeface="Times New Roman" panose="02020603050405020304" pitchFamily="18" charset="0"/>
                <a:ea typeface="Times New Roman" panose="02020603050405020304" pitchFamily="18" charset="0"/>
              </a:rPr>
              <a:t>Maintenance is easy</a:t>
            </a:r>
            <a:endParaRPr lang="en-IN" sz="2000" dirty="0">
              <a:effectLst/>
              <a:latin typeface="Times New Roman" panose="02020603050405020304" pitchFamily="18" charset="0"/>
              <a:ea typeface="Times New Roman" panose="02020603050405020304" pitchFamily="18" charset="0"/>
            </a:endParaRPr>
          </a:p>
          <a:p>
            <a:pPr marL="742950" lvl="1" indent="-285750" algn="just">
              <a:lnSpc>
                <a:spcPct val="150000"/>
              </a:lnSpc>
              <a:buFont typeface="Symbol" panose="05050102010706020507" pitchFamily="18" charset="2"/>
              <a:buBlip>
                <a:blip r:embed="rId2"/>
              </a:buBlip>
              <a:tabLst>
                <a:tab pos="1143000" algn="l"/>
              </a:tabLst>
            </a:pPr>
            <a:r>
              <a:rPr lang="en-US" sz="2000" dirty="0">
                <a:effectLst/>
                <a:latin typeface="Times New Roman" panose="02020603050405020304" pitchFamily="18" charset="0"/>
                <a:ea typeface="Times New Roman" panose="02020603050405020304" pitchFamily="18" charset="0"/>
              </a:rPr>
              <a:t>Parts are easily available in the market</a:t>
            </a:r>
            <a:endParaRPr lang="en-IN" sz="2000" dirty="0">
              <a:effectLst/>
              <a:latin typeface="Times New Roman" panose="02020603050405020304" pitchFamily="18" charset="0"/>
              <a:ea typeface="Times New Roman" panose="02020603050405020304" pitchFamily="18" charset="0"/>
            </a:endParaRPr>
          </a:p>
          <a:p>
            <a:pPr marL="742950" lvl="1" indent="-285750" algn="just">
              <a:lnSpc>
                <a:spcPct val="150000"/>
              </a:lnSpc>
              <a:buFont typeface="Symbol" panose="05050102010706020507" pitchFamily="18" charset="2"/>
              <a:buBlip>
                <a:blip r:embed="rId2"/>
              </a:buBlip>
              <a:tabLst>
                <a:tab pos="1143000" algn="l"/>
              </a:tabLst>
            </a:pPr>
            <a:r>
              <a:rPr lang="en-US" sz="2000" dirty="0">
                <a:effectLst/>
                <a:latin typeface="Times New Roman" panose="02020603050405020304" pitchFamily="18" charset="0"/>
                <a:ea typeface="Times New Roman" panose="02020603050405020304" pitchFamily="18" charset="0"/>
              </a:rPr>
              <a:t>It is very useful to take the object from long distance</a:t>
            </a:r>
            <a:endParaRPr lang="en-IN" sz="2000" dirty="0">
              <a:effectLst/>
              <a:latin typeface="Times New Roman" panose="02020603050405020304" pitchFamily="18" charset="0"/>
              <a:ea typeface="Times New Roman" panose="02020603050405020304" pitchFamily="18" charset="0"/>
            </a:endParaRPr>
          </a:p>
          <a:p>
            <a:pPr marL="742950" lvl="1" indent="-285750" algn="just">
              <a:lnSpc>
                <a:spcPct val="150000"/>
              </a:lnSpc>
              <a:buFont typeface="Symbol" panose="05050102010706020507" pitchFamily="18" charset="2"/>
              <a:buBlip>
                <a:blip r:embed="rId2"/>
              </a:buBlip>
              <a:tabLst>
                <a:tab pos="1143000" algn="l"/>
              </a:tabLst>
            </a:pPr>
            <a:r>
              <a:rPr lang="en-US" sz="2000" dirty="0">
                <a:effectLst/>
                <a:latin typeface="Times New Roman" panose="02020603050405020304" pitchFamily="18" charset="0"/>
                <a:ea typeface="Times New Roman" panose="02020603050405020304" pitchFamily="18" charset="0"/>
              </a:rPr>
              <a:t>Construction is simple</a:t>
            </a:r>
            <a:endParaRPr lang="en-IN" sz="2000" dirty="0">
              <a:effectLst/>
              <a:latin typeface="Times New Roman" panose="02020603050405020304" pitchFamily="18" charset="0"/>
              <a:ea typeface="Times New Roman" panose="02020603050405020304" pitchFamily="18" charset="0"/>
            </a:endParaRPr>
          </a:p>
          <a:p>
            <a:pPr marL="742950" lvl="1" indent="-285750" algn="just">
              <a:lnSpc>
                <a:spcPct val="150000"/>
              </a:lnSpc>
              <a:buFont typeface="Symbol" panose="05050102010706020507" pitchFamily="18" charset="2"/>
              <a:buBlip>
                <a:blip r:embed="rId2"/>
              </a:buBlip>
              <a:tabLst>
                <a:tab pos="1143000" algn="l"/>
              </a:tabLst>
            </a:pPr>
            <a:r>
              <a:rPr lang="en-US" sz="2000" dirty="0">
                <a:effectLst/>
                <a:latin typeface="Times New Roman" panose="02020603050405020304" pitchFamily="18" charset="0"/>
                <a:ea typeface="Times New Roman" panose="02020603050405020304" pitchFamily="18" charset="0"/>
              </a:rPr>
              <a:t>Electrical operated so reduced of manual operation</a:t>
            </a:r>
            <a:endParaRPr lang="en-IN" sz="2000" dirty="0">
              <a:effectLst/>
              <a:latin typeface="Times New Roman" panose="02020603050405020304" pitchFamily="18" charset="0"/>
              <a:ea typeface="Times New Roman" panose="02020603050405020304" pitchFamily="18" charset="0"/>
            </a:endParaRPr>
          </a:p>
          <a:p>
            <a:pPr marL="742950" lvl="1" indent="-285750" algn="just">
              <a:lnSpc>
                <a:spcPct val="150000"/>
              </a:lnSpc>
              <a:buFont typeface="Symbol" panose="05050102010706020507" pitchFamily="18" charset="2"/>
              <a:buBlip>
                <a:blip r:embed="rId2"/>
              </a:buBlip>
              <a:tabLst>
                <a:tab pos="1143000" algn="l"/>
              </a:tabLst>
            </a:pPr>
            <a:r>
              <a:rPr lang="en-US" sz="2000" dirty="0">
                <a:effectLst/>
                <a:latin typeface="Times New Roman" panose="02020603050405020304" pitchFamily="18" charset="0"/>
                <a:ea typeface="Times New Roman" panose="02020603050405020304" pitchFamily="18" charset="0"/>
              </a:rPr>
              <a:t>Easy to operate</a:t>
            </a:r>
            <a:endParaRPr lang="en-IN" sz="2000" dirty="0">
              <a:effectLst/>
              <a:latin typeface="Times New Roman" panose="02020603050405020304" pitchFamily="18" charset="0"/>
              <a:ea typeface="Times New Roman" panose="02020603050405020304" pitchFamily="18" charset="0"/>
            </a:endParaRPr>
          </a:p>
          <a:p>
            <a:pPr marL="742950" lvl="1" indent="-285750" algn="just">
              <a:lnSpc>
                <a:spcPct val="150000"/>
              </a:lnSpc>
              <a:buFont typeface="Symbol" panose="05050102010706020507" pitchFamily="18" charset="2"/>
              <a:buBlip>
                <a:blip r:embed="rId2"/>
              </a:buBlip>
              <a:tabLst>
                <a:tab pos="1143000" algn="l"/>
              </a:tabLst>
            </a:pPr>
            <a:r>
              <a:rPr lang="en-US" sz="2000" dirty="0">
                <a:effectLst/>
                <a:latin typeface="Times New Roman" panose="02020603050405020304" pitchFamily="18" charset="0"/>
                <a:ea typeface="Times New Roman" panose="02020603050405020304" pitchFamily="18" charset="0"/>
              </a:rPr>
              <a:t>Easily rechargeable batteries are used</a:t>
            </a:r>
            <a:endParaRPr lang="en-IN" sz="2000" dirty="0">
              <a:effectLst/>
              <a:latin typeface="Times New Roman" panose="02020603050405020304" pitchFamily="18" charset="0"/>
              <a:ea typeface="Times New Roman" panose="02020603050405020304" pitchFamily="18" charset="0"/>
            </a:endParaRPr>
          </a:p>
          <a:p>
            <a:pPr marL="742950" lvl="1" indent="-285750" algn="just">
              <a:lnSpc>
                <a:spcPct val="150000"/>
              </a:lnSpc>
              <a:buFont typeface="Symbol" panose="05050102010706020507" pitchFamily="18" charset="2"/>
              <a:buBlip>
                <a:blip r:embed="rId2"/>
              </a:buBlip>
              <a:tabLst>
                <a:tab pos="1143000" algn="l"/>
              </a:tabLst>
            </a:pPr>
            <a:r>
              <a:rPr lang="en-US" sz="2000" dirty="0">
                <a:effectLst/>
                <a:latin typeface="Times New Roman" panose="02020603050405020304" pitchFamily="18" charset="0"/>
                <a:ea typeface="Times New Roman" panose="02020603050405020304" pitchFamily="18" charset="0"/>
              </a:rPr>
              <a:t>Can be used inside the house also.</a:t>
            </a:r>
            <a:endParaRPr lang="en-IN" sz="2000" dirty="0">
              <a:effectLst/>
              <a:latin typeface="Times New Roman" panose="02020603050405020304" pitchFamily="18" charset="0"/>
              <a:ea typeface="Times New Roman" panose="02020603050405020304" pitchFamily="18" charset="0"/>
            </a:endParaRPr>
          </a:p>
          <a:p>
            <a:pPr marL="742950" lvl="1" indent="-285750" algn="just">
              <a:lnSpc>
                <a:spcPct val="150000"/>
              </a:lnSpc>
              <a:buFont typeface="Symbol" panose="05050102010706020507" pitchFamily="18" charset="2"/>
              <a:buBlip>
                <a:blip r:embed="rId2"/>
              </a:buBlip>
              <a:tabLst>
                <a:tab pos="1143000" algn="l"/>
              </a:tabLst>
            </a:pPr>
            <a:r>
              <a:rPr lang="en-US" sz="2000" dirty="0">
                <a:effectLst/>
                <a:latin typeface="Times New Roman" panose="02020603050405020304" pitchFamily="18" charset="0"/>
                <a:ea typeface="Times New Roman" panose="02020603050405020304" pitchFamily="18" charset="0"/>
              </a:rPr>
              <a:t>Speed also varied by adding additional batteries.</a:t>
            </a:r>
            <a:endParaRPr lang="en-IN" sz="2000" dirty="0">
              <a:effectLst/>
              <a:latin typeface="Times New Roman" panose="02020603050405020304" pitchFamily="18" charset="0"/>
              <a:ea typeface="Times New Roman" panose="02020603050405020304" pitchFamily="18" charset="0"/>
            </a:endParaRPr>
          </a:p>
          <a:p>
            <a:pPr algn="just">
              <a:lnSpc>
                <a:spcPct val="150000"/>
              </a:lnSpc>
            </a:pPr>
            <a:endParaRPr lang="en-IN" sz="1800" dirty="0">
              <a:effectLst/>
              <a:latin typeface="Times New Roman" panose="02020603050405020304" pitchFamily="18" charset="0"/>
              <a:ea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0B600-ABBC-59DA-3DFE-D9F285AE14E3}"/>
              </a:ext>
            </a:extLst>
          </p:cNvPr>
          <p:cNvSpPr>
            <a:spLocks noGrp="1"/>
          </p:cNvSpPr>
          <p:nvPr>
            <p:ph type="title"/>
          </p:nvPr>
        </p:nvSpPr>
        <p:spPr/>
        <p:txBody>
          <a:bodyPr>
            <a:normAutofit fontScale="90000"/>
          </a:bodyPr>
          <a:lstStyle/>
          <a:p>
            <a:r>
              <a:rPr lang="en-US" sz="39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APPLICATIONS</a:t>
            </a:r>
            <a:br>
              <a:rPr lang="en-IN" sz="1800" dirty="0">
                <a:effectLst/>
                <a:latin typeface="Times New Roman" panose="02020603050405020304" pitchFamily="18" charset="0"/>
                <a:ea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00A19DD0-76AE-8523-CB4A-11220B3F31D2}"/>
              </a:ext>
            </a:extLst>
          </p:cNvPr>
          <p:cNvSpPr>
            <a:spLocks noGrp="1"/>
          </p:cNvSpPr>
          <p:nvPr>
            <p:ph idx="1"/>
          </p:nvPr>
        </p:nvSpPr>
        <p:spPr>
          <a:xfrm>
            <a:off x="1435608" y="838200"/>
            <a:ext cx="7498080" cy="5867400"/>
          </a:xfrm>
        </p:spPr>
        <p:txBody>
          <a:bodyPr>
            <a:noAutofit/>
          </a:bodyPr>
          <a:lstStyle/>
          <a:p>
            <a:pPr marL="742950" lvl="1" indent="-285750" algn="just">
              <a:lnSpc>
                <a:spcPct val="150000"/>
              </a:lnSpc>
              <a:buFont typeface="Symbol" panose="05050102010706020507" pitchFamily="18" charset="2"/>
              <a:buBlip>
                <a:blip r:embed="rId2"/>
              </a:buBlip>
              <a:tabLst>
                <a:tab pos="1143000" algn="l"/>
              </a:tabLst>
            </a:pPr>
            <a:r>
              <a:rPr lang="en-US" sz="2000" dirty="0">
                <a:effectLst/>
                <a:latin typeface="Times New Roman" panose="02020603050405020304" pitchFamily="18" charset="0"/>
                <a:ea typeface="Times New Roman" panose="02020603050405020304" pitchFamily="18" charset="0"/>
              </a:rPr>
              <a:t>All physically challenged people.</a:t>
            </a:r>
            <a:endParaRPr lang="en-IN" sz="2000" dirty="0">
              <a:effectLst/>
              <a:latin typeface="Times New Roman" panose="02020603050405020304" pitchFamily="18" charset="0"/>
              <a:ea typeface="Times New Roman" panose="02020603050405020304" pitchFamily="18" charset="0"/>
            </a:endParaRPr>
          </a:p>
          <a:p>
            <a:pPr marL="742950" lvl="1" indent="-285750" algn="just">
              <a:lnSpc>
                <a:spcPct val="150000"/>
              </a:lnSpc>
              <a:buFont typeface="Symbol" panose="05050102010706020507" pitchFamily="18" charset="2"/>
              <a:buBlip>
                <a:blip r:embed="rId2"/>
              </a:buBlip>
              <a:tabLst>
                <a:tab pos="1143000" algn="l"/>
              </a:tabLst>
            </a:pPr>
            <a:r>
              <a:rPr lang="en-US" sz="2000" dirty="0">
                <a:effectLst/>
                <a:latin typeface="Times New Roman" panose="02020603050405020304" pitchFamily="18" charset="0"/>
                <a:ea typeface="Times New Roman" panose="02020603050405020304" pitchFamily="18" charset="0"/>
              </a:rPr>
              <a:t>All very </a:t>
            </a:r>
            <a:r>
              <a:rPr lang="en-US" sz="2000" dirty="0" err="1">
                <a:effectLst/>
                <a:latin typeface="Times New Roman" panose="02020603050405020304" pitchFamily="18" charset="0"/>
                <a:ea typeface="Times New Roman" panose="02020603050405020304" pitchFamily="18" charset="0"/>
              </a:rPr>
              <a:t>very</a:t>
            </a:r>
            <a:r>
              <a:rPr lang="en-US" sz="2000" dirty="0">
                <a:effectLst/>
                <a:latin typeface="Times New Roman" panose="02020603050405020304" pitchFamily="18" charset="0"/>
                <a:ea typeface="Times New Roman" panose="02020603050405020304" pitchFamily="18" charset="0"/>
              </a:rPr>
              <a:t> older people</a:t>
            </a:r>
            <a:endParaRPr lang="en-IN" sz="2000" dirty="0">
              <a:effectLst/>
              <a:latin typeface="Times New Roman" panose="02020603050405020304" pitchFamily="18" charset="0"/>
              <a:ea typeface="Times New Roman" panose="02020603050405020304" pitchFamily="18" charset="0"/>
            </a:endParaRPr>
          </a:p>
          <a:p>
            <a:pPr marL="82296" indent="0">
              <a:buNone/>
            </a:pPr>
            <a:endParaRPr lang="en-IN" sz="2000" dirty="0"/>
          </a:p>
        </p:txBody>
      </p:sp>
    </p:spTree>
    <p:extLst>
      <p:ext uri="{BB962C8B-B14F-4D97-AF65-F5344CB8AC3E}">
        <p14:creationId xmlns:p14="http://schemas.microsoft.com/office/powerpoint/2010/main" val="10565169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279CE-7C98-3473-7FDF-57A78318CEDA}"/>
              </a:ext>
            </a:extLst>
          </p:cNvPr>
          <p:cNvSpPr>
            <a:spLocks noGrp="1"/>
          </p:cNvSpPr>
          <p:nvPr>
            <p:ph type="title"/>
          </p:nvPr>
        </p:nvSpPr>
        <p:spPr>
          <a:xfrm>
            <a:off x="1435608" y="274638"/>
            <a:ext cx="7498080" cy="923330"/>
          </a:xfrm>
        </p:spPr>
        <p:txBody>
          <a:bodyPr>
            <a:noAutofit/>
          </a:bodyPr>
          <a:lstStyle/>
          <a:p>
            <a:r>
              <a:rPr lang="en-US" sz="3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LIMITATIONS</a:t>
            </a:r>
            <a:br>
              <a:rPr lang="en-IN" sz="39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br>
            <a:endParaRPr lang="en-IN" sz="3900" dirty="0">
              <a:effectLst>
                <a:outerShdw blurRad="38100" dist="38100" dir="2700000" algn="tl">
                  <a:srgbClr val="000000">
                    <a:alpha val="43137"/>
                  </a:srgbClr>
                </a:outerShdw>
              </a:effectLst>
            </a:endParaRPr>
          </a:p>
        </p:txBody>
      </p:sp>
      <p:sp>
        <p:nvSpPr>
          <p:cNvPr id="11" name="Rectangle 6">
            <a:extLst>
              <a:ext uri="{FF2B5EF4-FFF2-40B4-BE49-F238E27FC236}">
                <a16:creationId xmlns:a16="http://schemas.microsoft.com/office/drawing/2014/main" id="{56B0B378-B351-096F-CD21-833DCC45E41D}"/>
              </a:ext>
            </a:extLst>
          </p:cNvPr>
          <p:cNvSpPr>
            <a:spLocks noChangeArrowheads="1"/>
          </p:cNvSpPr>
          <p:nvPr/>
        </p:nvSpPr>
        <p:spPr bwMode="auto">
          <a:xfrm>
            <a:off x="1524000" y="1548347"/>
            <a:ext cx="7409688"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143000" algn="l"/>
              </a:tabLst>
              <a:defRPr>
                <a:solidFill>
                  <a:schemeClr val="tx1"/>
                </a:solidFill>
                <a:latin typeface="Arial" panose="020B0604020202020204" pitchFamily="34" charset="0"/>
              </a:defRPr>
            </a:lvl1pPr>
            <a:lvl2pPr eaLnBrk="0" fontAlgn="base" hangingPunct="0">
              <a:spcBef>
                <a:spcPct val="0"/>
              </a:spcBef>
              <a:spcAft>
                <a:spcPct val="0"/>
              </a:spcAft>
              <a:tabLst>
                <a:tab pos="1143000" algn="l"/>
              </a:tabLst>
              <a:defRPr>
                <a:solidFill>
                  <a:schemeClr val="tx1"/>
                </a:solidFill>
                <a:latin typeface="Arial" panose="020B0604020202020204" pitchFamily="34" charset="0"/>
              </a:defRPr>
            </a:lvl2pPr>
            <a:lvl3pPr eaLnBrk="0" fontAlgn="base" hangingPunct="0">
              <a:spcBef>
                <a:spcPct val="0"/>
              </a:spcBef>
              <a:spcAft>
                <a:spcPct val="0"/>
              </a:spcAft>
              <a:tabLst>
                <a:tab pos="1143000" algn="l"/>
              </a:tabLst>
              <a:defRPr>
                <a:solidFill>
                  <a:schemeClr val="tx1"/>
                </a:solidFill>
                <a:latin typeface="Arial" panose="020B0604020202020204" pitchFamily="34" charset="0"/>
              </a:defRPr>
            </a:lvl3pPr>
            <a:lvl4pPr eaLnBrk="0" fontAlgn="base" hangingPunct="0">
              <a:spcBef>
                <a:spcPct val="0"/>
              </a:spcBef>
              <a:spcAft>
                <a:spcPct val="0"/>
              </a:spcAft>
              <a:tabLst>
                <a:tab pos="1143000" algn="l"/>
              </a:tabLst>
              <a:defRPr>
                <a:solidFill>
                  <a:schemeClr val="tx1"/>
                </a:solidFill>
                <a:latin typeface="Arial" panose="020B0604020202020204" pitchFamily="34" charset="0"/>
              </a:defRPr>
            </a:lvl4pPr>
            <a:lvl5pPr eaLnBrk="0" fontAlgn="base" hangingPunct="0">
              <a:spcBef>
                <a:spcPct val="0"/>
              </a:spcBef>
              <a:spcAft>
                <a:spcPct val="0"/>
              </a:spcAft>
              <a:tabLst>
                <a:tab pos="1143000" algn="l"/>
              </a:tabLst>
              <a:defRPr>
                <a:solidFill>
                  <a:schemeClr val="tx1"/>
                </a:solidFill>
                <a:latin typeface="Arial" panose="020B0604020202020204" pitchFamily="34" charset="0"/>
              </a:defRPr>
            </a:lvl5pPr>
            <a:lvl6pPr eaLnBrk="0" fontAlgn="base" hangingPunct="0">
              <a:spcBef>
                <a:spcPct val="0"/>
              </a:spcBef>
              <a:spcAft>
                <a:spcPct val="0"/>
              </a:spcAft>
              <a:tabLst>
                <a:tab pos="1143000" algn="l"/>
              </a:tabLst>
              <a:defRPr>
                <a:solidFill>
                  <a:schemeClr val="tx1"/>
                </a:solidFill>
                <a:latin typeface="Arial" panose="020B0604020202020204" pitchFamily="34" charset="0"/>
              </a:defRPr>
            </a:lvl6pPr>
            <a:lvl7pPr eaLnBrk="0" fontAlgn="base" hangingPunct="0">
              <a:spcBef>
                <a:spcPct val="0"/>
              </a:spcBef>
              <a:spcAft>
                <a:spcPct val="0"/>
              </a:spcAft>
              <a:tabLst>
                <a:tab pos="1143000" algn="l"/>
              </a:tabLst>
              <a:defRPr>
                <a:solidFill>
                  <a:schemeClr val="tx1"/>
                </a:solidFill>
                <a:latin typeface="Arial" panose="020B0604020202020204" pitchFamily="34" charset="0"/>
              </a:defRPr>
            </a:lvl7pPr>
            <a:lvl8pPr eaLnBrk="0" fontAlgn="base" hangingPunct="0">
              <a:spcBef>
                <a:spcPct val="0"/>
              </a:spcBef>
              <a:spcAft>
                <a:spcPct val="0"/>
              </a:spcAft>
              <a:tabLst>
                <a:tab pos="1143000" algn="l"/>
              </a:tabLst>
              <a:defRPr>
                <a:solidFill>
                  <a:schemeClr val="tx1"/>
                </a:solidFill>
                <a:latin typeface="Arial" panose="020B0604020202020204" pitchFamily="34" charset="0"/>
              </a:defRPr>
            </a:lvl8pPr>
            <a:lvl9pPr eaLnBrk="0" fontAlgn="base" hangingPunct="0">
              <a:spcBef>
                <a:spcPct val="0"/>
              </a:spcBef>
              <a:spcAft>
                <a:spcPct val="0"/>
              </a:spcAft>
              <a:tabLst>
                <a:tab pos="1143000" algn="l"/>
              </a:tabLst>
              <a:defRPr>
                <a:solidFill>
                  <a:schemeClr val="tx1"/>
                </a:solidFill>
                <a:latin typeface="Arial" panose="020B0604020202020204" pitchFamily="34" charset="0"/>
              </a:defRPr>
            </a:lvl9pPr>
          </a:lstStyle>
          <a:p>
            <a:pPr marL="800100" marR="0" lvl="1" indent="-34290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tab pos="1143000" algn="l"/>
              </a:tabLst>
            </a:pPr>
            <a:r>
              <a:rPr kumimoji="0" lang="en-US" altLang="en-US" sz="20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It can be only used for particularly for the handicapped persons (i.e.) only can be used for the leg handicapped persons.</a:t>
            </a:r>
          </a:p>
          <a:p>
            <a:pPr marL="457200" marR="0" lvl="1" indent="0" algn="just" defTabSz="914400" rtl="0" eaLnBrk="0" fontAlgn="base" latinLnBrk="0" hangingPunct="0">
              <a:lnSpc>
                <a:spcPct val="100000"/>
              </a:lnSpc>
              <a:spcBef>
                <a:spcPct val="0"/>
              </a:spcBef>
              <a:spcAft>
                <a:spcPct val="0"/>
              </a:spcAft>
              <a:buClrTx/>
              <a:buSzTx/>
              <a:tabLst>
                <a:tab pos="1143000" algn="l"/>
              </a:tabLst>
            </a:pPr>
            <a:endPar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800100" marR="0" lvl="1" indent="-34290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tab pos="1143000" algn="l"/>
              </a:tabLst>
            </a:pPr>
            <a:r>
              <a:rPr kumimoji="0" lang="en-US" altLang="en-US" sz="20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The object taking from the height is depends on the person’s height.</a:t>
            </a:r>
          </a:p>
          <a:p>
            <a:pPr marL="457200" marR="0" lvl="1" indent="0" algn="just" defTabSz="914400" rtl="0" eaLnBrk="0" fontAlgn="base" latinLnBrk="0" hangingPunct="0">
              <a:lnSpc>
                <a:spcPct val="100000"/>
              </a:lnSpc>
              <a:spcBef>
                <a:spcPct val="0"/>
              </a:spcBef>
              <a:spcAft>
                <a:spcPct val="0"/>
              </a:spcAft>
              <a:buClrTx/>
              <a:buSzTx/>
              <a:tabLst>
                <a:tab pos="1143000" algn="l"/>
              </a:tabLst>
            </a:pPr>
            <a:endParaRPr kumimoji="0" lang="en-US" altLang="en-US"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800100" marR="0" lvl="1" indent="-34290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tab pos="1143000" algn="l"/>
              </a:tabLst>
            </a:pPr>
            <a:r>
              <a:rPr kumimoji="0" lang="en-US" altLang="en-US" sz="20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Need minimum 12 V Battery – Cost of Battery is high</a:t>
            </a:r>
            <a:r>
              <a:rPr kumimoji="0" lang="en-US" altLang="en-US" sz="13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93780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3074" name="Picture 2">
            <a:extLst>
              <a:ext uri="{FF2B5EF4-FFF2-40B4-BE49-F238E27FC236}">
                <a16:creationId xmlns:a16="http://schemas.microsoft.com/office/drawing/2014/main" id="{D6581A29-CAE5-78AF-7D2D-D76D0E51C7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3999" y="1157378"/>
            <a:ext cx="7239001" cy="5319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2107</TotalTime>
  <Words>593</Words>
  <Application>Microsoft Office PowerPoint</Application>
  <PresentationFormat>On-screen Show (4:3)</PresentationFormat>
  <Paragraphs>31</Paragraphs>
  <Slides>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Arial</vt:lpstr>
      <vt:lpstr>Calibri</vt:lpstr>
      <vt:lpstr>Gill Sans MT</vt:lpstr>
      <vt:lpstr>Symbol</vt:lpstr>
      <vt:lpstr>Times New Roman</vt:lpstr>
      <vt:lpstr>Verdana</vt:lpstr>
      <vt:lpstr>Wingdings 2</vt:lpstr>
      <vt:lpstr>Solstice</vt:lpstr>
      <vt:lpstr>   WHEEL CHAIR CUM STRETCHER MODEL</vt:lpstr>
      <vt:lpstr>   SYNOPSIS  </vt:lpstr>
      <vt:lpstr>INTRODUCTION </vt:lpstr>
      <vt:lpstr>PowerPoint Presentation</vt:lpstr>
      <vt:lpstr>  WORKING PRINCIPLE </vt:lpstr>
      <vt:lpstr>ADVANTAGE</vt:lpstr>
      <vt:lpstr>APPLICATIONS </vt:lpstr>
      <vt:lpstr>LIMITATIONS </vt:lpstr>
      <vt:lpstr>Block Diagram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648</cp:revision>
  <dcterms:created xsi:type="dcterms:W3CDTF">2006-08-16T00:00:00Z</dcterms:created>
  <dcterms:modified xsi:type="dcterms:W3CDTF">2023-02-18T08:02:42Z</dcterms:modified>
</cp:coreProperties>
</file>