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6" r:id="rId20"/>
    <p:sldId id="347"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2/17/2023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2/17/2023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2/17/2023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2/17/2023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000" dirty="0"/>
              <a:t>Scalable and Practical Natural Gradient for Large-Scale Deep Learning</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6" name="Content Placeholder 2">
            <a:extLst>
              <a:ext uri="{FF2B5EF4-FFF2-40B4-BE49-F238E27FC236}">
                <a16:creationId xmlns:a16="http://schemas.microsoft.com/office/drawing/2014/main" id="{4927BE52-7225-4FFF-61C3-3B3098C43366}"/>
              </a:ext>
            </a:extLst>
          </p:cNvPr>
          <p:cNvSpPr>
            <a:spLocks noGrp="1"/>
          </p:cNvSpPr>
          <p:nvPr>
            <p:ph idx="1"/>
          </p:nvPr>
        </p:nvSpPr>
        <p:spPr>
          <a:xfrm>
            <a:off x="1371600" y="1143000"/>
            <a:ext cx="7772400" cy="5715000"/>
          </a:xfrm>
        </p:spPr>
        <p:txBody>
          <a:bodyPr>
            <a:noAutofit/>
          </a:bodyPr>
          <a:lstStyle/>
          <a:p>
            <a:pPr algn="just">
              <a:lnSpc>
                <a:spcPct val="150000"/>
              </a:lnSpc>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large-scale distributed training of deep neural networks results in models with worse generalization performance as a result of the increase in the effective mini-batch size. previous approaches attempt to address this problem by varying the learning rate and batch size over epochs and layers, or ad hoc modifications of batch normalization we propose scalable and practical natural gradient descent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sp-ngd</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 principled approach for training models that allows them to attain similar generalization performance to models trained with first-order optimization methods, but with accelerated convergence. </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we evaluated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sp-ngd</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on a benchmark task where highly optimized first-order methods are available as references: training a resnet-50 model for image classification on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imagenet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we demonstrate convergence to a top-1 validation accuracy of 75.4% in 5.5 minutes using a mini-batch size of 32,768 with 1,024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gpus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as well as an accuracy of 74.9% with an extremely large mini-batch size of 131,072 in 873 steps of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sp-ngd</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marL="342900" lvl="0" indent="-342900" algn="just">
              <a:lnSpc>
                <a:spcPct val="150000"/>
              </a:lnSpc>
              <a:spcAft>
                <a:spcPts val="800"/>
              </a:spcAft>
              <a:buFont typeface="Wingdings 2" panose="05020102010507070707" pitchFamily="18" charset="2"/>
              <a:buChar char=""/>
              <a:tabLst>
                <a:tab pos="45720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More complex approaches for manipulating the learning rate were proposed, such as LARS [8], where a different learning rate is used for each layer by normalizing them with the ratio between the layer-wise norms of the weights and gradients.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2" panose="05020102010507070707" pitchFamily="18" charset="2"/>
              <a:buChar char=""/>
              <a:tabLst>
                <a:tab pos="45720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This enabled the training with a mini-batch size of 32K without the use of ad hoc modifications, which achieved 74.9% accuracy in 14 minutes (64 epochs) [8]. It has been reported that combining LARS with counter intuitive modifications to the batch normalization, can yield 75.8% accuracy even for a mini-batch size of 65K</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2" panose="05020102010507070707" pitchFamily="18" charset="2"/>
              <a:buChar char=""/>
              <a:tabLst>
                <a:tab pos="45720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hierarchical synchronization of minibatches have also been proposed but such methods have not been tested at scale to the extent of the authors’ knowledge.</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marL="342900" lvl="0" indent="-342900" algn="just">
              <a:lnSpc>
                <a:spcPct val="150000"/>
              </a:lnSpc>
              <a:spcAft>
                <a:spcPts val="800"/>
              </a:spcAft>
              <a:buFont typeface="Wingdings 2" panose="05020102010507070707" pitchFamily="18" charset="2"/>
              <a:buChar char=""/>
              <a:tabLst>
                <a:tab pos="457200" algn="l"/>
              </a:tabLs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Our implementation uses a decentralized approach using MPI/NCCL1 collective communications among the processes. </a:t>
            </a:r>
          </a:p>
          <a:p>
            <a:pPr marL="342900" lvl="0" indent="-342900" algn="just">
              <a:lnSpc>
                <a:spcPct val="150000"/>
              </a:lnSpc>
              <a:spcAft>
                <a:spcPts val="800"/>
              </a:spcAft>
              <a:buFont typeface="Wingdings 2" panose="05020102010507070707" pitchFamily="18" charset="2"/>
              <a:buChar char=""/>
              <a:tabLst>
                <a:tab pos="457200" algn="l"/>
              </a:tabLs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The decentralized approach has been used in high performance computing for a long time, and is known to scale to thousands of GPUs without modification. Although, software like Horovod2 can alleviate the problems with parameter servers by working as a TensorFlow wrapper for NCCL, a workable realization of K-FAC requires solving many engineering and modeling challenges, and our solution is the first one that succeeds on a large scale task.</a:t>
            </a:r>
            <a:endParaRPr lang="en-IN"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marL="342900" lvl="0" indent="-342900" algn="just">
              <a:lnSpc>
                <a:spcPct val="150000"/>
              </a:lnSpc>
              <a:spcAft>
                <a:spcPts val="800"/>
              </a:spcAft>
              <a:buFont typeface="Wingdings 2" panose="05020102010507070707" pitchFamily="18" charset="2"/>
              <a:buChar char=""/>
              <a:tabLst>
                <a:tab pos="4572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existing work using the SGD with large mini-batch. Contrary to prior claims that models trained with second-order methods do not generalize as well as the SGD, we were able to show that this is not at all the case, even for extremely large mini-batches. Our SP-NGD framework allowed us to train on 1024 GPUs and achieved 75.4% in 5.5 minutes.</a:t>
            </a:r>
          </a:p>
          <a:p>
            <a:pPr marL="342900" lvl="0" indent="-342900" algn="just">
              <a:lnSpc>
                <a:spcPct val="150000"/>
              </a:lnSpc>
              <a:spcAft>
                <a:spcPts val="800"/>
              </a:spcAft>
              <a:buFont typeface="Wingdings 2" panose="05020102010507070707" pitchFamily="18" charset="2"/>
              <a:buChar char=""/>
              <a:tabLst>
                <a:tab pos="457200" algn="l"/>
              </a:tabLs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This is the first work which observes the relationship between the FIM of ResNet-50 and its training on large mini-batches ranging from 4K to 131K. The advantage that we have in designing better optimizers by taking this approach is that we are starting from the most mathematically rigorous form, and every improvement that we make is a systematic design decision based on observation of the FIM</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82296" indent="0"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marL="342900" lvl="0" indent="-342900" algn="just">
              <a:lnSpc>
                <a:spcPct val="150000"/>
              </a:lnSpc>
              <a:spcAft>
                <a:spcPts val="800"/>
              </a:spcAft>
              <a:buFont typeface="Wingdings 2" panose="05020102010507070707" pitchFamily="18" charset="2"/>
              <a:buChar char=""/>
              <a:tabLst>
                <a:tab pos="45720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More complex approaches for manipulating the learning rate were proposed, such as LARS , where a different learning rate is used for each layer by normalizing them with the ratio between the layer-wise norms of the weights and gradients. </a:t>
            </a:r>
          </a:p>
          <a:p>
            <a:pPr marL="342900" lvl="0" indent="-342900" algn="just">
              <a:lnSpc>
                <a:spcPct val="150000"/>
              </a:lnSpc>
              <a:spcAft>
                <a:spcPts val="800"/>
              </a:spcAft>
              <a:buFont typeface="Wingdings 2" panose="05020102010507070707" pitchFamily="18" charset="2"/>
              <a:buChar char=""/>
              <a:tabLst>
                <a:tab pos="45720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This enabled the training with a mini-batch size of 32K without the use of ad hoc modifications, which achieved 74.9% accuracy in 14 minutes (64 epochs). It has been reported that combining LARS with counter intuitive modifications to the batch normalization, can yield 75.8% accuracy even for a mini-batch size of 65K </a:t>
            </a:r>
          </a:p>
          <a:p>
            <a:pPr marL="342900" lvl="0" indent="-342900" algn="just">
              <a:lnSpc>
                <a:spcPct val="150000"/>
              </a:lnSpc>
              <a:spcAft>
                <a:spcPts val="800"/>
              </a:spcAft>
              <a:buFont typeface="Wingdings 2" panose="05020102010507070707" pitchFamily="18" charset="2"/>
              <a:buChar char=""/>
              <a:tabLst>
                <a:tab pos="457200" algn="l"/>
              </a:tabLst>
            </a:pP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867743811"/>
              </p:ext>
            </p:extLst>
          </p:nvPr>
        </p:nvGraphicFramePr>
        <p:xfrm>
          <a:off x="1066800" y="228600"/>
          <a:ext cx="7867650" cy="5809426"/>
        </p:xfrm>
        <a:graphic>
          <a:graphicData uri="http://schemas.openxmlformats.org/drawingml/2006/table">
            <a:tbl>
              <a:tblPr firstRow="1" bandRow="1">
                <a:tableStyleId>{5C22544A-7EE6-4342-B048-85BDC9FD1C3A}</a:tableStyleId>
              </a:tblPr>
              <a:tblGrid>
                <a:gridCol w="26225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702919">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1882837">
                <a:tc>
                  <a:txBody>
                    <a:bodyPr/>
                    <a:lstStyle/>
                    <a:p>
                      <a:pPr>
                        <a:lnSpc>
                          <a:spcPct val="107000"/>
                        </a:lnSpc>
                        <a:spcAft>
                          <a:spcPts val="800"/>
                        </a:spcAft>
                      </a:pPr>
                      <a:r>
                        <a:rPr lang="en-IN"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“Measuring the Effects of Data Parallelism on Neural Network Training,” </a:t>
                      </a:r>
                      <a:endParaRPr lang="en-IN" sz="20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800"/>
                        </a:spcAft>
                      </a:pPr>
                      <a:r>
                        <a:rPr lang="en-US" sz="2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 G. Paterakis, O. Erdinç, and J. P. S. Catalão,</a:t>
                      </a:r>
                      <a:endParaRPr lang="en-IN" sz="20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80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Recent hardware developments have dramatically increased the scale of data parallelism available for neural network training..</a:t>
                      </a:r>
                      <a:endParaRPr lang="en-IN" sz="200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0001"/>
                  </a:ext>
                </a:extLst>
              </a:tr>
              <a:tr h="2748244">
                <a:tc>
                  <a:txBody>
                    <a:bodyPr/>
                    <a:lstStyle/>
                    <a:p>
                      <a:pPr>
                        <a:lnSpc>
                          <a:spcPct val="107000"/>
                        </a:lnSpc>
                        <a:spcAft>
                          <a:spcPts val="800"/>
                        </a:spcAft>
                      </a:pPr>
                      <a:r>
                        <a:rPr lang="en-IN"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Norm matters: Efficient and accurate normalization schemes in deep networks</a:t>
                      </a:r>
                      <a:endParaRPr lang="en-IN" sz="20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800"/>
                        </a:spcAft>
                      </a:pPr>
                      <a:r>
                        <a:rPr lang="en-IN"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 Hoffer, R. Banner, I. Golan, and D. </a:t>
                      </a:r>
                      <a:r>
                        <a:rPr lang="en-IN"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Soudry</a:t>
                      </a:r>
                      <a:r>
                        <a:rPr lang="en-IN"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IN" sz="20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Over the past few years, Batch-Normalization has been commonly used in deep networks, allowing faster training and high performance for a wide variety of applications.</a:t>
                      </a:r>
                      <a:endParaRPr lang="en-IN" sz="20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265058514"/>
              </p:ext>
            </p:extLst>
          </p:nvPr>
        </p:nvGraphicFramePr>
        <p:xfrm>
          <a:off x="1447800" y="304800"/>
          <a:ext cx="7486650" cy="6372948"/>
        </p:xfrm>
        <a:graphic>
          <a:graphicData uri="http://schemas.openxmlformats.org/drawingml/2006/table">
            <a:tbl>
              <a:tblPr firstRow="1" bandRow="1">
                <a:tableStyleId>{5C22544A-7EE6-4342-B048-85BDC9FD1C3A}</a:tableStyleId>
              </a:tblPr>
              <a:tblGrid>
                <a:gridCol w="2343150">
                  <a:extLst>
                    <a:ext uri="{9D8B030D-6E8A-4147-A177-3AD203B41FA5}">
                      <a16:colId xmlns:a16="http://schemas.microsoft.com/office/drawing/2014/main" val="20000"/>
                    </a:ext>
                  </a:extLst>
                </a:gridCol>
                <a:gridCol w="2571750">
                  <a:extLst>
                    <a:ext uri="{9D8B030D-6E8A-4147-A177-3AD203B41FA5}">
                      <a16:colId xmlns:a16="http://schemas.microsoft.com/office/drawing/2014/main" val="20001"/>
                    </a:ext>
                  </a:extLst>
                </a:gridCol>
                <a:gridCol w="2571750">
                  <a:extLst>
                    <a:ext uri="{9D8B030D-6E8A-4147-A177-3AD203B41FA5}">
                      <a16:colId xmlns:a16="http://schemas.microsoft.com/office/drawing/2014/main" val="20002"/>
                    </a:ext>
                  </a:extLst>
                </a:gridCol>
              </a:tblGrid>
              <a:tr h="433754">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602523">
                <a:tc>
                  <a:txBody>
                    <a:bodyPr/>
                    <a:lstStyle/>
                    <a:p>
                      <a:pPr>
                        <a:lnSpc>
                          <a:spcPct val="107000"/>
                        </a:lnSpc>
                        <a:spcAft>
                          <a:spcPts val="80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IN"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Don’t Decay the Learning Rate, Increase the Batch Size,”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IN" sz="20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800"/>
                        </a:spcAft>
                      </a:pPr>
                      <a:r>
                        <a:rPr lang="en-IN"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 L. Smith, P.-J. </a:t>
                      </a:r>
                      <a:r>
                        <a:rPr lang="en-IN"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Kindermans</a:t>
                      </a:r>
                      <a:r>
                        <a:rPr lang="en-IN"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C. Ying, and Q. V. Le,</a:t>
                      </a:r>
                      <a:endParaRPr lang="en-IN" sz="20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800"/>
                        </a:spcAft>
                      </a:pPr>
                      <a:r>
                        <a:rPr lang="en-US" sz="2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procedure is successful for stochastic gradient descent (SGD), SGD with momentum, Nesterov momentum, and Adam. </a:t>
                      </a:r>
                      <a:endParaRPr lang="en-IN" sz="200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0001"/>
                  </a:ext>
                </a:extLst>
              </a:tr>
              <a:tr h="2602523">
                <a:tc>
                  <a:txBody>
                    <a:bodyPr/>
                    <a:lstStyle/>
                    <a:p>
                      <a:pPr>
                        <a:lnSpc>
                          <a:spcPct val="107000"/>
                        </a:lnSpc>
                        <a:spcAft>
                          <a:spcPts val="800"/>
                        </a:spcAft>
                      </a:pPr>
                      <a:r>
                        <a:rPr lang="en-US" sz="2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IN" sz="2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ImageNet: A Large-Scale Hierarchical Image Database,” </a:t>
                      </a:r>
                      <a:endParaRPr lang="en-IN" sz="200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800"/>
                        </a:spcAft>
                      </a:pPr>
                      <a:r>
                        <a:rPr lang="en-IN"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 Deng, W. Dong, R. </a:t>
                      </a:r>
                      <a:r>
                        <a:rPr lang="en-IN"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Socher</a:t>
                      </a:r>
                      <a:r>
                        <a:rPr lang="en-IN"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L.-J. Li, K. Li, and L. Fei-Fei</a:t>
                      </a:r>
                      <a:endParaRPr lang="en-IN" sz="2000" dirty="0">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nSpc>
                          <a:spcPct val="107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explosion of image data on the Internet has the potential to foster more sophisticated and robust models and algorithms to index, retrieve, organize and interact with images and multimedia data.</a:t>
                      </a:r>
                      <a:endParaRPr lang="en-IN" sz="2000" dirty="0">
                        <a:effectLst/>
                        <a:latin typeface="Calibri" panose="020F050202020403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435608" y="1447800"/>
            <a:ext cx="7498080" cy="5410200"/>
          </a:xfrm>
        </p:spPr>
        <p:txBody>
          <a:bodyPr>
            <a:noAutofit/>
          </a:bodyPr>
          <a:lstStyle/>
          <a:p>
            <a:pPr marL="342900" lvl="0" indent="-342900" algn="just">
              <a:lnSpc>
                <a:spcPct val="150000"/>
              </a:lnSpc>
              <a:spcAft>
                <a:spcPts val="800"/>
              </a:spcAft>
              <a:buFont typeface="Wingdings 2" panose="05020102010507070707" pitchFamily="18" charset="2"/>
              <a:buChar char=""/>
              <a:tabLst>
                <a:tab pos="45720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 hybrid cloud and edge framework is presented for the control of DR resources, including BESS and HVAC units.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2" panose="05020102010507070707" pitchFamily="18" charset="2"/>
              <a:buChar char=""/>
              <a:tabLst>
                <a:tab pos="45720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problem that the training of the DRL-based method requires power computing resources can be solved.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2" panose="05020102010507070707" pitchFamily="18" charset="2"/>
              <a:buChar char=""/>
              <a:tabLst>
                <a:tab pos="45720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proposed framework saves the high cost of local computing resources. With this framework commissioned, the learning in the cloud and the real-time control in the edge can be fully automated, and the DR resources can respond to the DR plan actively and timely with limited human participation.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82296" indent="0" algn="just">
              <a:lnSpc>
                <a:spcPct val="170000"/>
              </a:lnSpc>
              <a:buNone/>
            </a:pPr>
            <a:r>
              <a:rPr lang="en-US" sz="2000" dirty="0"/>
              <a:t>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8" name="Content Placeholder 6">
            <a:extLst>
              <a:ext uri="{FF2B5EF4-FFF2-40B4-BE49-F238E27FC236}">
                <a16:creationId xmlns:a16="http://schemas.microsoft.com/office/drawing/2014/main" id="{F6140C07-3971-462E-B65C-DC7D676FDFF4}"/>
              </a:ext>
            </a:extLst>
          </p:cNvPr>
          <p:cNvPicPr>
            <a:picLocks noGrp="1" noChangeAspect="1"/>
          </p:cNvPicPr>
          <p:nvPr>
            <p:ph idx="1"/>
          </p:nvPr>
        </p:nvPicPr>
        <p:blipFill>
          <a:blip r:embed="rId2"/>
          <a:stretch>
            <a:fillRect/>
          </a:stretch>
        </p:blipFill>
        <p:spPr>
          <a:xfrm>
            <a:off x="1435100" y="1706698"/>
            <a:ext cx="7499350" cy="4282804"/>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5" name="Content Placeholder 10">
            <a:extLst>
              <a:ext uri="{FF2B5EF4-FFF2-40B4-BE49-F238E27FC236}">
                <a16:creationId xmlns:a16="http://schemas.microsoft.com/office/drawing/2014/main" id="{7F787529-12A5-32A0-7691-962800FBE208}"/>
              </a:ext>
            </a:extLst>
          </p:cNvPr>
          <p:cNvPicPr>
            <a:picLocks noGrp="1" noChangeAspect="1"/>
          </p:cNvPicPr>
          <p:nvPr>
            <p:ph idx="1"/>
          </p:nvPr>
        </p:nvPicPr>
        <p:blipFill>
          <a:blip r:embed="rId2"/>
          <a:stretch>
            <a:fillRect/>
          </a:stretch>
        </p:blipFill>
        <p:spPr>
          <a:xfrm>
            <a:off x="1905000" y="1809750"/>
            <a:ext cx="6324599" cy="40767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p:txBody>
          <a:bodyPr>
            <a:normAutofit/>
          </a:bodyPr>
          <a:lstStyle/>
          <a:p>
            <a:pPr algn="just">
              <a:lnSpc>
                <a:spcPct val="150000"/>
              </a:lnSpc>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More complex approaches for manipulating the learning rate were proposed, such as LARS , where a different learning rate is used for each layer by normalizing them with the ratio between the layer-wise norms of the weights and gradients. This enabled the training with a mini-batch size of 32K without the use of ad hoc modifications, which achieved 74.9% accuracy in 14 minutes (64 epochs). It has been reported that combining LARS with counter intuitive modifications to the batch normalization, can yield 75.8% accuracy even for a mini-batch size of 65K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715000"/>
          </a:xfrm>
        </p:spPr>
        <p:txBody>
          <a:bodyPr>
            <a:noAutofit/>
          </a:bodyPr>
          <a:lstStyle/>
          <a:p>
            <a:pPr marL="342900" lvl="0" indent="-342900">
              <a:lnSpc>
                <a:spcPct val="150000"/>
              </a:lnSpc>
              <a:spcAft>
                <a:spcPts val="800"/>
              </a:spcAft>
              <a:buFont typeface="Wingdings 2" panose="05020102010507070707" pitchFamily="18" charset="2"/>
              <a:buChar char=""/>
              <a:tabLst>
                <a:tab pos="457200" algn="l"/>
              </a:tabLs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[1] C. J.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Shallue</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J. Lee, J.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Antognini</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J.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Sohl</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-Dickstein, R.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Frostig</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and G. E. Dahl, “Measuring the Effects of Data Parallelism on Neural Network Training,” Journal of Machine Learning Research, vol. 20, no. 112, pp. 1–49, 2019.</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Wingdings 2" panose="05020102010507070707" pitchFamily="18" charset="2"/>
              <a:buChar char=""/>
              <a:tabLst>
                <a:tab pos="457200" algn="l"/>
              </a:tabLs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[2] E. Hoffer, R. Banner, I. Golan, and D.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Soudry</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“Norm matters: Efficient and accurate normalization schemes in deep networks,” in Advances in Neural Information Processing Systems, 2018, pp. 2160–2170.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70000"/>
              </a:lnSpc>
            </a:pPr>
            <a:r>
              <a:rPr lang="en-IN" sz="1800" dirty="0">
                <a:effectLst/>
                <a:latin typeface="Times New Roman" panose="02020603050405020304" pitchFamily="18" charset="0"/>
                <a:ea typeface="Calibri" panose="020F0502020204030204" pitchFamily="34" charset="0"/>
              </a:rPr>
              <a:t>[3] S. L. Smith, P.-J. </a:t>
            </a:r>
            <a:r>
              <a:rPr lang="en-IN" sz="1800" dirty="0" err="1">
                <a:effectLst/>
                <a:latin typeface="Times New Roman" panose="02020603050405020304" pitchFamily="18" charset="0"/>
                <a:ea typeface="Calibri" panose="020F0502020204030204" pitchFamily="34" charset="0"/>
              </a:rPr>
              <a:t>Kindermans</a:t>
            </a:r>
            <a:r>
              <a:rPr lang="en-IN" sz="1800" dirty="0">
                <a:effectLst/>
                <a:latin typeface="Times New Roman" panose="02020603050405020304" pitchFamily="18" charset="0"/>
                <a:ea typeface="Calibri" panose="020F0502020204030204" pitchFamily="34" charset="0"/>
              </a:rPr>
              <a:t>, C. Ying, and Q. V. Le, “Don’t Decay the Learning Rate, Increase the Batch Size,” in International Conference on Learning Representations, 2018</a:t>
            </a:r>
            <a:r>
              <a:rPr lang="en-IN" sz="2000" dirty="0"/>
              <a:t>.</a:t>
            </a:r>
            <a:endParaRPr lang="en-IN" sz="20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685800"/>
            <a:ext cx="7650480" cy="5867400"/>
          </a:xfrm>
        </p:spPr>
        <p:txBody>
          <a:bodyPr>
            <a:noAutofit/>
          </a:bodyPr>
          <a:lstStyle/>
          <a:p>
            <a:pPr marL="342900" lvl="0" indent="-342900">
              <a:lnSpc>
                <a:spcPct val="150000"/>
              </a:lnSpc>
              <a:spcAft>
                <a:spcPts val="800"/>
              </a:spcAft>
              <a:buFont typeface="Wingdings 2" panose="05020102010507070707" pitchFamily="18" charset="2"/>
              <a:buChar char=""/>
              <a:tabLst>
                <a:tab pos="457200" algn="l"/>
              </a:tabLs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[4] J. Deng, W. Dong, R.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Socher</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L.-J. Li, K. Li, and L. Fei-Fei, “ImageNet: A Large-Scale Hierarchical Image Database,” in IEEE Conference on Computer Vision and Pattern Recognition, 2009, pp. 248–255.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Wingdings 2" panose="05020102010507070707" pitchFamily="18" charset="2"/>
              <a:buChar char=""/>
              <a:tabLst>
                <a:tab pos="457200" algn="l"/>
              </a:tabLs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[5] K. He, X. Zhang, S. Ren, and J. Sun, “Deep Residual Learning for Image Recognition,” in IEEE Conference on Computer Vision and Pattern Recognition, 2016, pp. 770–778</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r>
              <a:rPr lang="en-IN" sz="1800" dirty="0">
                <a:effectLst/>
                <a:latin typeface="Times New Roman" panose="02020603050405020304" pitchFamily="18" charset="0"/>
                <a:ea typeface="Calibri" panose="020F0502020204030204" pitchFamily="34" charset="0"/>
              </a:rPr>
              <a:t>[6] P. Goyal, P. Dollar, R. </a:t>
            </a:r>
            <a:r>
              <a:rPr lang="en-IN" sz="1800" dirty="0" err="1">
                <a:effectLst/>
                <a:latin typeface="Times New Roman" panose="02020603050405020304" pitchFamily="18" charset="0"/>
                <a:ea typeface="Calibri" panose="020F0502020204030204" pitchFamily="34" charset="0"/>
              </a:rPr>
              <a:t>Girshick</a:t>
            </a:r>
            <a:r>
              <a:rPr lang="en-IN" sz="1800" dirty="0">
                <a:effectLst/>
                <a:latin typeface="Times New Roman" panose="02020603050405020304" pitchFamily="18" charset="0"/>
                <a:ea typeface="Calibri" panose="020F0502020204030204" pitchFamily="34" charset="0"/>
              </a:rPr>
              <a:t>, P. </a:t>
            </a:r>
            <a:r>
              <a:rPr lang="en-IN" sz="1800" dirty="0" err="1">
                <a:effectLst/>
                <a:latin typeface="Times New Roman" panose="02020603050405020304" pitchFamily="18" charset="0"/>
                <a:ea typeface="Calibri" panose="020F0502020204030204" pitchFamily="34" charset="0"/>
              </a:rPr>
              <a:t>Noordhuis</a:t>
            </a:r>
            <a:r>
              <a:rPr lang="en-IN" sz="1800" dirty="0">
                <a:effectLst/>
                <a:latin typeface="Times New Roman" panose="02020603050405020304" pitchFamily="18" charset="0"/>
                <a:ea typeface="Calibri" panose="020F0502020204030204" pitchFamily="34" charset="0"/>
              </a:rPr>
              <a:t>, L. </a:t>
            </a:r>
            <a:r>
              <a:rPr lang="en-IN" sz="1800" dirty="0" err="1">
                <a:effectLst/>
                <a:latin typeface="Times New Roman" panose="02020603050405020304" pitchFamily="18" charset="0"/>
                <a:ea typeface="Calibri" panose="020F0502020204030204" pitchFamily="34" charset="0"/>
              </a:rPr>
              <a:t>Wesolowski</a:t>
            </a:r>
            <a:r>
              <a:rPr lang="en-IN" sz="1800" dirty="0">
                <a:effectLst/>
                <a:latin typeface="Times New Roman" panose="02020603050405020304" pitchFamily="18" charset="0"/>
                <a:ea typeface="Calibri" panose="020F0502020204030204" pitchFamily="34" charset="0"/>
              </a:rPr>
              <a:t>, ´ A. </a:t>
            </a:r>
            <a:r>
              <a:rPr lang="en-IN" sz="1800" dirty="0" err="1">
                <a:effectLst/>
                <a:latin typeface="Times New Roman" panose="02020603050405020304" pitchFamily="18" charset="0"/>
                <a:ea typeface="Calibri" panose="020F0502020204030204" pitchFamily="34" charset="0"/>
              </a:rPr>
              <a:t>Kyrola</a:t>
            </a:r>
            <a:r>
              <a:rPr lang="en-IN" sz="1800" dirty="0">
                <a:effectLst/>
                <a:latin typeface="Times New Roman" panose="02020603050405020304" pitchFamily="18" charset="0"/>
                <a:ea typeface="Calibri" panose="020F0502020204030204" pitchFamily="34" charset="0"/>
              </a:rPr>
              <a:t>, A. Tulloch, Y. Jia, and K. He, “Accurate, Large Minibatch SGD: Training ImageNet in 1 Hour,” </a:t>
            </a:r>
            <a:r>
              <a:rPr lang="en-IN" sz="1800" dirty="0" err="1">
                <a:effectLst/>
                <a:latin typeface="Times New Roman" panose="02020603050405020304" pitchFamily="18" charset="0"/>
                <a:ea typeface="Calibri" panose="020F0502020204030204" pitchFamily="34" charset="0"/>
              </a:rPr>
              <a:t>arXiv</a:t>
            </a:r>
            <a:r>
              <a:rPr lang="en-IN" sz="1800" dirty="0">
                <a:effectLst/>
                <a:latin typeface="Times New Roman" panose="02020603050405020304" pitchFamily="18" charset="0"/>
                <a:ea typeface="Calibri" panose="020F0502020204030204" pitchFamily="34" charset="0"/>
              </a:rPr>
              <a:t> preprint arXiv:1706.02677, 2017</a:t>
            </a:r>
            <a:r>
              <a:rPr lang="en-IN" sz="2000" dirty="0"/>
              <a:t>. </a:t>
            </a:r>
          </a:p>
          <a:p>
            <a:pPr marL="82296" indent="0"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295400" y="228600"/>
            <a:ext cx="7467600" cy="6477000"/>
          </a:xfrm>
        </p:spPr>
        <p:txBody>
          <a:bodyPr>
            <a:noAutofit/>
          </a:bodyPr>
          <a:lstStyle/>
          <a:p>
            <a:pPr marL="342900" lvl="0" indent="-342900" algn="just">
              <a:lnSpc>
                <a:spcPct val="150000"/>
              </a:lnSpc>
              <a:spcAft>
                <a:spcPts val="800"/>
              </a:spcAft>
              <a:buFont typeface="Wingdings 2" panose="05020102010507070707" pitchFamily="18" charset="2"/>
              <a:buChar char=""/>
              <a:tabLst>
                <a:tab pos="457200" algn="l"/>
              </a:tabLs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[ 7] T. Akiba, S. Suzuki, and K. Fukuda, “Extremely Large Minibatch SGD: Training ResNet-50 on ImageNet in 15 Minutes,”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arXiv</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preprint arXiv:1711.04325, 2017.</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2" panose="05020102010507070707" pitchFamily="18" charset="2"/>
              <a:buChar char=""/>
              <a:tabLst>
                <a:tab pos="457200" algn="l"/>
              </a:tabLs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[8] Y. You, I.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Gitman</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and B. Ginsburg, “Large Batch Training of Convolutional Networks,”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arXiv</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preprint arXiv:1708.03888, 2017.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2" panose="05020102010507070707" pitchFamily="18" charset="2"/>
              <a:buChar char=""/>
              <a:tabLst>
                <a:tab pos="457200" algn="l"/>
              </a:tabLs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9] X. Jia, S. Song, W. He, Y. Wang, H. Rong, F. Zhou, L.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Xie</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Z. Guo, Y. Yang, L. Yu, T. Chen, G. Hu, S. Shi, and X. Chu, “Highly Scalable Deep Learning Training System with Mixed-Precision: Training ImageNet in Four Minutes,”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arXiv</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preprint arXiv:1807.11205, 2018</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60DCFC-B158-047E-1D5C-005ADD27F99A}"/>
              </a:ext>
            </a:extLst>
          </p:cNvPr>
          <p:cNvSpPr>
            <a:spLocks noGrp="1"/>
          </p:cNvSpPr>
          <p:nvPr>
            <p:ph idx="1"/>
          </p:nvPr>
        </p:nvSpPr>
        <p:spPr>
          <a:xfrm>
            <a:off x="1371600" y="533400"/>
            <a:ext cx="7562088" cy="5715000"/>
          </a:xfrm>
        </p:spPr>
        <p:txBody>
          <a:bodyPr>
            <a:noAutofit/>
          </a:bodyPr>
          <a:lstStyle/>
          <a:p>
            <a:pPr marL="342900" lvl="0" indent="-342900" algn="just">
              <a:lnSpc>
                <a:spcPct val="150000"/>
              </a:lnSpc>
              <a:spcAft>
                <a:spcPts val="800"/>
              </a:spcAft>
              <a:buFont typeface="Wingdings 2" panose="05020102010507070707" pitchFamily="18" charset="2"/>
              <a:buChar char=""/>
              <a:tabLst>
                <a:tab pos="457200" algn="l"/>
              </a:tabLs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[10] H.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Mikami</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H.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Suganuma</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P. U-</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chupala</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Y. Tanaka, and Y.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Kageyama</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“Massively Distributed SGD: ImageNet/ResNet-50 Training in a Flash,”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arXiv</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preprint arXiv:1811.05233, 2018.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2" panose="05020102010507070707" pitchFamily="18" charset="2"/>
              <a:buChar char=""/>
              <a:tabLst>
                <a:tab pos="457200" algn="l"/>
              </a:tabLs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[11] M. Yamazaki, A.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Kasagi</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Tabuchi</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T. Honda, M. Miwa, N. Fukumoto, T.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Tabaru</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 Ike, and K. Nakashima, “Yet Another Accelerated SGD: ResNet-50 Training on ImageNet in 74.7 seconds,”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arXiv</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preprint arXiv:1903.12650, 2019.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r>
              <a:rPr lang="en-IN" sz="1800" dirty="0">
                <a:effectLst/>
                <a:latin typeface="Times New Roman" panose="02020603050405020304" pitchFamily="18" charset="0"/>
                <a:ea typeface="Calibri" panose="020F0502020204030204" pitchFamily="34" charset="0"/>
              </a:rPr>
              <a:t>[12] T. Lin, S. U. Stich, and M. </a:t>
            </a:r>
            <a:r>
              <a:rPr lang="en-IN" sz="1800" dirty="0" err="1">
                <a:effectLst/>
                <a:latin typeface="Times New Roman" panose="02020603050405020304" pitchFamily="18" charset="0"/>
                <a:ea typeface="Calibri" panose="020F0502020204030204" pitchFamily="34" charset="0"/>
              </a:rPr>
              <a:t>Jaggi</a:t>
            </a:r>
            <a:r>
              <a:rPr lang="en-IN" sz="1800" dirty="0">
                <a:effectLst/>
                <a:latin typeface="Times New Roman" panose="02020603050405020304" pitchFamily="18" charset="0"/>
                <a:ea typeface="Calibri" panose="020F0502020204030204" pitchFamily="34" charset="0"/>
              </a:rPr>
              <a:t>, “Don’t Use Large Mini-Batches, Use Local SGD,” </a:t>
            </a:r>
            <a:r>
              <a:rPr lang="en-IN" sz="1800" dirty="0" err="1">
                <a:effectLst/>
                <a:latin typeface="Times New Roman" panose="02020603050405020304" pitchFamily="18" charset="0"/>
                <a:ea typeface="Calibri" panose="020F0502020204030204" pitchFamily="34" charset="0"/>
              </a:rPr>
              <a:t>arXiv</a:t>
            </a:r>
            <a:r>
              <a:rPr lang="en-IN" sz="1800" dirty="0">
                <a:effectLst/>
                <a:latin typeface="Times New Roman" panose="02020603050405020304" pitchFamily="18" charset="0"/>
                <a:ea typeface="Calibri" panose="020F0502020204030204" pitchFamily="34" charset="0"/>
              </a:rPr>
              <a:t> preprint arXiv:1808.07217, 2018</a:t>
            </a:r>
            <a:endParaRPr lang="en-IN" sz="2000" dirty="0"/>
          </a:p>
        </p:txBody>
      </p:sp>
    </p:spTree>
    <p:extLst>
      <p:ext uri="{BB962C8B-B14F-4D97-AF65-F5344CB8AC3E}">
        <p14:creationId xmlns:p14="http://schemas.microsoft.com/office/powerpoint/2010/main" val="8779155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DCEE5EA-378D-D76C-92D8-381BA8A8BDCF}"/>
              </a:ext>
            </a:extLst>
          </p:cNvPr>
          <p:cNvSpPr>
            <a:spLocks noGrp="1"/>
          </p:cNvSpPr>
          <p:nvPr>
            <p:ph idx="1"/>
          </p:nvPr>
        </p:nvSpPr>
        <p:spPr>
          <a:xfrm>
            <a:off x="1143000" y="457200"/>
            <a:ext cx="7790688" cy="5791200"/>
          </a:xfrm>
        </p:spPr>
        <p:txBody>
          <a:bodyPr>
            <a:normAutofit/>
          </a:bodyPr>
          <a:lstStyle/>
          <a:p>
            <a:pPr marL="342900" lvl="0" indent="-342900" algn="just">
              <a:lnSpc>
                <a:spcPct val="150000"/>
              </a:lnSpc>
              <a:spcAft>
                <a:spcPts val="800"/>
              </a:spcAft>
              <a:buFont typeface="Wingdings 2" panose="05020102010507070707" pitchFamily="18" charset="2"/>
              <a:buChar char=""/>
              <a:tabLst>
                <a:tab pos="457200" algn="l"/>
              </a:tabLs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[13] C. Ying, S. Kumar, D. Chen, T. Wang, and Y. Cheng, “Image Classification at Supercomputer Scale,”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arXiv</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preprint arXiv:1811.06992, 2018.</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2" panose="05020102010507070707" pitchFamily="18" charset="2"/>
              <a:buChar char=""/>
              <a:tabLst>
                <a:tab pos="457200" algn="l"/>
              </a:tabLs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[14] S.-</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i</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Amari, “Natural Gradient Works Efficiently in Learning,” Neural Computation, vol. 10, pp. 251–276, 1998.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Wingdings 2" panose="05020102010507070707" pitchFamily="18" charset="2"/>
              <a:buChar char=""/>
              <a:tabLst>
                <a:tab pos="457200" algn="l"/>
              </a:tabLs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[15] N. L. Roux, P.-a.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Manzagol</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and Y.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Bengio</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Topmoumoute</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Online Natural Gradient Algorithm,” in Advances in Neural Information Processing Systems 20, 2008, pp. 849–856</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274169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1644</TotalTime>
  <Words>1827</Words>
  <Application>Microsoft Office PowerPoint</Application>
  <PresentationFormat>On-screen Show (4:3)</PresentationFormat>
  <Paragraphs>73</Paragraphs>
  <Slides>20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Calibri</vt:lpstr>
      <vt:lpstr>Gill Sans MT</vt:lpstr>
      <vt:lpstr>Times New Roman</vt:lpstr>
      <vt:lpstr>Verdana</vt:lpstr>
      <vt:lpstr>Wingdings 2</vt:lpstr>
      <vt:lpstr>Solstice</vt:lpstr>
      <vt:lpstr>Scalable and Practical Natural Gradient for Large-Scale Deep Learning</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640</cp:revision>
  <dcterms:created xsi:type="dcterms:W3CDTF">2006-08-16T00:00:00Z</dcterms:created>
  <dcterms:modified xsi:type="dcterms:W3CDTF">2023-02-17T13:04:39Z</dcterms:modified>
</cp:coreProperties>
</file>