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322" r:id="rId2"/>
    <p:sldId id="325" r:id="rId3"/>
    <p:sldId id="350" r:id="rId4"/>
    <p:sldId id="260" r:id="rId5"/>
    <p:sldId id="262" r:id="rId6"/>
    <p:sldId id="263" r:id="rId7"/>
    <p:sldId id="294" r:id="rId8"/>
    <p:sldId id="327" r:id="rId9"/>
    <p:sldId id="326" r:id="rId10"/>
    <p:sldId id="332" r:id="rId11"/>
    <p:sldId id="330" r:id="rId12"/>
    <p:sldId id="333" r:id="rId13"/>
    <p:sldId id="296" r:id="rId14"/>
    <p:sldId id="295" r:id="rId15"/>
    <p:sldId id="331" r:id="rId16"/>
    <p:sldId id="351" r:id="rId17"/>
    <p:sldId id="323" r:id="rId18"/>
    <p:sldId id="329" r:id="rId19"/>
    <p:sldId id="344" r:id="rId20"/>
    <p:sldId id="347" r:id="rId21"/>
    <p:sldId id="348" r:id="rId22"/>
    <p:sldId id="349"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400" dirty="0">
                <a:latin typeface="Times New Roman" panose="02020603050405020304" pitchFamily="18" charset="0"/>
                <a:cs typeface="Times New Roman" panose="02020603050405020304" pitchFamily="18" charset="0"/>
              </a:rPr>
              <a:t>Adversarial Evolving Neural Network for Longitudinal Knee Osteoarthritis Prediction</a:t>
            </a:r>
            <a:endParaRPr lang="en-US" sz="4400" b="1" dirty="0">
              <a:latin typeface="Times New Roman" panose="02020603050405020304"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066800" y="1219200"/>
            <a:ext cx="7866888" cy="51435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Knee osteoarthritis (KOA) as a disabling joint disease has doubled in prevalence since the mid-20th century. Early diagnosis for the longitudinal KOA grades has been increasingly important for effective monitoring and intervention. Although recent studies have achieved promising performance for baseline KOA grading, longitudinal KOA grading has been seldom studied and the KOA domain knowledge has not been well explored yet.</a:t>
            </a:r>
          </a:p>
          <a:p>
            <a:pPr algn="just">
              <a:lnSpc>
                <a:spcPct val="150000"/>
              </a:lnSpc>
            </a:pPr>
            <a:r>
              <a:rPr lang="en-US" sz="2000" dirty="0">
                <a:latin typeface="Times New Roman" panose="02020603050405020304" pitchFamily="18" charset="0"/>
                <a:cs typeface="Times New Roman" panose="02020603050405020304" pitchFamily="18" charset="0"/>
              </a:rPr>
              <a:t>In this paper, a novel deep learning architecture, namely adversarial evolving neural network (A-ENN), is proposed for longitudinal grading of KOA severity</a:t>
            </a:r>
            <a:r>
              <a:rPr lang="en-US" sz="1200" dirty="0"/>
              <a:t>.</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9B3F41-DEEE-6700-5039-6F8E44BA13AA}"/>
              </a:ext>
            </a:extLst>
          </p:cNvPr>
          <p:cNvSpPr>
            <a:spLocks noGrp="1"/>
          </p:cNvSpPr>
          <p:nvPr>
            <p:ph idx="1"/>
          </p:nvPr>
        </p:nvSpPr>
        <p:spPr>
          <a:xfrm>
            <a:off x="1219200" y="533400"/>
            <a:ext cx="7714488" cy="5715000"/>
          </a:xfrm>
        </p:spPr>
        <p:txBody>
          <a:bodyPr>
            <a:normAutofit/>
          </a:bodyPr>
          <a:lstStyle/>
          <a:p>
            <a:pPr algn="just"/>
            <a:r>
              <a:rPr lang="en-US" sz="2000" dirty="0">
                <a:latin typeface="Times New Roman" panose="02020603050405020304" pitchFamily="18" charset="0"/>
                <a:cs typeface="Times New Roman" panose="02020603050405020304" pitchFamily="18" charset="0"/>
              </a:rPr>
              <a:t>As the disease progresses from mild to severe level, ENN involves the progression patterns for accurately characterizing the disease by comparing an input image it to the template images of different KL grades using convolution and deconvolution computations. In addition, an adversarial training scheme with a </a:t>
            </a:r>
            <a:r>
              <a:rPr lang="en-US" sz="2000" dirty="0" err="1">
                <a:latin typeface="Times New Roman" panose="02020603050405020304" pitchFamily="18" charset="0"/>
                <a:cs typeface="Times New Roman" panose="02020603050405020304" pitchFamily="18" charset="0"/>
              </a:rPr>
              <a:t>discriminato</a:t>
            </a:r>
            <a:r>
              <a:rPr lang="en-US" sz="2000" dirty="0">
                <a:latin typeface="Times New Roman" panose="02020603050405020304" pitchFamily="18" charset="0"/>
                <a:cs typeface="Times New Roman" panose="02020603050405020304" pitchFamily="18" charset="0"/>
              </a:rPr>
              <a:t> developed to obtain the evolution traces</a:t>
            </a:r>
            <a:r>
              <a:rPr lang="en-US" dirty="0"/>
              <a:t>. </a:t>
            </a:r>
          </a:p>
          <a:p>
            <a:pPr algn="just"/>
            <a:endParaRPr lang="en-US" dirty="0"/>
          </a:p>
          <a:p>
            <a:pPr algn="just"/>
            <a:r>
              <a:rPr lang="en-US" sz="2000" dirty="0">
                <a:latin typeface="Times New Roman" panose="02020603050405020304" pitchFamily="18" charset="0"/>
                <a:cs typeface="Times New Roman" panose="02020603050405020304" pitchFamily="18" charset="0"/>
              </a:rPr>
              <a:t>Thus, the evolution traces as fine-grained domain knowledge are further fused with the general convolutional image representations for longitudinal grading. Note that ENN can be applied to other learning tasks together with existing deep architectures, in which the responses characterize progressive representations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4119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Note that ENN can be applied to other learning tasks together with existing deep architectures, in which the responses characterize progressive representations.</a:t>
            </a:r>
          </a:p>
          <a:p>
            <a:pPr algn="just">
              <a:lnSpc>
                <a:spcPct val="150000"/>
              </a:lnSpc>
            </a:pPr>
            <a:r>
              <a:rPr lang="en-US" sz="2000" dirty="0">
                <a:latin typeface="Times New Roman" panose="02020603050405020304" pitchFamily="18" charset="0"/>
                <a:cs typeface="Times New Roman" panose="02020603050405020304" pitchFamily="18" charset="0"/>
              </a:rPr>
              <a:t>Existing studies mainly address the automatic KOA grading task of a given radiology image by treating it as an image classification task with multiple classes (i.e., KL grades). </a:t>
            </a:r>
          </a:p>
          <a:p>
            <a:pPr algn="just">
              <a:lnSpc>
                <a:spcPct val="150000"/>
              </a:lnSpc>
            </a:pPr>
            <a:r>
              <a:rPr lang="en-US" sz="2000" dirty="0">
                <a:latin typeface="Times New Roman" panose="02020603050405020304" pitchFamily="18" charset="0"/>
                <a:cs typeface="Times New Roman" panose="02020603050405020304" pitchFamily="18" charset="0"/>
              </a:rPr>
              <a:t>Early studies follow a conventional machine learning pipeline in which the image pre-processing and feature extraction steps are required for a classification model</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As many deep learning architectures have been proposed for general image classification problems, such as </a:t>
            </a:r>
            <a:r>
              <a:rPr lang="en-US" sz="2000" dirty="0" err="1">
                <a:latin typeface="Times New Roman" panose="02020603050405020304" pitchFamily="18" charset="0"/>
                <a:cs typeface="Times New Roman" panose="02020603050405020304" pitchFamily="18" charset="0"/>
              </a:rPr>
              <a:t>convolutiaon</a:t>
            </a:r>
            <a:r>
              <a:rPr lang="en-US" sz="2000" dirty="0">
                <a:latin typeface="Times New Roman" panose="02020603050405020304" pitchFamily="18" charset="0"/>
                <a:cs typeface="Times New Roman" panose="02020603050405020304" pitchFamily="18" charset="0"/>
              </a:rPr>
              <a:t> neural networks (CNNs) (e.g., VGG  and </a:t>
            </a:r>
            <a:r>
              <a:rPr lang="en-US" sz="2000" dirty="0" err="1">
                <a:latin typeface="Times New Roman" panose="02020603050405020304" pitchFamily="18" charset="0"/>
                <a:cs typeface="Times New Roman" panose="02020603050405020304" pitchFamily="18" charset="0"/>
              </a:rPr>
              <a:t>ResNet</a:t>
            </a:r>
            <a:r>
              <a:rPr lang="en-US" sz="2000" dirty="0">
                <a:latin typeface="Times New Roman" panose="02020603050405020304" pitchFamily="18" charset="0"/>
                <a:cs typeface="Times New Roman" panose="02020603050405020304" pitchFamily="18" charset="0"/>
              </a:rPr>
              <a:t> ) and transformer based networks (e.g., Visual Transformer (</a:t>
            </a:r>
            <a:r>
              <a:rPr lang="en-US" sz="2000" dirty="0" err="1">
                <a:latin typeface="Times New Roman" panose="02020603050405020304" pitchFamily="18" charset="0"/>
                <a:cs typeface="Times New Roman" panose="02020603050405020304" pitchFamily="18" charset="0"/>
              </a:rPr>
              <a:t>ViT</a:t>
            </a:r>
            <a:r>
              <a:rPr lang="en-US" sz="2000" dirty="0">
                <a:latin typeface="Times New Roman" panose="02020603050405020304" pitchFamily="18" charset="0"/>
                <a:cs typeface="Times New Roman" panose="02020603050405020304" pitchFamily="18" charset="0"/>
              </a:rPr>
              <a:t>) , some of these architectures have been also adopted for KOA grading </a:t>
            </a:r>
          </a:p>
          <a:p>
            <a:pPr algn="just">
              <a:lnSpc>
                <a:spcPct val="150000"/>
              </a:lnSpc>
            </a:pPr>
            <a:r>
              <a:rPr lang="en-US" sz="2000" dirty="0">
                <a:latin typeface="Times New Roman" panose="02020603050405020304" pitchFamily="18" charset="0"/>
                <a:cs typeface="Times New Roman" panose="02020603050405020304" pitchFamily="18" charset="0"/>
              </a:rPr>
              <a:t>Besides, there are also a few attempts to involve the domain knowledge of KOA into the development of deep learning based methods, such as the inclusion of the demographic features and the loss functions using the continuous grading property .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257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this paper, a novel deep learning architecture, namely adversarial evolving neural network (A-ENN), is proposed for longitudinal grading of KOA severity.</a:t>
            </a:r>
          </a:p>
          <a:p>
            <a:pPr algn="just">
              <a:lnSpc>
                <a:spcPct val="150000"/>
              </a:lnSpc>
            </a:pPr>
            <a:r>
              <a:rPr lang="en-US" sz="2000" dirty="0">
                <a:latin typeface="Times New Roman" panose="02020603050405020304" pitchFamily="18" charset="0"/>
                <a:cs typeface="Times New Roman" panose="02020603050405020304" pitchFamily="18" charset="0"/>
              </a:rPr>
              <a:t> As the disease progresses from mild to severe level, ENN involves the progression patterns for accurately characterizing the disease by comparing an input image it to the template images of different KL grades using convolution and deconvolution computations.</a:t>
            </a:r>
          </a:p>
          <a:p>
            <a:pPr algn="just">
              <a:lnSpc>
                <a:spcPct val="150000"/>
              </a:lnSpc>
            </a:pPr>
            <a:r>
              <a:rPr lang="en-US" sz="2000" dirty="0">
                <a:latin typeface="Times New Roman" panose="02020603050405020304" pitchFamily="18" charset="0"/>
                <a:cs typeface="Times New Roman" panose="02020603050405020304" pitchFamily="18" charset="0"/>
              </a:rPr>
              <a:t>Therefore, in this paper, a novel deep learning architecture, namely adversarial evolving neural network (A-ENN), with an adversarial training scheme is proposed for fine-grained longitudinal KOA grading using X-Ray images collected from clinical assessments.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098792" cy="4724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 For this purpose, the </a:t>
            </a:r>
            <a:r>
              <a:rPr lang="en-US" sz="2000" dirty="0" err="1">
                <a:latin typeface="Times New Roman" panose="02020603050405020304" pitchFamily="18" charset="0"/>
                <a:cs typeface="Times New Roman" panose="02020603050405020304" pitchFamily="18" charset="0"/>
              </a:rPr>
              <a:t>Kellgren</a:t>
            </a:r>
            <a:r>
              <a:rPr lang="en-US" sz="2000" dirty="0">
                <a:latin typeface="Times New Roman" panose="02020603050405020304" pitchFamily="18" charset="0"/>
                <a:cs typeface="Times New Roman" panose="02020603050405020304" pitchFamily="18" charset="0"/>
              </a:rPr>
              <a:t> and Lawrence (KL) grading system has been widely used to quantify the severity of the disease in clinical practice [2], in which radiology imaging techniques are </a:t>
            </a:r>
            <a:r>
              <a:rPr lang="en-US" sz="2000" dirty="0" err="1">
                <a:latin typeface="Times New Roman" panose="02020603050405020304" pitchFamily="18" charset="0"/>
                <a:cs typeface="Times New Roman" panose="02020603050405020304" pitchFamily="18" charset="0"/>
              </a:rPr>
              <a:t>utilised</a:t>
            </a:r>
            <a:r>
              <a:rPr lang="en-US" sz="2000" dirty="0">
                <a:latin typeface="Times New Roman" panose="02020603050405020304" pitchFamily="18" charset="0"/>
                <a:cs typeface="Times New Roman" panose="02020603050405020304" pitchFamily="18" charset="0"/>
              </a:rPr>
              <a:t> for KL grading</a:t>
            </a:r>
          </a:p>
          <a:p>
            <a:pPr algn="just">
              <a:lnSpc>
                <a:spcPct val="150000"/>
              </a:lnSpc>
            </a:pPr>
            <a:r>
              <a:rPr lang="en-US" sz="2000" dirty="0">
                <a:latin typeface="Times New Roman" panose="02020603050405020304" pitchFamily="18" charset="0"/>
                <a:cs typeface="Times New Roman" panose="02020603050405020304" pitchFamily="18" charset="0"/>
              </a:rPr>
              <a:t>The proposed A-ENN method is evaluated on a widely used benchmark dataset - the Osteoarthritis Initiative (OAI) Dataset - for KOA grading and achieves an accuracy 62.6%.</a:t>
            </a:r>
          </a:p>
          <a:p>
            <a:pPr algn="just">
              <a:lnSpc>
                <a:spcPct val="150000"/>
              </a:lnSpc>
            </a:pPr>
            <a:r>
              <a:rPr lang="en-US" sz="2000" dirty="0">
                <a:latin typeface="Times New Roman" panose="02020603050405020304" pitchFamily="18" charset="0"/>
                <a:cs typeface="Times New Roman" panose="02020603050405020304" pitchFamily="18" charset="0"/>
              </a:rPr>
              <a:t>This formulation is consistent with the design of the widely used generative neural networks which usually involve an adversarial training scheme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46040257"/>
              </p:ext>
            </p:extLst>
          </p:nvPr>
        </p:nvGraphicFramePr>
        <p:xfrm>
          <a:off x="1066800" y="496847"/>
          <a:ext cx="7848602" cy="6644640"/>
        </p:xfrm>
        <a:graphic>
          <a:graphicData uri="http://schemas.openxmlformats.org/drawingml/2006/table">
            <a:tbl>
              <a:tblPr firstRow="1" bandRow="1">
                <a:tableStyleId>{5C22544A-7EE6-4342-B048-85BDC9FD1C3A}</a:tableStyleId>
              </a:tblPr>
              <a:tblGrid>
                <a:gridCol w="2509458">
                  <a:extLst>
                    <a:ext uri="{9D8B030D-6E8A-4147-A177-3AD203B41FA5}">
                      <a16:colId xmlns:a16="http://schemas.microsoft.com/office/drawing/2014/main" val="20000"/>
                    </a:ext>
                  </a:extLst>
                </a:gridCol>
                <a:gridCol w="2669572">
                  <a:extLst>
                    <a:ext uri="{9D8B030D-6E8A-4147-A177-3AD203B41FA5}">
                      <a16:colId xmlns:a16="http://schemas.microsoft.com/office/drawing/2014/main" val="20001"/>
                    </a:ext>
                  </a:extLst>
                </a:gridCol>
                <a:gridCol w="2669572">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latin typeface="Times New Roman" panose="02020603050405020304" pitchFamily="18" charset="0"/>
                          <a:cs typeface="Times New Roman" panose="02020603050405020304" pitchFamily="18" charset="0"/>
                        </a:rPr>
                        <a:t>‘‘</a:t>
                      </a:r>
                      <a:r>
                        <a:rPr kumimoji="0" lang="en-US" sz="2000" b="0" i="0" kern="1200" dirty="0">
                          <a:solidFill>
                            <a:schemeClr val="dk1"/>
                          </a:solidFill>
                          <a:effectLst/>
                          <a:latin typeface="+mn-lt"/>
                          <a:ea typeface="+mn-ea"/>
                          <a:cs typeface="+mn-cs"/>
                        </a:rPr>
                        <a:t>Knee osteoarthritis is believed to be highly prevalent today because of recent increases in life expectancy and body mass index (BMI), but this assumption has not been tested using long-term historical or evolutionary data.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t>I. J. Wallace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Significance Knee osteoarthritis is a highly prevalent, disabling joint disease with causes that remain poorly understood but are commonly attributed to aging and obesity.</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t>Radiological assessment of osteoarthrosis,</a:t>
                      </a:r>
                      <a:endParaRPr lang="en-IN" sz="2000" dirty="0">
                        <a:latin typeface="Times New Roman" pitchFamily="18" charset="0"/>
                        <a:cs typeface="Times New Roman" pitchFamily="18" charset="0"/>
                      </a:endParaRPr>
                    </a:p>
                  </a:txBody>
                  <a:tcPr/>
                </a:tc>
                <a:tc>
                  <a:txBody>
                    <a:bodyPr/>
                    <a:lstStyle/>
                    <a:p>
                      <a:pPr algn="just"/>
                      <a:r>
                        <a:rPr lang="en-US" sz="2000" dirty="0"/>
                        <a:t>J. </a:t>
                      </a:r>
                      <a:r>
                        <a:rPr lang="en-US" sz="2000" dirty="0" err="1"/>
                        <a:t>Kellgren</a:t>
                      </a:r>
                      <a:r>
                        <a:rPr lang="en-US" sz="2000" dirty="0"/>
                        <a:t> and J. Lawrence</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In a previous study (</a:t>
                      </a:r>
                      <a:r>
                        <a:rPr lang="en-US" sz="2000" dirty="0" err="1"/>
                        <a:t>Kellgren</a:t>
                      </a:r>
                      <a:r>
                        <a:rPr lang="en-US" sz="2000" dirty="0"/>
                        <a:t> and Bier, 1956), three sets of x rays of the hands were used to assess inter- and intra-observer differences in interpreting changes of rheumatoid arthritis. </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218746225"/>
              </p:ext>
            </p:extLst>
          </p:nvPr>
        </p:nvGraphicFramePr>
        <p:xfrm>
          <a:off x="1295400" y="304801"/>
          <a:ext cx="7639050" cy="6035039"/>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100897">
                <a:tc>
                  <a:txBody>
                    <a:bodyPr/>
                    <a:lstStyle/>
                    <a:p>
                      <a:pPr algn="just"/>
                      <a:r>
                        <a:rPr lang="en-US" sz="2000" dirty="0"/>
                        <a:t>“The global burden of hip and knee osteoarthritis: Estimates from the global burden of disease 2010 study,</a:t>
                      </a:r>
                      <a:r>
                        <a:rPr lang="en-IN" sz="2000" dirty="0">
                          <a:latin typeface="Times New Roman" pitchFamily="18" charset="0"/>
                          <a:cs typeface="Times New Roman" pitchFamily="18" charset="0"/>
                        </a:rPr>
                        <a:t> </a:t>
                      </a:r>
                    </a:p>
                  </a:txBody>
                  <a:tcPr/>
                </a:tc>
                <a:tc>
                  <a:txBody>
                    <a:bodyPr/>
                    <a:lstStyle/>
                    <a:p>
                      <a:pPr algn="just"/>
                      <a:r>
                        <a:rPr lang="en-IN" sz="2000" dirty="0"/>
                        <a:t>M. Cross et</a:t>
                      </a:r>
                      <a:r>
                        <a:rPr lang="en-US"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Systematic reviews were conducted to source age-specific and sex-specific epidemiological data for hip and knee OA prevalence, incidence and mortality risk.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t>Early detection of radiographic knee osteoarthritis using computer-aided analysis,</a:t>
                      </a:r>
                      <a:endParaRPr lang="en-IN" sz="2000" dirty="0">
                        <a:latin typeface="Times New Roman" pitchFamily="18" charset="0"/>
                        <a:cs typeface="Times New Roman" pitchFamily="18" charset="0"/>
                      </a:endParaRPr>
                    </a:p>
                  </a:txBody>
                  <a:tcPr/>
                </a:tc>
                <a:tc>
                  <a:txBody>
                    <a:bodyPr/>
                    <a:lstStyle/>
                    <a:p>
                      <a:pPr algn="just"/>
                      <a:r>
                        <a:rPr lang="en-IN" sz="2000" dirty="0">
                          <a:latin typeface="Times New Roman" panose="02020603050405020304" pitchFamily="18" charset="0"/>
                          <a:cs typeface="Times New Roman" panose="02020603050405020304" pitchFamily="18" charset="0"/>
                        </a:rPr>
                        <a:t> </a:t>
                      </a:r>
                      <a:r>
                        <a:rPr lang="en-IN" sz="2000" dirty="0"/>
                        <a:t>L. Shamir, S. M. Ling, W. Scott, M. Hochberg, L. </a:t>
                      </a:r>
                      <a:r>
                        <a:rPr lang="en-IN" sz="2000" dirty="0" err="1"/>
                        <a:t>Ferrucci</a:t>
                      </a:r>
                      <a:r>
                        <a:rPr lang="en-IN" sz="2000" dirty="0"/>
                        <a:t>, and I. G. Goldberg,</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To determine whether computer-based analysis can detect features predictive of osteoarthritis (OA) development in radiographically normal knees.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95400"/>
            <a:ext cx="7638288" cy="55626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 Computer-aided KL grading methods identify the KL grade with the given information of a subject. When the information is of medical images such as X-ray and MRI scans, computer vision based methods can be devised for KL grading.</a:t>
            </a:r>
          </a:p>
          <a:p>
            <a:pPr algn="just">
              <a:lnSpc>
                <a:spcPct val="170000"/>
              </a:lnSpc>
            </a:pPr>
            <a:r>
              <a:rPr lang="en-US" sz="2000" dirty="0">
                <a:latin typeface="Times New Roman" panose="02020603050405020304" pitchFamily="18" charset="0"/>
                <a:cs typeface="Times New Roman" panose="02020603050405020304" pitchFamily="18" charset="0"/>
              </a:rPr>
              <a:t>By following a conventional machine learning pipeline, early computer vision based KL grading algorithms mainly relied on hand-crafted features extracted from medical images.</a:t>
            </a:r>
          </a:p>
          <a:p>
            <a:pPr algn="just">
              <a:lnSpc>
                <a:spcPct val="170000"/>
              </a:lnSpc>
            </a:pP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 name="Content Placeholder 9">
            <a:extLst>
              <a:ext uri="{FF2B5EF4-FFF2-40B4-BE49-F238E27FC236}">
                <a16:creationId xmlns:a16="http://schemas.microsoft.com/office/drawing/2014/main" id="{F8D46E81-ACD1-4399-3869-8B46C9E70E16}"/>
              </a:ext>
            </a:extLst>
          </p:cNvPr>
          <p:cNvPicPr>
            <a:picLocks noGrp="1" noChangeAspect="1"/>
          </p:cNvPicPr>
          <p:nvPr>
            <p:ph idx="1"/>
          </p:nvPr>
        </p:nvPicPr>
        <p:blipFill>
          <a:blip r:embed="rId2"/>
          <a:stretch>
            <a:fillRect/>
          </a:stretch>
        </p:blipFill>
        <p:spPr>
          <a:xfrm>
            <a:off x="1435100" y="1638324"/>
            <a:ext cx="7499350" cy="4419551"/>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64580D5C-D03D-EEC4-C551-A20CB145CF59}"/>
              </a:ext>
            </a:extLst>
          </p:cNvPr>
          <p:cNvPicPr>
            <a:picLocks noGrp="1" noChangeAspect="1"/>
          </p:cNvPicPr>
          <p:nvPr>
            <p:ph idx="1"/>
          </p:nvPr>
        </p:nvPicPr>
        <p:blipFill>
          <a:blip r:embed="rId2"/>
          <a:stretch>
            <a:fillRect/>
          </a:stretch>
        </p:blipFill>
        <p:spPr>
          <a:xfrm>
            <a:off x="1435100" y="1524000"/>
            <a:ext cx="7499350" cy="39624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95400" y="1219200"/>
            <a:ext cx="7320326" cy="5151438"/>
          </a:xfrm>
        </p:spPr>
        <p:txBody>
          <a:bodyPr>
            <a:noAutofit/>
          </a:bodyPr>
          <a:lstStyle/>
          <a:p>
            <a:pPr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In this study, a novel deep learning architecture - evolving neural network with an adversarial training scheme is presented for a fine-grained learning task - longitudinal KOA grading.</a:t>
            </a:r>
          </a:p>
          <a:p>
            <a:pPr marL="82296"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 ENN is devised based on the fact that the disease presents progressive properties from mild to severe. </a:t>
            </a: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It involves the evolving patterns of an input image by comparing it to the template images of different KL grades to formulate evolution traces as the fine-grained domain knowledge.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68CB2E-3B91-405D-AD86-865913A7A5B5}"/>
              </a:ext>
            </a:extLst>
          </p:cNvPr>
          <p:cNvSpPr>
            <a:spLocks noGrp="1"/>
          </p:cNvSpPr>
          <p:nvPr>
            <p:ph idx="1"/>
          </p:nvPr>
        </p:nvSpPr>
        <p:spPr>
          <a:xfrm>
            <a:off x="1219200" y="304800"/>
            <a:ext cx="7714488" cy="5913438"/>
          </a:xfrm>
        </p:spPr>
        <p:txBody>
          <a:bodyPr>
            <a:normAutofit/>
          </a:bodyPr>
          <a:lstStyle/>
          <a:p>
            <a:pPr algn="just"/>
            <a:r>
              <a:rPr lang="en-US" sz="2000" dirty="0">
                <a:latin typeface="Times New Roman" panose="02020603050405020304" pitchFamily="18" charset="0"/>
                <a:cs typeface="Times New Roman" panose="02020603050405020304" pitchFamily="18" charset="0"/>
              </a:rPr>
              <a:t>Comprehensive experimental results demonstrated the effectiveness of the proposed method on a widely used public dataset - the Osteoarthritis Initiative (OAI) Dataset in terms of an accuracy 62.7%.</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Note that ENN can be introduced to any other tasks and deep architectures, in which the responses present progressive representations.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For our future work, two major directions can be considered:</a:t>
            </a:r>
          </a:p>
          <a:p>
            <a:pPr marL="82296" indent="0" algn="just">
              <a:buNone/>
            </a:pPr>
            <a:r>
              <a:rPr lang="en-US" sz="2000" dirty="0">
                <a:latin typeface="Times New Roman" panose="02020603050405020304" pitchFamily="18" charset="0"/>
                <a:cs typeface="Times New Roman" panose="02020603050405020304" pitchFamily="18" charset="0"/>
              </a:rPr>
              <a:t>    1) multi-task learning methods by investigating different progression objectives such as the perspectives from pain and JSN jointly for a robust medical imaging KOA representation </a:t>
            </a:r>
          </a:p>
          <a:p>
            <a:pPr marL="82296" indent="0" algn="just">
              <a:buNone/>
            </a:pPr>
            <a:r>
              <a:rPr lang="en-US" sz="2000" dirty="0">
                <a:latin typeface="Times New Roman" panose="02020603050405020304" pitchFamily="18" charset="0"/>
                <a:cs typeface="Times New Roman" panose="02020603050405020304" pitchFamily="18" charset="0"/>
              </a:rPr>
              <a:t>    2) multi-modal learning methods by considering other commonly used modalities such as MRI scans and demographics for longitudinal modelling</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0953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410200"/>
          </a:xfrm>
        </p:spPr>
        <p:txBody>
          <a:bodyPr>
            <a:noAutofit/>
          </a:bodyPr>
          <a:lstStyle/>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[1] I. J. Wallace et al., “Knee osteoarthritis has doubled in prevalence since the mid-20th century,” Proc. Nat. Acad. Sci. USA, vol. 114, no. 35, pp. 9332–9336, Aug. 2017. </a:t>
            </a:r>
          </a:p>
          <a:p>
            <a:pPr algn="just">
              <a:lnSpc>
                <a:spcPct val="170000"/>
              </a:lnSpc>
              <a:buFont typeface="Wingdings" panose="05000000000000000000" pitchFamily="2" charset="2"/>
              <a:buChar char="v"/>
            </a:pPr>
            <a:r>
              <a:rPr lang="en-IN" sz="2000" dirty="0">
                <a:latin typeface="Times New Roman" panose="02020603050405020304" pitchFamily="18" charset="0"/>
                <a:cs typeface="Times New Roman" panose="02020603050405020304" pitchFamily="18" charset="0"/>
              </a:rPr>
              <a:t>[2] J. </a:t>
            </a:r>
            <a:r>
              <a:rPr lang="en-IN" sz="2000" dirty="0" err="1">
                <a:latin typeface="Times New Roman" panose="02020603050405020304" pitchFamily="18" charset="0"/>
                <a:cs typeface="Times New Roman" panose="02020603050405020304" pitchFamily="18" charset="0"/>
              </a:rPr>
              <a:t>Kellgren</a:t>
            </a:r>
            <a:r>
              <a:rPr lang="en-IN" sz="2000" dirty="0">
                <a:latin typeface="Times New Roman" panose="02020603050405020304" pitchFamily="18" charset="0"/>
                <a:cs typeface="Times New Roman" panose="02020603050405020304" pitchFamily="18" charset="0"/>
              </a:rPr>
              <a:t> and J. Lawrence, “Radiological assessment of osteoarthrosis,” Ann. Rheumatic Diseases, vol. 16, no. 4, p. 494, 1957. </a:t>
            </a:r>
          </a:p>
          <a:p>
            <a:pPr algn="just">
              <a:lnSpc>
                <a:spcPct val="17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[3] M. Cross et al., “The global burden of hip and knee osteoarthritis: Estimates from the global burden of disease 2010 study,” Ann. Rheumatic Diseases, vol. 73, no. 7, pp. 1323–1330, Jul. 2014.</a:t>
            </a: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[4] L. Shamir, S. M. Ling, W. Scott, M. Hochberg, L. </a:t>
            </a:r>
            <a:r>
              <a:rPr lang="en-IN" sz="2000" dirty="0" err="1">
                <a:latin typeface="Times New Roman" panose="02020603050405020304" pitchFamily="18" charset="0"/>
                <a:cs typeface="Times New Roman" panose="02020603050405020304" pitchFamily="18" charset="0"/>
              </a:rPr>
              <a:t>Ferrucci</a:t>
            </a:r>
            <a:r>
              <a:rPr lang="en-IN" sz="2000" dirty="0">
                <a:latin typeface="Times New Roman" panose="02020603050405020304" pitchFamily="18" charset="0"/>
                <a:cs typeface="Times New Roman" panose="02020603050405020304" pitchFamily="18" charset="0"/>
              </a:rPr>
              <a:t>, and I. G. Goldberg, “Early detection of radiographic knee osteoarthritis using computer-aided analysis,” Osteoarthritis Cartilage, vol. 17, no. 10, pp. 1307–1312, Oct. 2009. </a:t>
            </a:r>
          </a:p>
          <a:p>
            <a:pPr algn="just">
              <a:lnSpc>
                <a:spcPct val="170000"/>
              </a:lnSpc>
            </a:pPr>
            <a:r>
              <a:rPr lang="en-IN" sz="2000" dirty="0">
                <a:latin typeface="Times New Roman" panose="02020603050405020304" pitchFamily="18" charset="0"/>
                <a:cs typeface="Times New Roman" panose="02020603050405020304" pitchFamily="18" charset="0"/>
              </a:rPr>
              <a:t>[5] K. </a:t>
            </a:r>
            <a:r>
              <a:rPr lang="en-IN" sz="2000" dirty="0" err="1">
                <a:latin typeface="Times New Roman" panose="02020603050405020304" pitchFamily="18" charset="0"/>
                <a:cs typeface="Times New Roman" panose="02020603050405020304" pitchFamily="18" charset="0"/>
              </a:rPr>
              <a:t>Simonyan</a:t>
            </a:r>
            <a:r>
              <a:rPr lang="en-IN" sz="2000" dirty="0">
                <a:latin typeface="Times New Roman" panose="02020603050405020304" pitchFamily="18" charset="0"/>
                <a:cs typeface="Times New Roman" panose="02020603050405020304" pitchFamily="18" charset="0"/>
              </a:rPr>
              <a:t> and A. Zisserman, “Very deep convolutional networks for large-scale image recognition,” 2014, arXiv:1409.1556. </a:t>
            </a:r>
          </a:p>
          <a:p>
            <a:pPr algn="just">
              <a:lnSpc>
                <a:spcPct val="170000"/>
              </a:lnSpc>
            </a:pPr>
            <a:r>
              <a:rPr lang="en-IN" sz="2000" dirty="0">
                <a:latin typeface="Times New Roman" panose="02020603050405020304" pitchFamily="18" charset="0"/>
                <a:cs typeface="Times New Roman" panose="02020603050405020304" pitchFamily="18" charset="0"/>
              </a:rPr>
              <a:t>[6] K. He, X. Zhang, S. Ren, and J. Sun, “Deep residual learning for image recognition,” in Proc. IEEE Conf.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Vis. Pattern </a:t>
            </a:r>
            <a:r>
              <a:rPr lang="en-IN" sz="2000" dirty="0" err="1">
                <a:latin typeface="Times New Roman" panose="02020603050405020304" pitchFamily="18" charset="0"/>
                <a:cs typeface="Times New Roman" panose="02020603050405020304" pitchFamily="18" charset="0"/>
              </a:rPr>
              <a:t>Recognit</a:t>
            </a:r>
            <a:r>
              <a:rPr lang="en-IN" sz="2000" dirty="0">
                <a:latin typeface="Times New Roman" panose="02020603050405020304" pitchFamily="18" charset="0"/>
                <a:cs typeface="Times New Roman" panose="02020603050405020304" pitchFamily="18" charset="0"/>
              </a:rPr>
              <a:t>. (CVPR), Jun. 2016, pp. 770–778</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[7] A. </a:t>
            </a:r>
            <a:r>
              <a:rPr lang="en-IN" sz="2000" dirty="0" err="1">
                <a:latin typeface="Times New Roman" panose="02020603050405020304" pitchFamily="18" charset="0"/>
                <a:cs typeface="Times New Roman" panose="02020603050405020304" pitchFamily="18" charset="0"/>
              </a:rPr>
              <a:t>Dosovitskiy</a:t>
            </a:r>
            <a:r>
              <a:rPr lang="en-IN" sz="2000" dirty="0">
                <a:latin typeface="Times New Roman" panose="02020603050405020304" pitchFamily="18" charset="0"/>
                <a:cs typeface="Times New Roman" panose="02020603050405020304" pitchFamily="18" charset="0"/>
              </a:rPr>
              <a:t> et al., “An image is worth 16×16 words: Transformers for image recognition at scale,” 2020, arXiv:2010.11929.</a:t>
            </a:r>
          </a:p>
          <a:p>
            <a:pPr algn="just">
              <a:lnSpc>
                <a:spcPct val="170000"/>
              </a:lnSpc>
            </a:pPr>
            <a:r>
              <a:rPr lang="en-IN" sz="2000" dirty="0">
                <a:latin typeface="Times New Roman" panose="02020603050405020304" pitchFamily="18" charset="0"/>
                <a:cs typeface="Times New Roman" panose="02020603050405020304" pitchFamily="18" charset="0"/>
              </a:rPr>
              <a:t> [8] P. Chen, L. Gao, X. Shi, K. Allen, and L. Yang, “Fully automatic knee osteoarthritis severity grading using deep neural networks with a novel ordinal loss,” Computerized Med. </a:t>
            </a:r>
            <a:r>
              <a:rPr lang="en-IN" sz="2000" dirty="0" err="1">
                <a:latin typeface="Times New Roman" panose="02020603050405020304" pitchFamily="18" charset="0"/>
                <a:cs typeface="Times New Roman" panose="02020603050405020304" pitchFamily="18" charset="0"/>
              </a:rPr>
              <a:t>Imag</a:t>
            </a:r>
            <a:r>
              <a:rPr lang="en-IN" sz="2000" dirty="0">
                <a:latin typeface="Times New Roman" panose="02020603050405020304" pitchFamily="18" charset="0"/>
                <a:cs typeface="Times New Roman" panose="02020603050405020304" pitchFamily="18" charset="0"/>
              </a:rPr>
              <a:t>. Graph., vol. 75, pp. 84–92, Jul. 2019. </a:t>
            </a:r>
          </a:p>
          <a:p>
            <a:pPr algn="just">
              <a:lnSpc>
                <a:spcPct val="170000"/>
              </a:lnSpc>
            </a:pPr>
            <a:r>
              <a:rPr lang="en-IN" sz="2000" dirty="0">
                <a:latin typeface="Times New Roman" panose="02020603050405020304" pitchFamily="18" charset="0"/>
                <a:cs typeface="Times New Roman" panose="02020603050405020304" pitchFamily="18" charset="0"/>
              </a:rPr>
              <a:t>[9] B. Liu, J. Luo, and H. Huang, “Toward automatic quantification of knee osteoarthritis severity using improved faster R-CNN,” Int. J.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Assist. </a:t>
            </a:r>
            <a:r>
              <a:rPr lang="en-IN" sz="2000" dirty="0" err="1">
                <a:latin typeface="Times New Roman" panose="02020603050405020304" pitchFamily="18" charset="0"/>
                <a:cs typeface="Times New Roman" panose="02020603050405020304" pitchFamily="18" charset="0"/>
              </a:rPr>
              <a:t>Radiol</a:t>
            </a:r>
            <a:r>
              <a:rPr lang="en-IN" sz="2000" dirty="0">
                <a:latin typeface="Times New Roman" panose="02020603050405020304" pitchFamily="18" charset="0"/>
                <a:cs typeface="Times New Roman" panose="02020603050405020304" pitchFamily="18" charset="0"/>
              </a:rPr>
              <a:t>. Surgery, vol. 15, no. 3, pp. 457–466, Mar. 2020.</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609600"/>
            <a:ext cx="7790688" cy="5334000"/>
          </a:xfrm>
        </p:spPr>
        <p:txBody>
          <a:bodyPr>
            <a:normAutofit/>
          </a:bodyPr>
          <a:lstStyle/>
          <a:p>
            <a:pPr algn="just"/>
            <a:r>
              <a:rPr lang="en-IN" sz="2000" dirty="0">
                <a:latin typeface="Times New Roman" panose="02020603050405020304" pitchFamily="18" charset="0"/>
                <a:cs typeface="Times New Roman" panose="02020603050405020304" pitchFamily="18" charset="0"/>
              </a:rPr>
              <a:t>[10] B. Norman, V. </a:t>
            </a:r>
            <a:r>
              <a:rPr lang="en-IN" sz="2000" dirty="0" err="1">
                <a:latin typeface="Times New Roman" panose="02020603050405020304" pitchFamily="18" charset="0"/>
                <a:cs typeface="Times New Roman" panose="02020603050405020304" pitchFamily="18" charset="0"/>
              </a:rPr>
              <a:t>Pedoia</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Noworolski</a:t>
            </a:r>
            <a:r>
              <a:rPr lang="en-IN" sz="2000" dirty="0">
                <a:latin typeface="Times New Roman" panose="02020603050405020304" pitchFamily="18" charset="0"/>
                <a:cs typeface="Times New Roman" panose="02020603050405020304" pitchFamily="18" charset="0"/>
              </a:rPr>
              <a:t>, T. M. Link, and S. Majumdar, “Applying densely connected convolutional neural networks for staging osteoarthritis severity from plain radiographs,” J. Digit. </a:t>
            </a:r>
            <a:r>
              <a:rPr lang="en-IN" sz="2000" dirty="0" err="1">
                <a:latin typeface="Times New Roman" panose="02020603050405020304" pitchFamily="18" charset="0"/>
                <a:cs typeface="Times New Roman" panose="02020603050405020304" pitchFamily="18" charset="0"/>
              </a:rPr>
              <a:t>Imag</a:t>
            </a:r>
            <a:r>
              <a:rPr lang="en-IN" sz="2000" dirty="0">
                <a:latin typeface="Times New Roman" panose="02020603050405020304" pitchFamily="18" charset="0"/>
                <a:cs typeface="Times New Roman" panose="02020603050405020304" pitchFamily="18" charset="0"/>
              </a:rPr>
              <a:t>., vol. 32, no. 3, pp. 471–477, 2019.</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[11] E. </a:t>
            </a:r>
            <a:r>
              <a:rPr lang="en-IN" sz="2000" dirty="0" err="1">
                <a:latin typeface="Times New Roman" panose="02020603050405020304" pitchFamily="18" charset="0"/>
                <a:cs typeface="Times New Roman" panose="02020603050405020304" pitchFamily="18" charset="0"/>
              </a:rPr>
              <a:t>Halilaj</a:t>
            </a:r>
            <a:r>
              <a:rPr lang="en-IN" sz="2000" dirty="0">
                <a:latin typeface="Times New Roman" panose="02020603050405020304" pitchFamily="18" charset="0"/>
                <a:cs typeface="Times New Roman" panose="02020603050405020304" pitchFamily="18" charset="0"/>
              </a:rPr>
              <a:t>, Y. Le, J. L. Hicks, T. J. Hastie, and S. L. </a:t>
            </a:r>
            <a:r>
              <a:rPr lang="en-IN" sz="2000" dirty="0" err="1">
                <a:latin typeface="Times New Roman" panose="02020603050405020304" pitchFamily="18" charset="0"/>
                <a:cs typeface="Times New Roman" panose="02020603050405020304" pitchFamily="18" charset="0"/>
              </a:rPr>
              <a:t>Delp</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Modeling</a:t>
            </a:r>
            <a:r>
              <a:rPr lang="en-IN" sz="2000" dirty="0">
                <a:latin typeface="Times New Roman" panose="02020603050405020304" pitchFamily="18" charset="0"/>
                <a:cs typeface="Times New Roman" panose="02020603050405020304" pitchFamily="18" charset="0"/>
              </a:rPr>
              <a:t> and predicting osteoarthritis progression: Data from the osteoarthritis initiative,” Osteoarthritis Cartilage, vol. 26, no. 12, pp. 1643–1650, Dec. 2018.</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[12] P. </a:t>
            </a:r>
            <a:r>
              <a:rPr lang="en-IN" sz="2000" dirty="0" err="1">
                <a:latin typeface="Times New Roman" panose="02020603050405020304" pitchFamily="18" charset="0"/>
                <a:cs typeface="Times New Roman" panose="02020603050405020304" pitchFamily="18" charset="0"/>
              </a:rPr>
              <a:t>Widera</a:t>
            </a:r>
            <a:r>
              <a:rPr lang="en-IN" sz="2000" dirty="0">
                <a:latin typeface="Times New Roman" panose="02020603050405020304" pitchFamily="18" charset="0"/>
                <a:cs typeface="Times New Roman" panose="02020603050405020304" pitchFamily="18" charset="0"/>
              </a:rPr>
              <a:t> et al., “Multi-classifier prediction of knee osteoarthritis progression from incomplete imbalanced longitudinal data,” Sci. Rep., vol. 10, no. 1, p. 8427, Dec. 2020</a:t>
            </a:r>
          </a:p>
        </p:txBody>
      </p:sp>
    </p:spTree>
    <p:extLst>
      <p:ext uri="{BB962C8B-B14F-4D97-AF65-F5344CB8AC3E}">
        <p14:creationId xmlns:p14="http://schemas.microsoft.com/office/powerpoint/2010/main" val="172895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 [13] C. </a:t>
            </a:r>
            <a:r>
              <a:rPr lang="en-IN" sz="2000" dirty="0" err="1">
                <a:latin typeface="Times New Roman" panose="02020603050405020304" pitchFamily="18" charset="0"/>
                <a:cs typeface="Times New Roman" panose="02020603050405020304" pitchFamily="18" charset="0"/>
              </a:rPr>
              <a:t>Ntakolia</a:t>
            </a:r>
            <a:r>
              <a:rPr lang="en-IN" sz="2000" dirty="0">
                <a:latin typeface="Times New Roman" panose="02020603050405020304" pitchFamily="18" charset="0"/>
                <a:cs typeface="Times New Roman" panose="02020603050405020304" pitchFamily="18" charset="0"/>
              </a:rPr>
              <a:t>, C. </a:t>
            </a:r>
            <a:r>
              <a:rPr lang="en-IN" sz="2000" dirty="0" err="1">
                <a:latin typeface="Times New Roman" panose="02020603050405020304" pitchFamily="18" charset="0"/>
                <a:cs typeface="Times New Roman" panose="02020603050405020304" pitchFamily="18" charset="0"/>
              </a:rPr>
              <a:t>Kokkotis</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Moustakidis</a:t>
            </a:r>
            <a:r>
              <a:rPr lang="en-IN" sz="2000" dirty="0">
                <a:latin typeface="Times New Roman" panose="02020603050405020304" pitchFamily="18" charset="0"/>
                <a:cs typeface="Times New Roman" panose="02020603050405020304" pitchFamily="18" charset="0"/>
              </a:rPr>
              <a:t>, and D. </a:t>
            </a:r>
            <a:r>
              <a:rPr lang="en-IN" sz="2000" dirty="0" err="1">
                <a:latin typeface="Times New Roman" panose="02020603050405020304" pitchFamily="18" charset="0"/>
                <a:cs typeface="Times New Roman" panose="02020603050405020304" pitchFamily="18" charset="0"/>
              </a:rPr>
              <a:t>Tsaopoulos</a:t>
            </a:r>
            <a:r>
              <a:rPr lang="en-IN" sz="2000" dirty="0">
                <a:latin typeface="Times New Roman" panose="02020603050405020304" pitchFamily="18" charset="0"/>
                <a:cs typeface="Times New Roman" panose="02020603050405020304" pitchFamily="18" charset="0"/>
              </a:rPr>
              <a:t>, “Prediction of joint space narrowing progression in knee osteoarthritis patients,” Diagnostics, vol. 11, no. 2, p. 285, Feb. 2021.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 A. </a:t>
            </a:r>
            <a:r>
              <a:rPr lang="en-IN" sz="2000" dirty="0" err="1">
                <a:latin typeface="Times New Roman" panose="02020603050405020304" pitchFamily="18" charset="0"/>
                <a:cs typeface="Times New Roman" panose="02020603050405020304" pitchFamily="18" charset="0"/>
              </a:rPr>
              <a:t>Tiulpin</a:t>
            </a:r>
            <a:r>
              <a:rPr lang="en-IN" sz="2000" dirty="0">
                <a:latin typeface="Times New Roman" panose="02020603050405020304" pitchFamily="18" charset="0"/>
                <a:cs typeface="Times New Roman" panose="02020603050405020304" pitchFamily="18" charset="0"/>
              </a:rPr>
              <a:t> et al., “Multimodal machine learning-based knee osteoarthritis progression prediction from plain radiographs and clinical data,” Sci. Rep., vol. 9, no. 1, pp. 1–11, Dec. 2019.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 K. Hu, Z. Wang, K. E. Martens, and S. Lewis, “Vision-based freezing of gait detection with anatomic patch based representation,” in Proc. Asian Conf.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Vis. Cham, Switzerland: Springer, 2018, pp. 564–576</a:t>
            </a:r>
            <a:r>
              <a:rPr lang="en-IN" sz="1200" dirty="0"/>
              <a:t>.</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880E8E-DD00-B664-37EE-5D83F76FECB0}"/>
              </a:ext>
            </a:extLst>
          </p:cNvPr>
          <p:cNvSpPr>
            <a:spLocks noGrp="1"/>
          </p:cNvSpPr>
          <p:nvPr>
            <p:ph idx="1"/>
          </p:nvPr>
        </p:nvSpPr>
        <p:spPr>
          <a:xfrm>
            <a:off x="1295400" y="609600"/>
            <a:ext cx="7638288" cy="5638800"/>
          </a:xfrm>
        </p:spPr>
        <p:txBody>
          <a:bodyPr>
            <a:normAutofit/>
          </a:bodyPr>
          <a:lstStyle/>
          <a:p>
            <a:r>
              <a:rPr lang="en-IN" dirty="0"/>
              <a:t> </a:t>
            </a:r>
            <a:r>
              <a:rPr lang="en-IN" sz="2000" dirty="0">
                <a:latin typeface="Times New Roman" panose="02020603050405020304" pitchFamily="18" charset="0"/>
                <a:cs typeface="Times New Roman" panose="02020603050405020304" pitchFamily="18" charset="0"/>
              </a:rPr>
              <a:t>[13] Q. Wang, A. Gao, and Y. Hu, ‘‘Joint power and </a:t>
            </a:r>
            <a:r>
              <a:rPr lang="en-IN" sz="2000" dirty="0" err="1">
                <a:latin typeface="Times New Roman" panose="02020603050405020304" pitchFamily="18" charset="0"/>
                <a:cs typeface="Times New Roman" panose="02020603050405020304" pitchFamily="18" charset="0"/>
              </a:rPr>
              <a:t>QoE</a:t>
            </a:r>
            <a:r>
              <a:rPr lang="en-IN" sz="2000" dirty="0">
                <a:latin typeface="Times New Roman" panose="02020603050405020304" pitchFamily="18" charset="0"/>
                <a:cs typeface="Times New Roman" panose="02020603050405020304" pitchFamily="18" charset="0"/>
              </a:rPr>
              <a:t> optimization scheme  for multi-UAV assisted offloading in mobile computing,’’ IEEE Access, 945 vol. 9, pp. 21206–212110.1109/ACCESS.2021.3055335. </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[14] O. </a:t>
            </a:r>
            <a:r>
              <a:rPr lang="en-IN" sz="2000" dirty="0" err="1">
                <a:latin typeface="Times New Roman" panose="02020603050405020304" pitchFamily="18" charset="0"/>
                <a:cs typeface="Times New Roman" panose="02020603050405020304" pitchFamily="18" charset="0"/>
              </a:rPr>
              <a:t>Alagoz</a:t>
            </a:r>
            <a:r>
              <a:rPr lang="en-IN" sz="2000" dirty="0">
                <a:latin typeface="Times New Roman" panose="02020603050405020304" pitchFamily="18" charset="0"/>
                <a:cs typeface="Times New Roman" panose="02020603050405020304" pitchFamily="18" charset="0"/>
              </a:rPr>
              <a:t>, H. Hsu, A. J. Schaefer, and M. S. Roberts, ‘‘Markov </a:t>
            </a:r>
            <a:r>
              <a:rPr lang="en-IN" sz="2000" dirty="0" err="1">
                <a:latin typeface="Times New Roman" panose="02020603050405020304" pitchFamily="18" charset="0"/>
                <a:cs typeface="Times New Roman" panose="02020603050405020304" pitchFamily="18" charset="0"/>
              </a:rPr>
              <a:t>deci</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sion</a:t>
            </a:r>
            <a:r>
              <a:rPr lang="en-IN" sz="2000" dirty="0">
                <a:latin typeface="Times New Roman" panose="02020603050405020304" pitchFamily="18" charset="0"/>
                <a:cs typeface="Times New Roman" panose="02020603050405020304" pitchFamily="18" charset="0"/>
              </a:rPr>
              <a:t> processes: A tool for sequential decision making under </a:t>
            </a:r>
            <a:r>
              <a:rPr lang="en-IN" sz="2000" dirty="0" err="1">
                <a:latin typeface="Times New Roman" panose="02020603050405020304" pitchFamily="18" charset="0"/>
                <a:cs typeface="Times New Roman" panose="02020603050405020304" pitchFamily="18" charset="0"/>
              </a:rPr>
              <a:t>uncer</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tainty</a:t>
            </a:r>
            <a:r>
              <a:rPr lang="en-IN" sz="2000" dirty="0">
                <a:latin typeface="Times New Roman" panose="02020603050405020304" pitchFamily="18" charset="0"/>
                <a:cs typeface="Times New Roman" panose="02020603050405020304" pitchFamily="18" charset="0"/>
              </a:rPr>
              <a:t>,’’ Med. </a:t>
            </a:r>
            <a:r>
              <a:rPr lang="en-IN" sz="2000" dirty="0" err="1">
                <a:latin typeface="Times New Roman" panose="02020603050405020304" pitchFamily="18" charset="0"/>
                <a:cs typeface="Times New Roman" panose="02020603050405020304" pitchFamily="18" charset="0"/>
              </a:rPr>
              <a:t>Decis</a:t>
            </a:r>
            <a:r>
              <a:rPr lang="en-IN" sz="2000" dirty="0">
                <a:latin typeface="Times New Roman" panose="02020603050405020304" pitchFamily="18" charset="0"/>
                <a:cs typeface="Times New Roman" panose="02020603050405020304" pitchFamily="18" charset="0"/>
              </a:rPr>
              <a:t>. Making, vol. 30, no. 4, pp. 474–483, Jul. 2010,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949 10.1177/0272989X09353194. </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[15] M. McClellan, C. </a:t>
            </a:r>
            <a:r>
              <a:rPr lang="en-IN" sz="2000" dirty="0" err="1">
                <a:latin typeface="Times New Roman" panose="02020603050405020304" pitchFamily="18" charset="0"/>
                <a:cs typeface="Times New Roman" panose="02020603050405020304" pitchFamily="18" charset="0"/>
              </a:rPr>
              <a:t>Cervelló</a:t>
            </a:r>
            <a:r>
              <a:rPr lang="en-IN" sz="2000" dirty="0">
                <a:latin typeface="Times New Roman" panose="02020603050405020304" pitchFamily="18" charset="0"/>
                <a:cs typeface="Times New Roman" panose="02020603050405020304" pitchFamily="18" charset="0"/>
              </a:rPr>
              <a:t>-Pastor, and S. </a:t>
            </a:r>
            <a:r>
              <a:rPr lang="en-IN" sz="2000" dirty="0" err="1">
                <a:latin typeface="Times New Roman" panose="02020603050405020304" pitchFamily="18" charset="0"/>
                <a:cs typeface="Times New Roman" panose="02020603050405020304" pitchFamily="18" charset="0"/>
              </a:rPr>
              <a:t>Sallent</a:t>
            </a:r>
            <a:r>
              <a:rPr lang="en-IN" sz="2000" dirty="0">
                <a:latin typeface="Times New Roman" panose="02020603050405020304" pitchFamily="18" charset="0"/>
                <a:cs typeface="Times New Roman" panose="02020603050405020304" pitchFamily="18" charset="0"/>
              </a:rPr>
              <a:t>, ‘‘Deep learning at the  mobile edge: Opportunities for 5G networks,’’ Appl. Sci., vol. 10, no. 14, 952 p. 4735, Jul. 2020,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10.3390/app10144735. </a:t>
            </a:r>
          </a:p>
        </p:txBody>
      </p:sp>
    </p:spTree>
    <p:extLst>
      <p:ext uri="{BB962C8B-B14F-4D97-AF65-F5344CB8AC3E}">
        <p14:creationId xmlns:p14="http://schemas.microsoft.com/office/powerpoint/2010/main" val="21052486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2155</TotalTime>
  <Words>2033</Words>
  <Application>Microsoft Office PowerPoint</Application>
  <PresentationFormat>On-screen Show (4:3)</PresentationFormat>
  <Paragraphs>99</Paragraphs>
  <Slides>22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Calibri</vt:lpstr>
      <vt:lpstr>Gill Sans MT</vt:lpstr>
      <vt:lpstr>Times New Roman</vt:lpstr>
      <vt:lpstr>Verdana</vt:lpstr>
      <vt:lpstr>Wingdings</vt:lpstr>
      <vt:lpstr>Wingdings 2</vt:lpstr>
      <vt:lpstr>Solstice</vt:lpstr>
      <vt:lpstr>Adversarial Evolving Neural Network for Longitudinal Knee Osteoarthritis Prediction</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PowerPoint Presentation</vt:lpstr>
      <vt:lpstr>REFERENCE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648</cp:revision>
  <dcterms:created xsi:type="dcterms:W3CDTF">2006-08-16T00:00:00Z</dcterms:created>
  <dcterms:modified xsi:type="dcterms:W3CDTF">2023-02-17T12:48:26Z</dcterms:modified>
</cp:coreProperties>
</file>