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86" r:id="rId3"/>
    <p:sldId id="280" r:id="rId4"/>
    <p:sldId id="281" r:id="rId5"/>
    <p:sldId id="307" r:id="rId6"/>
    <p:sldId id="308" r:id="rId7"/>
    <p:sldId id="309" r:id="rId8"/>
    <p:sldId id="310" r:id="rId9"/>
    <p:sldId id="276" r:id="rId10"/>
    <p:sldId id="265" r:id="rId11"/>
    <p:sldId id="284" r:id="rId12"/>
    <p:sldId id="277" r:id="rId13"/>
    <p:sldId id="316" r:id="rId14"/>
    <p:sldId id="292" r:id="rId15"/>
    <p:sldId id="293" r:id="rId16"/>
    <p:sldId id="295" r:id="rId17"/>
    <p:sldId id="288" r:id="rId18"/>
    <p:sldId id="311" r:id="rId19"/>
    <p:sldId id="299" r:id="rId20"/>
    <p:sldId id="300" r:id="rId21"/>
    <p:sldId id="301" r:id="rId22"/>
    <p:sldId id="285" r:id="rId23"/>
    <p:sldId id="302" r:id="rId24"/>
    <p:sldId id="312" r:id="rId25"/>
    <p:sldId id="313" r:id="rId26"/>
    <p:sldId id="314" r:id="rId27"/>
    <p:sldId id="304" r:id="rId28"/>
    <p:sldId id="305" r:id="rId29"/>
    <p:sldId id="315" r:id="rId30"/>
    <p:sldId id="274"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744" autoAdjust="0"/>
  </p:normalViewPr>
  <p:slideViewPr>
    <p:cSldViewPr snapToGrid="0">
      <p:cViewPr varScale="1">
        <p:scale>
          <a:sx n="78" d="100"/>
          <a:sy n="78" d="100"/>
        </p:scale>
        <p:origin x="850"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5AEEAF-2318-4B60-8B75-BFA4D8BA7539}" type="datetimeFigureOut">
              <a:rPr lang="en-IN" smtClean="0"/>
              <a:pPr/>
              <a:t>28-01-2023</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30996B-368C-4D2D-BE1E-C6593CA53BFD}" type="slidenum">
              <a:rPr lang="en-IN" smtClean="0"/>
              <a:pPr/>
              <a:t>‹#›</a:t>
            </a:fld>
            <a:endParaRPr lang="en-IN"/>
          </a:p>
        </p:txBody>
      </p:sp>
    </p:spTree>
    <p:extLst>
      <p:ext uri="{BB962C8B-B14F-4D97-AF65-F5344CB8AC3E}">
        <p14:creationId xmlns:p14="http://schemas.microsoft.com/office/powerpoint/2010/main" val="3246224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8EFCE-2611-4C5F-9340-2C7CD17531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636B2717-DC46-46B9-9F3C-F3E78198EB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6699A8EF-223C-4BBF-A85E-87F5A297BB4D}"/>
              </a:ext>
            </a:extLst>
          </p:cNvPr>
          <p:cNvSpPr>
            <a:spLocks noGrp="1"/>
          </p:cNvSpPr>
          <p:nvPr>
            <p:ph type="dt" sz="half" idx="10"/>
          </p:nvPr>
        </p:nvSpPr>
        <p:spPr/>
        <p:txBody>
          <a:bodyPr/>
          <a:lstStyle/>
          <a:p>
            <a:fld id="{369FFF7D-BD81-4D63-BBDC-EBB22345FA05}" type="datetimeFigureOut">
              <a:rPr lang="en-IN" smtClean="0"/>
              <a:pPr/>
              <a:t>28-01-2023</a:t>
            </a:fld>
            <a:endParaRPr lang="en-IN"/>
          </a:p>
        </p:txBody>
      </p:sp>
      <p:sp>
        <p:nvSpPr>
          <p:cNvPr id="5" name="Footer Placeholder 4">
            <a:extLst>
              <a:ext uri="{FF2B5EF4-FFF2-40B4-BE49-F238E27FC236}">
                <a16:creationId xmlns:a16="http://schemas.microsoft.com/office/drawing/2014/main" id="{40A71A23-8A2D-45F3-BA03-7D9A8ED3AA5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4EFA8FD-ADD6-46BE-8407-B8674DEB08C7}"/>
              </a:ext>
            </a:extLst>
          </p:cNvPr>
          <p:cNvSpPr>
            <a:spLocks noGrp="1"/>
          </p:cNvSpPr>
          <p:nvPr>
            <p:ph type="sldNum" sz="quarter" idx="12"/>
          </p:nvPr>
        </p:nvSpPr>
        <p:spPr/>
        <p:txBody>
          <a:bodyPr/>
          <a:lstStyle/>
          <a:p>
            <a:fld id="{417656A0-72B5-4042-8864-62C7CAC284BE}" type="slidenum">
              <a:rPr lang="en-IN" smtClean="0"/>
              <a:pPr/>
              <a:t>‹#›</a:t>
            </a:fld>
            <a:endParaRPr lang="en-IN"/>
          </a:p>
        </p:txBody>
      </p:sp>
    </p:spTree>
    <p:extLst>
      <p:ext uri="{BB962C8B-B14F-4D97-AF65-F5344CB8AC3E}">
        <p14:creationId xmlns:p14="http://schemas.microsoft.com/office/powerpoint/2010/main" val="17849247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73DA1-EDDF-416F-884F-C1777DB6AD44}"/>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E61F7653-E489-4FC8-8D3B-24238C366CC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26BD0A52-FA0B-47E7-AC86-400B294E5B17}"/>
              </a:ext>
            </a:extLst>
          </p:cNvPr>
          <p:cNvSpPr>
            <a:spLocks noGrp="1"/>
          </p:cNvSpPr>
          <p:nvPr>
            <p:ph type="dt" sz="half" idx="10"/>
          </p:nvPr>
        </p:nvSpPr>
        <p:spPr/>
        <p:txBody>
          <a:bodyPr/>
          <a:lstStyle/>
          <a:p>
            <a:fld id="{369FFF7D-BD81-4D63-BBDC-EBB22345FA05}" type="datetimeFigureOut">
              <a:rPr lang="en-IN" smtClean="0"/>
              <a:pPr/>
              <a:t>28-01-2023</a:t>
            </a:fld>
            <a:endParaRPr lang="en-IN"/>
          </a:p>
        </p:txBody>
      </p:sp>
      <p:sp>
        <p:nvSpPr>
          <p:cNvPr id="5" name="Footer Placeholder 4">
            <a:extLst>
              <a:ext uri="{FF2B5EF4-FFF2-40B4-BE49-F238E27FC236}">
                <a16:creationId xmlns:a16="http://schemas.microsoft.com/office/drawing/2014/main" id="{07AD299A-09A7-47A4-806E-BC0899B121D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9FA0B1AF-FEB8-4BB7-9C54-6185FC4A7333}"/>
              </a:ext>
            </a:extLst>
          </p:cNvPr>
          <p:cNvSpPr>
            <a:spLocks noGrp="1"/>
          </p:cNvSpPr>
          <p:nvPr>
            <p:ph type="sldNum" sz="quarter" idx="12"/>
          </p:nvPr>
        </p:nvSpPr>
        <p:spPr/>
        <p:txBody>
          <a:bodyPr/>
          <a:lstStyle/>
          <a:p>
            <a:fld id="{417656A0-72B5-4042-8864-62C7CAC284BE}" type="slidenum">
              <a:rPr lang="en-IN" smtClean="0"/>
              <a:pPr/>
              <a:t>‹#›</a:t>
            </a:fld>
            <a:endParaRPr lang="en-IN"/>
          </a:p>
        </p:txBody>
      </p:sp>
    </p:spTree>
    <p:extLst>
      <p:ext uri="{BB962C8B-B14F-4D97-AF65-F5344CB8AC3E}">
        <p14:creationId xmlns:p14="http://schemas.microsoft.com/office/powerpoint/2010/main" val="2129037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8A5C4-B08D-4FE0-AD6D-D0ABA7E62C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6FAC1C0D-1210-40F1-BCC7-EF9F6139C64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407130-CADA-466E-ABDA-4E9EFC71C3CD}"/>
              </a:ext>
            </a:extLst>
          </p:cNvPr>
          <p:cNvSpPr>
            <a:spLocks noGrp="1"/>
          </p:cNvSpPr>
          <p:nvPr>
            <p:ph type="dt" sz="half" idx="10"/>
          </p:nvPr>
        </p:nvSpPr>
        <p:spPr/>
        <p:txBody>
          <a:bodyPr/>
          <a:lstStyle/>
          <a:p>
            <a:fld id="{369FFF7D-BD81-4D63-BBDC-EBB22345FA05}" type="datetimeFigureOut">
              <a:rPr lang="en-IN" smtClean="0"/>
              <a:pPr/>
              <a:t>28-01-2023</a:t>
            </a:fld>
            <a:endParaRPr lang="en-IN"/>
          </a:p>
        </p:txBody>
      </p:sp>
      <p:sp>
        <p:nvSpPr>
          <p:cNvPr id="5" name="Footer Placeholder 4">
            <a:extLst>
              <a:ext uri="{FF2B5EF4-FFF2-40B4-BE49-F238E27FC236}">
                <a16:creationId xmlns:a16="http://schemas.microsoft.com/office/drawing/2014/main" id="{F36F4B19-EE9E-49BA-A384-3B70F8FB61C0}"/>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C99E257-E069-4495-9696-03C3AFEED9F6}"/>
              </a:ext>
            </a:extLst>
          </p:cNvPr>
          <p:cNvSpPr>
            <a:spLocks noGrp="1"/>
          </p:cNvSpPr>
          <p:nvPr>
            <p:ph type="sldNum" sz="quarter" idx="12"/>
          </p:nvPr>
        </p:nvSpPr>
        <p:spPr/>
        <p:txBody>
          <a:bodyPr/>
          <a:lstStyle/>
          <a:p>
            <a:fld id="{417656A0-72B5-4042-8864-62C7CAC284BE}" type="slidenum">
              <a:rPr lang="en-IN" smtClean="0"/>
              <a:pPr/>
              <a:t>‹#›</a:t>
            </a:fld>
            <a:endParaRPr lang="en-IN"/>
          </a:p>
        </p:txBody>
      </p:sp>
    </p:spTree>
    <p:extLst>
      <p:ext uri="{BB962C8B-B14F-4D97-AF65-F5344CB8AC3E}">
        <p14:creationId xmlns:p14="http://schemas.microsoft.com/office/powerpoint/2010/main" val="3967065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65B4B-2323-4339-9616-D0764F293EBC}"/>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5980F808-3DBD-48A4-84F9-111968D023E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35E3ED0C-83DF-40D3-8ECF-5B97066EF92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755204DB-BE0C-4E2E-9318-310FFE918F85}"/>
              </a:ext>
            </a:extLst>
          </p:cNvPr>
          <p:cNvSpPr>
            <a:spLocks noGrp="1"/>
          </p:cNvSpPr>
          <p:nvPr>
            <p:ph type="dt" sz="half" idx="10"/>
          </p:nvPr>
        </p:nvSpPr>
        <p:spPr/>
        <p:txBody>
          <a:bodyPr/>
          <a:lstStyle/>
          <a:p>
            <a:fld id="{369FFF7D-BD81-4D63-BBDC-EBB22345FA05}" type="datetimeFigureOut">
              <a:rPr lang="en-IN" smtClean="0"/>
              <a:pPr/>
              <a:t>28-01-2023</a:t>
            </a:fld>
            <a:endParaRPr lang="en-IN"/>
          </a:p>
        </p:txBody>
      </p:sp>
      <p:sp>
        <p:nvSpPr>
          <p:cNvPr id="6" name="Footer Placeholder 5">
            <a:extLst>
              <a:ext uri="{FF2B5EF4-FFF2-40B4-BE49-F238E27FC236}">
                <a16:creationId xmlns:a16="http://schemas.microsoft.com/office/drawing/2014/main" id="{41B6814C-56A1-4CA7-A2B4-8438C3D3D908}"/>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997B8E0-CD0A-4372-AD5E-8D21AC671E73}"/>
              </a:ext>
            </a:extLst>
          </p:cNvPr>
          <p:cNvSpPr>
            <a:spLocks noGrp="1"/>
          </p:cNvSpPr>
          <p:nvPr>
            <p:ph type="sldNum" sz="quarter" idx="12"/>
          </p:nvPr>
        </p:nvSpPr>
        <p:spPr/>
        <p:txBody>
          <a:bodyPr/>
          <a:lstStyle/>
          <a:p>
            <a:fld id="{417656A0-72B5-4042-8864-62C7CAC284BE}" type="slidenum">
              <a:rPr lang="en-IN" smtClean="0"/>
              <a:pPr/>
              <a:t>‹#›</a:t>
            </a:fld>
            <a:endParaRPr lang="en-IN"/>
          </a:p>
        </p:txBody>
      </p:sp>
    </p:spTree>
    <p:extLst>
      <p:ext uri="{BB962C8B-B14F-4D97-AF65-F5344CB8AC3E}">
        <p14:creationId xmlns:p14="http://schemas.microsoft.com/office/powerpoint/2010/main" val="1616604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A69B7-6078-437C-AA19-ED34C55D7A99}"/>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0E468F60-3E49-45B4-B068-F8A4C393217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801F0D1-ACAC-499C-9719-D23A93A76EC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4F6D437B-D32A-44D7-B029-F48D7D41EBE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C41646-0C49-49B2-B536-CDC67A3AAA4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B5F85F2E-0125-470D-A9F1-0563DC0C0E05}"/>
              </a:ext>
            </a:extLst>
          </p:cNvPr>
          <p:cNvSpPr>
            <a:spLocks noGrp="1"/>
          </p:cNvSpPr>
          <p:nvPr>
            <p:ph type="dt" sz="half" idx="10"/>
          </p:nvPr>
        </p:nvSpPr>
        <p:spPr/>
        <p:txBody>
          <a:bodyPr/>
          <a:lstStyle/>
          <a:p>
            <a:fld id="{369FFF7D-BD81-4D63-BBDC-EBB22345FA05}" type="datetimeFigureOut">
              <a:rPr lang="en-IN" smtClean="0"/>
              <a:pPr/>
              <a:t>28-01-2023</a:t>
            </a:fld>
            <a:endParaRPr lang="en-IN"/>
          </a:p>
        </p:txBody>
      </p:sp>
      <p:sp>
        <p:nvSpPr>
          <p:cNvPr id="8" name="Footer Placeholder 7">
            <a:extLst>
              <a:ext uri="{FF2B5EF4-FFF2-40B4-BE49-F238E27FC236}">
                <a16:creationId xmlns:a16="http://schemas.microsoft.com/office/drawing/2014/main" id="{A591FCF8-5D11-4704-9F06-15921AF49996}"/>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FF51378A-4985-4154-AD07-ABC433FF33AA}"/>
              </a:ext>
            </a:extLst>
          </p:cNvPr>
          <p:cNvSpPr>
            <a:spLocks noGrp="1"/>
          </p:cNvSpPr>
          <p:nvPr>
            <p:ph type="sldNum" sz="quarter" idx="12"/>
          </p:nvPr>
        </p:nvSpPr>
        <p:spPr/>
        <p:txBody>
          <a:bodyPr/>
          <a:lstStyle/>
          <a:p>
            <a:fld id="{417656A0-72B5-4042-8864-62C7CAC284BE}" type="slidenum">
              <a:rPr lang="en-IN" smtClean="0"/>
              <a:pPr/>
              <a:t>‹#›</a:t>
            </a:fld>
            <a:endParaRPr lang="en-IN"/>
          </a:p>
        </p:txBody>
      </p:sp>
    </p:spTree>
    <p:extLst>
      <p:ext uri="{BB962C8B-B14F-4D97-AF65-F5344CB8AC3E}">
        <p14:creationId xmlns:p14="http://schemas.microsoft.com/office/powerpoint/2010/main" val="16135979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D5CF9-4CA7-4CD1-9E33-0F8FDC26E7E0}"/>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AB77EFA3-FD6B-467F-96D3-DD31834CB34F}"/>
              </a:ext>
            </a:extLst>
          </p:cNvPr>
          <p:cNvSpPr>
            <a:spLocks noGrp="1"/>
          </p:cNvSpPr>
          <p:nvPr>
            <p:ph type="dt" sz="half" idx="10"/>
          </p:nvPr>
        </p:nvSpPr>
        <p:spPr/>
        <p:txBody>
          <a:bodyPr/>
          <a:lstStyle/>
          <a:p>
            <a:fld id="{369FFF7D-BD81-4D63-BBDC-EBB22345FA05}" type="datetimeFigureOut">
              <a:rPr lang="en-IN" smtClean="0"/>
              <a:pPr/>
              <a:t>28-01-2023</a:t>
            </a:fld>
            <a:endParaRPr lang="en-IN"/>
          </a:p>
        </p:txBody>
      </p:sp>
      <p:sp>
        <p:nvSpPr>
          <p:cNvPr id="4" name="Footer Placeholder 3">
            <a:extLst>
              <a:ext uri="{FF2B5EF4-FFF2-40B4-BE49-F238E27FC236}">
                <a16:creationId xmlns:a16="http://schemas.microsoft.com/office/drawing/2014/main" id="{31B632E3-FEDF-461F-A449-BC8E0163DEF7}"/>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9BFC5479-54FA-47C4-A835-D7A4FBDDD3BE}"/>
              </a:ext>
            </a:extLst>
          </p:cNvPr>
          <p:cNvSpPr>
            <a:spLocks noGrp="1"/>
          </p:cNvSpPr>
          <p:nvPr>
            <p:ph type="sldNum" sz="quarter" idx="12"/>
          </p:nvPr>
        </p:nvSpPr>
        <p:spPr/>
        <p:txBody>
          <a:bodyPr/>
          <a:lstStyle/>
          <a:p>
            <a:fld id="{417656A0-72B5-4042-8864-62C7CAC284BE}" type="slidenum">
              <a:rPr lang="en-IN" smtClean="0"/>
              <a:pPr/>
              <a:t>‹#›</a:t>
            </a:fld>
            <a:endParaRPr lang="en-IN"/>
          </a:p>
        </p:txBody>
      </p:sp>
    </p:spTree>
    <p:extLst>
      <p:ext uri="{BB962C8B-B14F-4D97-AF65-F5344CB8AC3E}">
        <p14:creationId xmlns:p14="http://schemas.microsoft.com/office/powerpoint/2010/main" val="2341610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1EEFA54-7D0B-4B87-B8E6-6C49596EE38E}"/>
              </a:ext>
            </a:extLst>
          </p:cNvPr>
          <p:cNvSpPr>
            <a:spLocks noGrp="1"/>
          </p:cNvSpPr>
          <p:nvPr>
            <p:ph type="dt" sz="half" idx="10"/>
          </p:nvPr>
        </p:nvSpPr>
        <p:spPr/>
        <p:txBody>
          <a:bodyPr/>
          <a:lstStyle/>
          <a:p>
            <a:fld id="{369FFF7D-BD81-4D63-BBDC-EBB22345FA05}" type="datetimeFigureOut">
              <a:rPr lang="en-IN" smtClean="0"/>
              <a:pPr/>
              <a:t>28-01-2023</a:t>
            </a:fld>
            <a:endParaRPr lang="en-IN"/>
          </a:p>
        </p:txBody>
      </p:sp>
      <p:sp>
        <p:nvSpPr>
          <p:cNvPr id="3" name="Footer Placeholder 2">
            <a:extLst>
              <a:ext uri="{FF2B5EF4-FFF2-40B4-BE49-F238E27FC236}">
                <a16:creationId xmlns:a16="http://schemas.microsoft.com/office/drawing/2014/main" id="{7E945A18-3F72-4366-B936-16D3EF0F496C}"/>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4CC53048-CA1B-4C42-BDD6-83631CD1DA73}"/>
              </a:ext>
            </a:extLst>
          </p:cNvPr>
          <p:cNvSpPr>
            <a:spLocks noGrp="1"/>
          </p:cNvSpPr>
          <p:nvPr>
            <p:ph type="sldNum" sz="quarter" idx="12"/>
          </p:nvPr>
        </p:nvSpPr>
        <p:spPr/>
        <p:txBody>
          <a:bodyPr/>
          <a:lstStyle/>
          <a:p>
            <a:fld id="{417656A0-72B5-4042-8864-62C7CAC284BE}" type="slidenum">
              <a:rPr lang="en-IN" smtClean="0"/>
              <a:pPr/>
              <a:t>‹#›</a:t>
            </a:fld>
            <a:endParaRPr lang="en-IN"/>
          </a:p>
        </p:txBody>
      </p:sp>
    </p:spTree>
    <p:extLst>
      <p:ext uri="{BB962C8B-B14F-4D97-AF65-F5344CB8AC3E}">
        <p14:creationId xmlns:p14="http://schemas.microsoft.com/office/powerpoint/2010/main" val="2973098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CFA06-314D-4EEF-83D3-F990ABC6FE9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97E837E1-A37F-40FF-90EC-BE37D44015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C6EC1D3A-47BE-4745-8859-B071CC7C28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06740D-6B0E-4A84-81A6-EB9EC3A463C1}"/>
              </a:ext>
            </a:extLst>
          </p:cNvPr>
          <p:cNvSpPr>
            <a:spLocks noGrp="1"/>
          </p:cNvSpPr>
          <p:nvPr>
            <p:ph type="dt" sz="half" idx="10"/>
          </p:nvPr>
        </p:nvSpPr>
        <p:spPr/>
        <p:txBody>
          <a:bodyPr/>
          <a:lstStyle/>
          <a:p>
            <a:fld id="{369FFF7D-BD81-4D63-BBDC-EBB22345FA05}" type="datetimeFigureOut">
              <a:rPr lang="en-IN" smtClean="0"/>
              <a:pPr/>
              <a:t>28-01-2023</a:t>
            </a:fld>
            <a:endParaRPr lang="en-IN"/>
          </a:p>
        </p:txBody>
      </p:sp>
      <p:sp>
        <p:nvSpPr>
          <p:cNvPr id="6" name="Footer Placeholder 5">
            <a:extLst>
              <a:ext uri="{FF2B5EF4-FFF2-40B4-BE49-F238E27FC236}">
                <a16:creationId xmlns:a16="http://schemas.microsoft.com/office/drawing/2014/main" id="{7E99CB46-C631-4137-874E-43F6A7A5DC89}"/>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3D66AFBB-0A96-453A-9512-6D399D6A43CF}"/>
              </a:ext>
            </a:extLst>
          </p:cNvPr>
          <p:cNvSpPr>
            <a:spLocks noGrp="1"/>
          </p:cNvSpPr>
          <p:nvPr>
            <p:ph type="sldNum" sz="quarter" idx="12"/>
          </p:nvPr>
        </p:nvSpPr>
        <p:spPr/>
        <p:txBody>
          <a:bodyPr/>
          <a:lstStyle/>
          <a:p>
            <a:fld id="{417656A0-72B5-4042-8864-62C7CAC284BE}" type="slidenum">
              <a:rPr lang="en-IN" smtClean="0"/>
              <a:pPr/>
              <a:t>‹#›</a:t>
            </a:fld>
            <a:endParaRPr lang="en-IN"/>
          </a:p>
        </p:txBody>
      </p:sp>
    </p:spTree>
    <p:extLst>
      <p:ext uri="{BB962C8B-B14F-4D97-AF65-F5344CB8AC3E}">
        <p14:creationId xmlns:p14="http://schemas.microsoft.com/office/powerpoint/2010/main" val="4965889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67716-0AA3-4DA7-BE32-779DC5082CE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F6C67A73-E84B-4409-8AA5-754F6B4ADE3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EA6B1C9B-788F-42E1-87AE-65AF3C4885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34F8A44-F15B-4536-8234-E742F54B66F8}"/>
              </a:ext>
            </a:extLst>
          </p:cNvPr>
          <p:cNvSpPr>
            <a:spLocks noGrp="1"/>
          </p:cNvSpPr>
          <p:nvPr>
            <p:ph type="dt" sz="half" idx="10"/>
          </p:nvPr>
        </p:nvSpPr>
        <p:spPr/>
        <p:txBody>
          <a:bodyPr/>
          <a:lstStyle/>
          <a:p>
            <a:fld id="{369FFF7D-BD81-4D63-BBDC-EBB22345FA05}" type="datetimeFigureOut">
              <a:rPr lang="en-IN" smtClean="0"/>
              <a:pPr/>
              <a:t>28-01-2023</a:t>
            </a:fld>
            <a:endParaRPr lang="en-IN"/>
          </a:p>
        </p:txBody>
      </p:sp>
      <p:sp>
        <p:nvSpPr>
          <p:cNvPr id="6" name="Footer Placeholder 5">
            <a:extLst>
              <a:ext uri="{FF2B5EF4-FFF2-40B4-BE49-F238E27FC236}">
                <a16:creationId xmlns:a16="http://schemas.microsoft.com/office/drawing/2014/main" id="{8B374A3A-8A2C-4589-A49F-8E93950E0F25}"/>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CD4BF21D-B846-4E1B-AF2A-DB2FF88139A4}"/>
              </a:ext>
            </a:extLst>
          </p:cNvPr>
          <p:cNvSpPr>
            <a:spLocks noGrp="1"/>
          </p:cNvSpPr>
          <p:nvPr>
            <p:ph type="sldNum" sz="quarter" idx="12"/>
          </p:nvPr>
        </p:nvSpPr>
        <p:spPr/>
        <p:txBody>
          <a:bodyPr/>
          <a:lstStyle/>
          <a:p>
            <a:fld id="{417656A0-72B5-4042-8864-62C7CAC284BE}" type="slidenum">
              <a:rPr lang="en-IN" smtClean="0"/>
              <a:pPr/>
              <a:t>‹#›</a:t>
            </a:fld>
            <a:endParaRPr lang="en-IN"/>
          </a:p>
        </p:txBody>
      </p:sp>
    </p:spTree>
    <p:extLst>
      <p:ext uri="{BB962C8B-B14F-4D97-AF65-F5344CB8AC3E}">
        <p14:creationId xmlns:p14="http://schemas.microsoft.com/office/powerpoint/2010/main" val="41488048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02905-8013-4C56-B0E6-98306B462E7A}"/>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59006D3B-366C-4536-AFB4-417E735DA37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ED9269C7-C86C-47CB-9AA5-7D29E984D7CC}"/>
              </a:ext>
            </a:extLst>
          </p:cNvPr>
          <p:cNvSpPr>
            <a:spLocks noGrp="1"/>
          </p:cNvSpPr>
          <p:nvPr>
            <p:ph type="dt" sz="half" idx="10"/>
          </p:nvPr>
        </p:nvSpPr>
        <p:spPr/>
        <p:txBody>
          <a:bodyPr/>
          <a:lstStyle/>
          <a:p>
            <a:fld id="{369FFF7D-BD81-4D63-BBDC-EBB22345FA05}" type="datetimeFigureOut">
              <a:rPr lang="en-IN" smtClean="0"/>
              <a:pPr/>
              <a:t>28-01-2023</a:t>
            </a:fld>
            <a:endParaRPr lang="en-IN"/>
          </a:p>
        </p:txBody>
      </p:sp>
      <p:sp>
        <p:nvSpPr>
          <p:cNvPr id="5" name="Footer Placeholder 4">
            <a:extLst>
              <a:ext uri="{FF2B5EF4-FFF2-40B4-BE49-F238E27FC236}">
                <a16:creationId xmlns:a16="http://schemas.microsoft.com/office/drawing/2014/main" id="{A2E44F7D-1D6D-4E67-872D-DF005060DBB9}"/>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6180D89-CC28-4467-AB10-C85BA7661C5F}"/>
              </a:ext>
            </a:extLst>
          </p:cNvPr>
          <p:cNvSpPr>
            <a:spLocks noGrp="1"/>
          </p:cNvSpPr>
          <p:nvPr>
            <p:ph type="sldNum" sz="quarter" idx="12"/>
          </p:nvPr>
        </p:nvSpPr>
        <p:spPr/>
        <p:txBody>
          <a:bodyPr/>
          <a:lstStyle/>
          <a:p>
            <a:fld id="{417656A0-72B5-4042-8864-62C7CAC284BE}" type="slidenum">
              <a:rPr lang="en-IN" smtClean="0"/>
              <a:pPr/>
              <a:t>‹#›</a:t>
            </a:fld>
            <a:endParaRPr lang="en-IN"/>
          </a:p>
        </p:txBody>
      </p:sp>
    </p:spTree>
    <p:extLst>
      <p:ext uri="{BB962C8B-B14F-4D97-AF65-F5344CB8AC3E}">
        <p14:creationId xmlns:p14="http://schemas.microsoft.com/office/powerpoint/2010/main" val="1235587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924C13-82B8-4A7B-8FC1-426351B10E4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7ABAEF57-C55C-404F-ABB6-DE1A0B505C2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458A60E7-F52F-4691-A6FA-04BF0488C908}"/>
              </a:ext>
            </a:extLst>
          </p:cNvPr>
          <p:cNvSpPr>
            <a:spLocks noGrp="1"/>
          </p:cNvSpPr>
          <p:nvPr>
            <p:ph type="dt" sz="half" idx="10"/>
          </p:nvPr>
        </p:nvSpPr>
        <p:spPr/>
        <p:txBody>
          <a:bodyPr/>
          <a:lstStyle/>
          <a:p>
            <a:fld id="{369FFF7D-BD81-4D63-BBDC-EBB22345FA05}" type="datetimeFigureOut">
              <a:rPr lang="en-IN" smtClean="0"/>
              <a:pPr/>
              <a:t>28-01-2023</a:t>
            </a:fld>
            <a:endParaRPr lang="en-IN"/>
          </a:p>
        </p:txBody>
      </p:sp>
      <p:sp>
        <p:nvSpPr>
          <p:cNvPr id="5" name="Footer Placeholder 4">
            <a:extLst>
              <a:ext uri="{FF2B5EF4-FFF2-40B4-BE49-F238E27FC236}">
                <a16:creationId xmlns:a16="http://schemas.microsoft.com/office/drawing/2014/main" id="{22A7D024-942B-45C7-A2C3-2F00D72A076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AF372EE-EC1F-48EB-8572-0054D55BBC54}"/>
              </a:ext>
            </a:extLst>
          </p:cNvPr>
          <p:cNvSpPr>
            <a:spLocks noGrp="1"/>
          </p:cNvSpPr>
          <p:nvPr>
            <p:ph type="sldNum" sz="quarter" idx="12"/>
          </p:nvPr>
        </p:nvSpPr>
        <p:spPr/>
        <p:txBody>
          <a:bodyPr/>
          <a:lstStyle/>
          <a:p>
            <a:fld id="{417656A0-72B5-4042-8864-62C7CAC284BE}" type="slidenum">
              <a:rPr lang="en-IN" smtClean="0"/>
              <a:pPr/>
              <a:t>‹#›</a:t>
            </a:fld>
            <a:endParaRPr lang="en-IN"/>
          </a:p>
        </p:txBody>
      </p:sp>
    </p:spTree>
    <p:extLst>
      <p:ext uri="{BB962C8B-B14F-4D97-AF65-F5344CB8AC3E}">
        <p14:creationId xmlns:p14="http://schemas.microsoft.com/office/powerpoint/2010/main" val="16288913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FED15F-A3E4-4C6A-BAF9-3DB4B1CBB3B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75A9AFC4-4EE9-48A1-8385-A4E15C2804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99A32350-49AA-4EEF-A9AC-19461797658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9FFF7D-BD81-4D63-BBDC-EBB22345FA05}" type="datetimeFigureOut">
              <a:rPr lang="en-IN" smtClean="0"/>
              <a:pPr/>
              <a:t>28-01-2023</a:t>
            </a:fld>
            <a:endParaRPr lang="en-IN"/>
          </a:p>
        </p:txBody>
      </p:sp>
      <p:sp>
        <p:nvSpPr>
          <p:cNvPr id="5" name="Footer Placeholder 4">
            <a:extLst>
              <a:ext uri="{FF2B5EF4-FFF2-40B4-BE49-F238E27FC236}">
                <a16:creationId xmlns:a16="http://schemas.microsoft.com/office/drawing/2014/main" id="{98ECD5A4-ABBA-4FB7-94EB-E1200FFDDB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A908968D-A797-43E1-B356-E909D24D62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7656A0-72B5-4042-8864-62C7CAC284BE}" type="slidenum">
              <a:rPr lang="en-IN" smtClean="0"/>
              <a:pPr/>
              <a:t>‹#›</a:t>
            </a:fld>
            <a:endParaRPr lang="en-IN"/>
          </a:p>
        </p:txBody>
      </p:sp>
    </p:spTree>
    <p:extLst>
      <p:ext uri="{BB962C8B-B14F-4D97-AF65-F5344CB8AC3E}">
        <p14:creationId xmlns:p14="http://schemas.microsoft.com/office/powerpoint/2010/main" val="8579985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f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F29BF-3E2D-4CB8-98A5-02BCE3527AEA}"/>
              </a:ext>
            </a:extLst>
          </p:cNvPr>
          <p:cNvSpPr>
            <a:spLocks noGrp="1"/>
          </p:cNvSpPr>
          <p:nvPr>
            <p:ph type="ctrTitle"/>
          </p:nvPr>
        </p:nvSpPr>
        <p:spPr>
          <a:xfrm>
            <a:off x="1524000" y="381000"/>
            <a:ext cx="9144000" cy="4853940"/>
          </a:xfrm>
        </p:spPr>
        <p:txBody>
          <a:bodyPr>
            <a:noAutofit/>
          </a:bodyPr>
          <a:lstStyle/>
          <a:p>
            <a:r>
              <a:rPr lang="en-US" sz="2400" b="1" dirty="0">
                <a:solidFill>
                  <a:srgbClr val="0070C0"/>
                </a:solidFill>
                <a:latin typeface="Times New Roman" panose="02020603050405020304" pitchFamily="18" charset="0"/>
                <a:cs typeface="Times New Roman" panose="02020603050405020304" pitchFamily="18" charset="0"/>
              </a:rPr>
              <a:t>VIVEKANANDHA </a:t>
            </a:r>
            <a:br>
              <a:rPr lang="en-US" sz="2400" b="1" dirty="0">
                <a:solidFill>
                  <a:srgbClr val="0070C0"/>
                </a:solidFill>
                <a:latin typeface="Times New Roman" panose="02020603050405020304" pitchFamily="18" charset="0"/>
                <a:cs typeface="Times New Roman" panose="02020603050405020304" pitchFamily="18" charset="0"/>
              </a:rPr>
            </a:br>
            <a:r>
              <a:rPr lang="en-US" sz="2400" b="1" dirty="0">
                <a:solidFill>
                  <a:srgbClr val="0070C0"/>
                </a:solidFill>
                <a:latin typeface="Times New Roman" panose="02020603050405020304" pitchFamily="18" charset="0"/>
                <a:cs typeface="Times New Roman" panose="02020603050405020304" pitchFamily="18" charset="0"/>
              </a:rPr>
              <a:t>COLLEGE OF ENGINEERING FOR WOMEN</a:t>
            </a:r>
            <a:br>
              <a:rPr lang="en-US" sz="2400" b="1" dirty="0">
                <a:solidFill>
                  <a:srgbClr val="0070C0"/>
                </a:solidFill>
                <a:latin typeface="Times New Roman" panose="02020603050405020304" pitchFamily="18" charset="0"/>
                <a:cs typeface="Times New Roman" panose="02020603050405020304" pitchFamily="18" charset="0"/>
              </a:rPr>
            </a:br>
            <a:r>
              <a:rPr lang="en-US" sz="2400" b="1" dirty="0">
                <a:solidFill>
                  <a:srgbClr val="0070C0"/>
                </a:solidFill>
                <a:latin typeface="Times New Roman" panose="02020603050405020304" pitchFamily="18" charset="0"/>
                <a:cs typeface="Times New Roman" panose="02020603050405020304" pitchFamily="18" charset="0"/>
              </a:rPr>
              <a:t>(Autonomous)</a:t>
            </a:r>
            <a:br>
              <a:rPr lang="en-US" sz="2400" b="1" dirty="0">
                <a:solidFill>
                  <a:srgbClr val="0070C0"/>
                </a:solidFill>
                <a:latin typeface="Times New Roman" panose="02020603050405020304" pitchFamily="18" charset="0"/>
                <a:cs typeface="Times New Roman" panose="02020603050405020304" pitchFamily="18" charset="0"/>
              </a:rPr>
            </a:br>
            <a:br>
              <a:rPr lang="en-US" sz="2400" b="1" dirty="0">
                <a:solidFill>
                  <a:srgbClr val="0070C0"/>
                </a:solidFill>
                <a:latin typeface="Times New Roman" panose="02020603050405020304" pitchFamily="18" charset="0"/>
                <a:cs typeface="Times New Roman" panose="02020603050405020304" pitchFamily="18" charset="0"/>
              </a:rPr>
            </a:br>
            <a:r>
              <a:rPr lang="en-US" sz="2400" b="1" dirty="0">
                <a:latin typeface="Times New Roman" panose="02020603050405020304" pitchFamily="18" charset="0"/>
                <a:cs typeface="Times New Roman" panose="02020603050405020304" pitchFamily="18" charset="0"/>
              </a:rPr>
              <a:t>DEPARTMENT OF INFORMATION TECHOLOGY</a:t>
            </a:r>
            <a:br>
              <a:rPr lang="en-US" sz="2200" b="1" dirty="0">
                <a:latin typeface="Times New Roman" panose="02020603050405020304" pitchFamily="18" charset="0"/>
                <a:cs typeface="Times New Roman" panose="02020603050405020304" pitchFamily="18" charset="0"/>
              </a:rPr>
            </a:br>
            <a:br>
              <a:rPr lang="en-US" sz="2200" b="1" dirty="0">
                <a:latin typeface="Times New Roman" panose="02020603050405020304" pitchFamily="18" charset="0"/>
                <a:cs typeface="Times New Roman" panose="02020603050405020304" pitchFamily="18" charset="0"/>
              </a:rPr>
            </a:br>
            <a:r>
              <a:rPr lang="en-IN" sz="2200" b="1" dirty="0">
                <a:latin typeface="Times New Roman" panose="02020603050405020304" pitchFamily="18" charset="0"/>
                <a:cs typeface="Times New Roman" panose="02020603050405020304" pitchFamily="18" charset="0"/>
              </a:rPr>
              <a:t>II – M Tech Information Technology</a:t>
            </a:r>
            <a:br>
              <a:rPr lang="en-IN" sz="2200" b="1" dirty="0">
                <a:latin typeface="Times New Roman" panose="02020603050405020304" pitchFamily="18" charset="0"/>
                <a:cs typeface="Times New Roman" panose="02020603050405020304" pitchFamily="18" charset="0"/>
              </a:rPr>
            </a:br>
            <a:r>
              <a:rPr lang="en-IN" sz="2200" b="1" dirty="0">
                <a:latin typeface="Times New Roman" panose="02020603050405020304" pitchFamily="18" charset="0"/>
                <a:cs typeface="Times New Roman" panose="02020603050405020304" pitchFamily="18" charset="0"/>
              </a:rPr>
              <a:t>PI9IT412 : Project Phase - II  </a:t>
            </a:r>
            <a:br>
              <a:rPr lang="en-IN" sz="2200" b="1" dirty="0">
                <a:latin typeface="Times New Roman" panose="02020603050405020304" pitchFamily="18" charset="0"/>
                <a:cs typeface="Times New Roman" panose="02020603050405020304" pitchFamily="18" charset="0"/>
              </a:rPr>
            </a:br>
            <a:br>
              <a:rPr lang="en-IN" sz="2200" b="1" dirty="0">
                <a:latin typeface="Times New Roman" panose="02020603050405020304" pitchFamily="18" charset="0"/>
                <a:cs typeface="Times New Roman" panose="02020603050405020304" pitchFamily="18" charset="0"/>
              </a:rPr>
            </a:br>
            <a:r>
              <a:rPr lang="en-IN" sz="2200" b="1" dirty="0">
                <a:latin typeface="Times New Roman" panose="02020603050405020304" pitchFamily="18" charset="0"/>
                <a:cs typeface="Times New Roman" panose="02020603050405020304" pitchFamily="18" charset="0"/>
              </a:rPr>
              <a:t> </a:t>
            </a:r>
            <a:r>
              <a:rPr lang="en-IN" sz="2800" b="1" dirty="0"/>
              <a:t>Traffic Prediction for Intelligent Transportation System using Machine Learning </a:t>
            </a:r>
            <a:br>
              <a:rPr lang="en-IN" sz="1600" dirty="0"/>
            </a:br>
            <a:r>
              <a:rPr lang="en-IN" sz="2200" b="1" dirty="0">
                <a:latin typeface="Times New Roman" panose="02020603050405020304" pitchFamily="18" charset="0"/>
                <a:cs typeface="Times New Roman" panose="02020603050405020304" pitchFamily="18" charset="0"/>
              </a:rPr>
              <a:t>DATE:02.07.2021</a:t>
            </a:r>
            <a:br>
              <a:rPr lang="en-US" sz="2200" b="1" dirty="0">
                <a:latin typeface="Times New Roman" panose="02020603050405020304" pitchFamily="18" charset="0"/>
                <a:cs typeface="Times New Roman" panose="02020603050405020304" pitchFamily="18" charset="0"/>
              </a:rPr>
            </a:br>
            <a:br>
              <a:rPr lang="en-IN" sz="2200" b="1" dirty="0">
                <a:latin typeface="Times New Roman" panose="02020603050405020304" pitchFamily="18" charset="0"/>
                <a:cs typeface="Times New Roman" panose="02020603050405020304" pitchFamily="18" charset="0"/>
              </a:rPr>
            </a:br>
            <a:br>
              <a:rPr lang="en-IN" sz="2200" b="1" dirty="0">
                <a:latin typeface="Times New Roman" panose="02020603050405020304" pitchFamily="18" charset="0"/>
                <a:cs typeface="Times New Roman" panose="02020603050405020304" pitchFamily="18" charset="0"/>
              </a:rPr>
            </a:br>
            <a:endParaRPr lang="en-IN" sz="2200" b="1"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D7D44381-D27F-47CD-8CF9-63BEF4A77C2D}"/>
              </a:ext>
            </a:extLst>
          </p:cNvPr>
          <p:cNvSpPr>
            <a:spLocks noGrp="1"/>
          </p:cNvSpPr>
          <p:nvPr>
            <p:ph type="subTitle" idx="1"/>
          </p:nvPr>
        </p:nvSpPr>
        <p:spPr>
          <a:xfrm>
            <a:off x="938980" y="5052060"/>
            <a:ext cx="10314039" cy="2354579"/>
          </a:xfrm>
        </p:spPr>
        <p:txBody>
          <a:bodyPr>
            <a:normAutofit/>
          </a:bodyPr>
          <a:lstStyle/>
          <a:p>
            <a:pPr algn="l"/>
            <a:r>
              <a:rPr lang="en-US" sz="2000" dirty="0">
                <a:latin typeface="Times New Roman" panose="02020603050405020304" pitchFamily="18" charset="0"/>
                <a:cs typeface="Times New Roman" panose="02020603050405020304" pitchFamily="18" charset="0"/>
              </a:rPr>
              <a:t>SUPERVISED BY                                                                                                PRESENTED  BY                             </a:t>
            </a:r>
          </a:p>
          <a:p>
            <a:pPr algn="l"/>
            <a:r>
              <a:rPr lang="en-US" sz="2000" dirty="0">
                <a:latin typeface="Times New Roman" panose="02020603050405020304" pitchFamily="18" charset="0"/>
                <a:cs typeface="Times New Roman" panose="02020603050405020304" pitchFamily="18" charset="0"/>
              </a:rPr>
              <a:t>MR.E.THANGADURAI  AP/IT                                                                           S.MERENA</a:t>
            </a:r>
          </a:p>
          <a:p>
            <a:pPr algn="l"/>
            <a:r>
              <a:rPr lang="en-US" sz="2000" dirty="0">
                <a:latin typeface="Times New Roman" panose="02020603050405020304" pitchFamily="18" charset="0"/>
                <a:cs typeface="Times New Roman" panose="02020603050405020304" pitchFamily="18" charset="0"/>
              </a:rPr>
              <a:t>VCEW                                                                                                                   19204007</a:t>
            </a:r>
          </a:p>
          <a:p>
            <a:pPr algn="l"/>
            <a:r>
              <a:rPr lang="en-US" sz="2000" dirty="0">
                <a:latin typeface="Times New Roman" panose="02020603050405020304" pitchFamily="18" charset="0"/>
                <a:cs typeface="Times New Roman" panose="02020603050405020304" pitchFamily="18" charset="0"/>
              </a:rPr>
              <a:t>                                                                                                                               VCEW</a:t>
            </a:r>
          </a:p>
          <a:p>
            <a:pPr algn="l"/>
            <a:r>
              <a:rPr lang="en-US" sz="2000" dirty="0">
                <a:latin typeface="Times New Roman" panose="02020603050405020304" pitchFamily="18" charset="0"/>
                <a:cs typeface="Times New Roman" panose="02020603050405020304" pitchFamily="18" charset="0"/>
              </a:rPr>
              <a:t>                                                                                                                                              </a:t>
            </a:r>
            <a:endParaRPr lang="en-IN" sz="2000" dirty="0">
              <a:latin typeface="Times New Roman" panose="02020603050405020304" pitchFamily="18" charset="0"/>
              <a:cs typeface="Times New Roman" panose="02020603050405020304" pitchFamily="18" charset="0"/>
            </a:endParaRPr>
          </a:p>
          <a:p>
            <a:pPr algn="r"/>
            <a:endParaRPr lang="en-US" sz="20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11AE4B82-5871-49BE-95AC-7BDAB18EB0C0}"/>
              </a:ext>
            </a:extLst>
          </p:cNvPr>
          <p:cNvPicPr/>
          <p:nvPr/>
        </p:nvPicPr>
        <p:blipFill>
          <a:blip r:embed="rId2" cstate="print"/>
          <a:srcRect/>
          <a:stretch>
            <a:fillRect/>
          </a:stretch>
        </p:blipFill>
        <p:spPr bwMode="auto">
          <a:xfrm>
            <a:off x="1783082" y="185584"/>
            <a:ext cx="1036315" cy="914400"/>
          </a:xfrm>
          <a:prstGeom prst="rect">
            <a:avLst/>
          </a:prstGeom>
          <a:noFill/>
          <a:ln w="9525">
            <a:noFill/>
            <a:miter lim="800000"/>
            <a:headEnd/>
            <a:tailEnd/>
          </a:ln>
          <a:effectLst/>
        </p:spPr>
      </p:pic>
      <p:pic>
        <p:nvPicPr>
          <p:cNvPr id="5" name="Picture 4">
            <a:extLst>
              <a:ext uri="{FF2B5EF4-FFF2-40B4-BE49-F238E27FC236}">
                <a16:creationId xmlns:a16="http://schemas.microsoft.com/office/drawing/2014/main" id="{EA7EC08A-2A1B-40EE-BF20-FD2F33E3C6D5}"/>
              </a:ext>
            </a:extLst>
          </p:cNvPr>
          <p:cNvPicPr/>
          <p:nvPr/>
        </p:nvPicPr>
        <p:blipFill>
          <a:blip r:embed="rId3" cstate="print"/>
          <a:srcRect/>
          <a:stretch>
            <a:fillRect/>
          </a:stretch>
        </p:blipFill>
        <p:spPr bwMode="auto">
          <a:xfrm>
            <a:off x="9822180" y="320040"/>
            <a:ext cx="838200" cy="609600"/>
          </a:xfrm>
          <a:prstGeom prst="rect">
            <a:avLst/>
          </a:prstGeom>
          <a:noFill/>
          <a:ln w="9525">
            <a:noFill/>
            <a:miter lim="800000"/>
            <a:headEnd/>
            <a:tailEnd/>
          </a:ln>
        </p:spPr>
      </p:pic>
    </p:spTree>
    <p:extLst>
      <p:ext uri="{BB962C8B-B14F-4D97-AF65-F5344CB8AC3E}">
        <p14:creationId xmlns:p14="http://schemas.microsoft.com/office/powerpoint/2010/main" val="3001792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FEF5F9-D5AA-430F-84E0-FF1496730A52}"/>
              </a:ext>
            </a:extLst>
          </p:cNvPr>
          <p:cNvSpPr>
            <a:spLocks noGrp="1"/>
          </p:cNvSpPr>
          <p:nvPr>
            <p:ph type="title"/>
          </p:nvPr>
        </p:nvSpPr>
        <p:spPr>
          <a:xfrm>
            <a:off x="838200" y="365125"/>
            <a:ext cx="10515600" cy="937895"/>
          </a:xfrm>
        </p:spPr>
        <p:txBody>
          <a:bodyPr/>
          <a:lstStyle/>
          <a:p>
            <a:pPr algn="ctr"/>
            <a:r>
              <a:rPr lang="en-US" b="1" dirty="0">
                <a:latin typeface="Times New Roman" panose="02020603050405020304" pitchFamily="18" charset="0"/>
                <a:cs typeface="Times New Roman" panose="02020603050405020304" pitchFamily="18" charset="0"/>
              </a:rPr>
              <a:t>CONTENTS</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69432AA-7AF0-42D6-BADE-D6D36E19BE1B}"/>
              </a:ext>
            </a:extLst>
          </p:cNvPr>
          <p:cNvSpPr>
            <a:spLocks noGrp="1"/>
          </p:cNvSpPr>
          <p:nvPr>
            <p:ph idx="1"/>
          </p:nvPr>
        </p:nvSpPr>
        <p:spPr>
          <a:xfrm>
            <a:off x="758536" y="748145"/>
            <a:ext cx="10595264" cy="5744729"/>
          </a:xfrm>
        </p:spPr>
        <p:txBody>
          <a:bodyPr>
            <a:noAutofit/>
          </a:bodyPr>
          <a:lstStyle/>
          <a:p>
            <a:pPr marL="0" indent="0">
              <a:buNone/>
            </a:pPr>
            <a:endParaRPr lang="en-US" sz="2000" dirty="0">
              <a:latin typeface="Times New Roman" panose="02020603050405020304" pitchFamily="18" charset="0"/>
              <a:cs typeface="Times New Roman" panose="02020603050405020304" pitchFamily="18" charset="0"/>
            </a:endParaRPr>
          </a:p>
          <a:p>
            <a:r>
              <a:rPr lang="en-US" sz="2200" dirty="0">
                <a:latin typeface="Times New Roman" panose="02020603050405020304" pitchFamily="18" charset="0"/>
                <a:cs typeface="Times New Roman" panose="02020603050405020304" pitchFamily="18" charset="0"/>
              </a:rPr>
              <a:t>Project Introduction </a:t>
            </a:r>
          </a:p>
          <a:p>
            <a:r>
              <a:rPr lang="en-US" sz="2200" dirty="0">
                <a:latin typeface="Times New Roman" panose="02020603050405020304" pitchFamily="18" charset="0"/>
                <a:cs typeface="Times New Roman" panose="02020603050405020304" pitchFamily="18" charset="0"/>
              </a:rPr>
              <a:t>Objective</a:t>
            </a:r>
            <a:endParaRPr lang="en-IN" sz="2200" dirty="0">
              <a:latin typeface="Times New Roman" panose="02020603050405020304" pitchFamily="18" charset="0"/>
              <a:cs typeface="Times New Roman" panose="02020603050405020304" pitchFamily="18" charset="0"/>
            </a:endParaRPr>
          </a:p>
          <a:p>
            <a:r>
              <a:rPr lang="en-IN" sz="2200" dirty="0">
                <a:latin typeface="Times New Roman" panose="02020603050405020304" pitchFamily="18" charset="0"/>
                <a:cs typeface="Times New Roman" panose="02020603050405020304" pitchFamily="18" charset="0"/>
              </a:rPr>
              <a:t>Literature Survey</a:t>
            </a:r>
          </a:p>
          <a:p>
            <a:r>
              <a:rPr lang="en-IN" sz="2200" dirty="0">
                <a:latin typeface="Times New Roman" panose="02020603050405020304" pitchFamily="18" charset="0"/>
                <a:cs typeface="Times New Roman" panose="02020603050405020304" pitchFamily="18" charset="0"/>
              </a:rPr>
              <a:t>Existing work</a:t>
            </a:r>
          </a:p>
          <a:p>
            <a:r>
              <a:rPr lang="en-IN" sz="2200" dirty="0">
                <a:latin typeface="Times New Roman" panose="02020603050405020304" pitchFamily="18" charset="0"/>
                <a:cs typeface="Times New Roman" panose="02020603050405020304" pitchFamily="18" charset="0"/>
              </a:rPr>
              <a:t>Stake holders</a:t>
            </a:r>
          </a:p>
          <a:p>
            <a:r>
              <a:rPr lang="en-IN" sz="2200" dirty="0">
                <a:latin typeface="Times New Roman" panose="02020603050405020304" pitchFamily="18" charset="0"/>
                <a:cs typeface="Times New Roman" panose="02020603050405020304" pitchFamily="18" charset="0"/>
              </a:rPr>
              <a:t>Proposed work</a:t>
            </a:r>
          </a:p>
          <a:p>
            <a:r>
              <a:rPr lang="en-IN" sz="2200" dirty="0">
                <a:latin typeface="Times New Roman" panose="02020603050405020304" pitchFamily="18" charset="0"/>
                <a:cs typeface="Times New Roman" panose="02020603050405020304" pitchFamily="18" charset="0"/>
              </a:rPr>
              <a:t>Architecture Diagram</a:t>
            </a:r>
          </a:p>
          <a:p>
            <a:r>
              <a:rPr lang="en-IN" sz="2200" dirty="0">
                <a:latin typeface="Times New Roman" panose="02020603050405020304" pitchFamily="18" charset="0"/>
                <a:cs typeface="Times New Roman" panose="02020603050405020304" pitchFamily="18" charset="0"/>
              </a:rPr>
              <a:t>Modules</a:t>
            </a:r>
          </a:p>
          <a:p>
            <a:r>
              <a:rPr lang="en-IN" sz="2200" dirty="0">
                <a:latin typeface="Times New Roman" panose="02020603050405020304" pitchFamily="18" charset="0"/>
                <a:cs typeface="Times New Roman" panose="02020603050405020304" pitchFamily="18" charset="0"/>
              </a:rPr>
              <a:t>Result</a:t>
            </a:r>
          </a:p>
          <a:p>
            <a:r>
              <a:rPr lang="en-IN" sz="2200" dirty="0">
                <a:latin typeface="Times New Roman" panose="02020603050405020304" pitchFamily="18" charset="0"/>
                <a:cs typeface="Times New Roman" panose="02020603050405020304" pitchFamily="18" charset="0"/>
              </a:rPr>
              <a:t>Conclusion</a:t>
            </a:r>
          </a:p>
          <a:p>
            <a:r>
              <a:rPr lang="en-IN" sz="2200" dirty="0">
                <a:latin typeface="Times New Roman" panose="02020603050405020304" pitchFamily="18" charset="0"/>
                <a:cs typeface="Times New Roman" panose="02020603050405020304" pitchFamily="18" charset="0"/>
              </a:rPr>
              <a:t>Future work</a:t>
            </a:r>
          </a:p>
          <a:p>
            <a:r>
              <a:rPr lang="en-IN" sz="2200" dirty="0">
                <a:latin typeface="Times New Roman" panose="02020603050405020304" pitchFamily="18" charset="0"/>
                <a:cs typeface="Times New Roman" panose="02020603050405020304" pitchFamily="18" charset="0"/>
              </a:rPr>
              <a:t>Reference</a:t>
            </a:r>
          </a:p>
          <a:p>
            <a:endParaRPr lang="en-IN" sz="2000" dirty="0">
              <a:latin typeface="Times New Roman" panose="02020603050405020304" pitchFamily="18" charset="0"/>
              <a:cs typeface="Times New Roman" panose="02020603050405020304" pitchFamily="18" charset="0"/>
            </a:endParaRPr>
          </a:p>
          <a:p>
            <a:endParaRPr lang="en-IN" sz="2000" dirty="0">
              <a:latin typeface="Times New Roman" panose="02020603050405020304" pitchFamily="18" charset="0"/>
              <a:cs typeface="Times New Roman" panose="02020603050405020304" pitchFamily="18" charset="0"/>
            </a:endParaRPr>
          </a:p>
          <a:p>
            <a:pPr marL="0" indent="0">
              <a:buNone/>
            </a:pPr>
            <a:endParaRPr lang="en-IN" sz="2000" dirty="0">
              <a:latin typeface="Times New Roman" panose="02020603050405020304" pitchFamily="18" charset="0"/>
              <a:cs typeface="Times New Roman" panose="02020603050405020304" pitchFamily="18" charset="0"/>
            </a:endParaRPr>
          </a:p>
          <a:p>
            <a:pPr marL="0" indent="0">
              <a:buNone/>
            </a:pPr>
            <a:endParaRPr lang="en-IN" sz="2000" dirty="0">
              <a:latin typeface="Times New Roman" panose="02020603050405020304" pitchFamily="18" charset="0"/>
              <a:cs typeface="Times New Roman" panose="02020603050405020304" pitchFamily="18" charset="0"/>
            </a:endParaRPr>
          </a:p>
          <a:p>
            <a:endParaRPr lang="en-IN" sz="2000" dirty="0">
              <a:latin typeface="Times New Roman" panose="02020603050405020304" pitchFamily="18" charset="0"/>
              <a:cs typeface="Times New Roman" panose="02020603050405020304" pitchFamily="18" charset="0"/>
            </a:endParaRPr>
          </a:p>
          <a:p>
            <a:endParaRPr lang="en-IN" sz="2000" dirty="0">
              <a:latin typeface="Times New Roman" panose="02020603050405020304" pitchFamily="18" charset="0"/>
              <a:cs typeface="Times New Roman" panose="02020603050405020304" pitchFamily="18" charset="0"/>
            </a:endParaRPr>
          </a:p>
          <a:p>
            <a:pPr marL="0" indent="0">
              <a:buNone/>
            </a:pPr>
            <a:endParaRPr lang="en-IN" sz="2000" dirty="0">
              <a:latin typeface="Times New Roman" panose="02020603050405020304" pitchFamily="18" charset="0"/>
              <a:cs typeface="Times New Roman" panose="02020603050405020304" pitchFamily="18" charset="0"/>
            </a:endParaRPr>
          </a:p>
          <a:p>
            <a:endParaRPr lang="en-IN" sz="2000" dirty="0">
              <a:latin typeface="Times New Roman" panose="02020603050405020304" pitchFamily="18" charset="0"/>
              <a:cs typeface="Times New Roman" panose="02020603050405020304" pitchFamily="18" charset="0"/>
            </a:endParaRPr>
          </a:p>
          <a:p>
            <a:endParaRPr lang="en-IN" sz="2000" dirty="0">
              <a:latin typeface="Times New Roman" panose="02020603050405020304" pitchFamily="18" charset="0"/>
              <a:cs typeface="Times New Roman" panose="02020603050405020304" pitchFamily="18" charset="0"/>
            </a:endParaRPr>
          </a:p>
          <a:p>
            <a:endParaRPr lang="en-IN" sz="2000" dirty="0">
              <a:latin typeface="Times New Roman" panose="02020603050405020304" pitchFamily="18" charset="0"/>
              <a:cs typeface="Times New Roman" panose="02020603050405020304" pitchFamily="18" charset="0"/>
            </a:endParaRPr>
          </a:p>
          <a:p>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6516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4FF1E-BF6A-483B-9BFD-BCB097F411D0}"/>
              </a:ext>
            </a:extLst>
          </p:cNvPr>
          <p:cNvSpPr>
            <a:spLocks noGrp="1"/>
          </p:cNvSpPr>
          <p:nvPr>
            <p:ph type="title"/>
          </p:nvPr>
        </p:nvSpPr>
        <p:spPr/>
        <p:txBody>
          <a:bodyPr>
            <a:normAutofit/>
          </a:bodyPr>
          <a:lstStyle/>
          <a:p>
            <a:pPr algn="ctr"/>
            <a:r>
              <a:rPr lang="en-US" sz="4800" b="1" dirty="0"/>
              <a:t>Abstract</a:t>
            </a:r>
            <a:endParaRPr lang="en-IN" sz="48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9A4D9EF-9BF7-4F67-8D69-7CF77DDC9F6F}"/>
              </a:ext>
            </a:extLst>
          </p:cNvPr>
          <p:cNvSpPr>
            <a:spLocks noGrp="1"/>
          </p:cNvSpPr>
          <p:nvPr>
            <p:ph idx="1"/>
          </p:nvPr>
        </p:nvSpPr>
        <p:spPr/>
        <p:txBody>
          <a:bodyPr>
            <a:normAutofit fontScale="77500" lnSpcReduction="20000"/>
          </a:bodyPr>
          <a:lstStyle/>
          <a:p>
            <a:pPr algn="just">
              <a:lnSpc>
                <a:spcPct val="150000"/>
              </a:lnSpc>
            </a:pPr>
            <a:r>
              <a:rPr lang="en-US" sz="2800" dirty="0">
                <a:latin typeface="Times New Roman" pitchFamily="18" charset="0"/>
                <a:cs typeface="Times New Roman" pitchFamily="18" charset="0"/>
              </a:rPr>
              <a:t>The intelligent transportation system in big data environment is the development trend of future transportation system, which effectively integrates advanced information technology, data communication transmission technology, electronic sensor technology, control technology and computer technology and is applied to overall ground transportation management.</a:t>
            </a:r>
          </a:p>
          <a:p>
            <a:pPr marL="0" indent="0" algn="just">
              <a:lnSpc>
                <a:spcPct val="150000"/>
              </a:lnSpc>
              <a:buNone/>
            </a:pPr>
            <a:endParaRPr lang="en-US" sz="2800" dirty="0">
              <a:latin typeface="Times New Roman" pitchFamily="18" charset="0"/>
              <a:cs typeface="Times New Roman" pitchFamily="18" charset="0"/>
            </a:endParaRPr>
          </a:p>
          <a:p>
            <a:pPr algn="just">
              <a:lnSpc>
                <a:spcPct val="150000"/>
              </a:lnSpc>
            </a:pPr>
            <a:r>
              <a:rPr lang="en-US" sz="2800" dirty="0">
                <a:latin typeface="Times New Roman" pitchFamily="18" charset="0"/>
                <a:cs typeface="Times New Roman" pitchFamily="18" charset="0"/>
              </a:rPr>
              <a:t> Hence, it establishes a real-time, accurate, efficient and comprehensive transportation management system that functions in a wide range and all-round aspects. In order to meet the demands of the intelligent transportation big data processing, </a:t>
            </a:r>
          </a:p>
          <a:p>
            <a:pPr marL="0" indent="0" algn="just">
              <a:lnSpc>
                <a:spcPct val="110000"/>
              </a:lnSpc>
              <a:buNone/>
            </a:pP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39672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65470-4DFD-498A-A8D4-23CA236E91A7}"/>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CONT</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16683B7-358F-42BC-A248-4BDFF37A5249}"/>
              </a:ext>
            </a:extLst>
          </p:cNvPr>
          <p:cNvSpPr>
            <a:spLocks noGrp="1"/>
          </p:cNvSpPr>
          <p:nvPr>
            <p:ph idx="1"/>
          </p:nvPr>
        </p:nvSpPr>
        <p:spPr/>
        <p:txBody>
          <a:bodyPr>
            <a:normAutofit/>
          </a:bodyPr>
          <a:lstStyle/>
          <a:p>
            <a:pPr algn="just">
              <a:lnSpc>
                <a:spcPct val="150000"/>
              </a:lnSpc>
            </a:pPr>
            <a:r>
              <a:rPr lang="en-US" sz="2000" dirty="0">
                <a:latin typeface="Times New Roman" pitchFamily="18" charset="0"/>
                <a:cs typeface="Times New Roman" pitchFamily="18" charset="0"/>
              </a:rPr>
              <a:t>this paper puts forward a high performance computing architecture of large-scale transportation video data management based on cloud computing, designs a parallel computing model containing the distributed file system and distributed computing system to solve the problems such as flexible server increase or decrease, load balancing and flexible dynamic storage increase or decrease, computing power and great improvement of storage efficiency. </a:t>
            </a:r>
          </a:p>
          <a:p>
            <a:pPr algn="just">
              <a:lnSpc>
                <a:spcPct val="150000"/>
              </a:lnSpc>
            </a:pP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545816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A25C15-7D8E-4C22-B324-D232EE1B3F9C}"/>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CONT</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9FC31EF-E10B-4FF1-ABE7-D05AA8C069D1}"/>
              </a:ext>
            </a:extLst>
          </p:cNvPr>
          <p:cNvSpPr>
            <a:spLocks noGrp="1"/>
          </p:cNvSpPr>
          <p:nvPr>
            <p:ph idx="1"/>
          </p:nvPr>
        </p:nvSpPr>
        <p:spPr/>
        <p:txBody>
          <a:bodyPr>
            <a:noAutofit/>
          </a:bodyPr>
          <a:lstStyle/>
          <a:p>
            <a:pPr algn="just">
              <a:lnSpc>
                <a:spcPct val="150000"/>
              </a:lnSpc>
            </a:pPr>
            <a:r>
              <a:rPr lang="en-US" sz="2000" dirty="0">
                <a:latin typeface="Times New Roman" pitchFamily="18" charset="0"/>
                <a:cs typeface="Times New Roman" pitchFamily="18" charset="0"/>
              </a:rPr>
              <a:t>On the basis of this technical architecture, the system adopts BP neural network-related algorithms to extract the static transportation signs in road videos, and uses interframe difference algorithm and Gaussian mixture model (GMM) fusion algorithm to extract the moving targets in road transportation videos</a:t>
            </a:r>
            <a:r>
              <a:rPr lang="en-US" sz="2800" dirty="0">
                <a:latin typeface="Times New Roman" pitchFamily="18" charset="0"/>
                <a:cs typeface="Times New Roman" pitchFamily="18" charset="0"/>
              </a:rPr>
              <a:t>.</a:t>
            </a:r>
          </a:p>
          <a:p>
            <a:pPr algn="just">
              <a:lnSpc>
                <a:spcPct val="150000"/>
              </a:lnSpc>
            </a:pPr>
            <a:r>
              <a:rPr lang="en-US" sz="2000" dirty="0">
                <a:latin typeface="Times New Roman" pitchFamily="18" charset="0"/>
                <a:cs typeface="Times New Roman" pitchFamily="18" charset="0"/>
              </a:rPr>
              <a:t>In this way, they are taken as important integral parts and data sources of key frames of intelligent video image recognition to improve the recognition ability of key frames and eventually utilize semantic recognition model based on CNN (Convolutional Neural Network) to complete the intelligent recognition of whole transportation videos </a:t>
            </a:r>
          </a:p>
        </p:txBody>
      </p:sp>
    </p:spTree>
    <p:extLst>
      <p:ext uri="{BB962C8B-B14F-4D97-AF65-F5344CB8AC3E}">
        <p14:creationId xmlns:p14="http://schemas.microsoft.com/office/powerpoint/2010/main" val="8039298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919CB-0F68-4F7B-899D-7D1CED6AC421}"/>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OBJECTIVES</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0B7C7B8-C4E5-4838-B134-12D43B8699AA}"/>
              </a:ext>
            </a:extLst>
          </p:cNvPr>
          <p:cNvSpPr>
            <a:spLocks noGrp="1"/>
          </p:cNvSpPr>
          <p:nvPr>
            <p:ph idx="1"/>
          </p:nvPr>
        </p:nvSpPr>
        <p:spPr>
          <a:xfrm>
            <a:off x="1149927" y="1433945"/>
            <a:ext cx="10515600" cy="4722236"/>
          </a:xfrm>
        </p:spPr>
        <p:txBody>
          <a:bodyPr>
            <a:noAutofit/>
          </a:bodyPr>
          <a:lstStyle/>
          <a:p>
            <a:r>
              <a:rPr lang="en-US" sz="2000" dirty="0">
                <a:solidFill>
                  <a:srgbClr val="333333"/>
                </a:solidFill>
                <a:latin typeface="Arial" panose="020B0604020202020204" pitchFamily="34" charset="0"/>
              </a:rPr>
              <a:t>  </a:t>
            </a:r>
            <a:r>
              <a:rPr lang="en-US" sz="2000" i="0" dirty="0">
                <a:solidFill>
                  <a:srgbClr val="333333"/>
                </a:solidFill>
                <a:effectLst/>
                <a:latin typeface="Arial" panose="020B0604020202020204" pitchFamily="34" charset="0"/>
              </a:rPr>
              <a:t>Traffic Prediction for Intelligent Transportation System using Machine Learning</a:t>
            </a:r>
          </a:p>
          <a:p>
            <a:endParaRPr lang="en-US" sz="2000" i="0" dirty="0">
              <a:solidFill>
                <a:srgbClr val="333333"/>
              </a:solidFill>
              <a:effectLst/>
              <a:latin typeface="Arial" panose="020B0604020202020204" pitchFamily="34" charset="0"/>
            </a:endParaRPr>
          </a:p>
          <a:p>
            <a:pPr marL="342900" indent="-342900" algn="just">
              <a:lnSpc>
                <a:spcPct val="100000"/>
              </a:lnSpc>
              <a:spcAft>
                <a:spcPts val="1000"/>
              </a:spcAft>
              <a:buFont typeface="Symbol" panose="05050102010706020507" pitchFamily="18" charset="2"/>
              <a:buChar char=""/>
            </a:pPr>
            <a:r>
              <a:rPr lang="en-US" sz="2000" b="0" i="0" dirty="0">
                <a:solidFill>
                  <a:srgbClr val="444444"/>
                </a:solidFill>
                <a:effectLst/>
                <a:latin typeface="arial" panose="020B0604020202020204" pitchFamily="34" charset="0"/>
              </a:rPr>
              <a:t>This </a:t>
            </a:r>
            <a:r>
              <a:rPr lang="en-US" sz="2000" b="0" i="0" dirty="0" err="1">
                <a:solidFill>
                  <a:srgbClr val="444444"/>
                </a:solidFill>
                <a:effectLst/>
                <a:latin typeface="arial" panose="020B0604020202020204" pitchFamily="34" charset="0"/>
              </a:rPr>
              <a:t>T.Y.B.Tech</a:t>
            </a:r>
            <a:r>
              <a:rPr lang="en-US" sz="2000" b="0" i="0" dirty="0">
                <a:solidFill>
                  <a:srgbClr val="444444"/>
                </a:solidFill>
                <a:effectLst/>
                <a:latin typeface="arial" panose="020B0604020202020204" pitchFamily="34" charset="0"/>
              </a:rPr>
              <a:t>. Seminar Traffic Prediction for Transportation System using Machine Learning Dept.</a:t>
            </a:r>
          </a:p>
          <a:p>
            <a:pPr marL="342900" indent="-342900" algn="just">
              <a:lnSpc>
                <a:spcPct val="100000"/>
              </a:lnSpc>
              <a:spcAft>
                <a:spcPts val="1000"/>
              </a:spcAft>
              <a:buFont typeface="Symbol" panose="05050102010706020507" pitchFamily="18" charset="2"/>
              <a:buChar char=""/>
            </a:pPr>
            <a:r>
              <a:rPr lang="en-US" sz="2000" b="0" i="0" dirty="0">
                <a:solidFill>
                  <a:srgbClr val="444444"/>
                </a:solidFill>
                <a:effectLst/>
                <a:latin typeface="arial" panose="020B0604020202020204" pitchFamily="34" charset="0"/>
              </a:rPr>
              <a:t>This topic mostly pursuits to analyze extraordinary system mastering algorithms capable of manufacturing correct visitors glide forecasts..</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00000"/>
              </a:lnSpc>
              <a:spcAft>
                <a:spcPts val="1000"/>
              </a:spcAft>
              <a:buFont typeface="Symbol" panose="05050102010706020507" pitchFamily="18" charset="2"/>
              <a:buChar char=""/>
            </a:pPr>
            <a:r>
              <a:rPr lang="en-US" sz="2000" b="0" i="0" dirty="0">
                <a:solidFill>
                  <a:srgbClr val="444444"/>
                </a:solidFill>
                <a:effectLst/>
                <a:latin typeface="arial" panose="020B0604020202020204" pitchFamily="34" charset="0"/>
              </a:rPr>
              <a:t>CCOEW, Pune baseline can then be in comparison with the consequences given via way of means of the ML algorithms to determine their capacity success.</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50000"/>
              </a:lnSpc>
              <a:spcAft>
                <a:spcPts val="1000"/>
              </a:spcAft>
              <a:buFont typeface="Symbol" panose="05050102010706020507" pitchFamily="18" charset="2"/>
              <a:buChar char=""/>
            </a:pPr>
            <a:endParaRPr lang="en-IN"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endParaRPr lang="en-IN"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ts val="1400"/>
              </a:lnSpc>
              <a:spcAft>
                <a:spcPts val="600"/>
              </a:spcAft>
              <a:buClr>
                <a:srgbClr val="ED1C24"/>
              </a:buClr>
              <a:buSzPts val="1200"/>
              <a:buFont typeface="Symbol" panose="05050102010706020507" pitchFamily="18" charset="2"/>
              <a:buChar char=""/>
            </a:pP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ts val="1400"/>
              </a:lnSpc>
              <a:spcAft>
                <a:spcPts val="600"/>
              </a:spcAft>
              <a:buClr>
                <a:srgbClr val="ED1C24"/>
              </a:buClr>
              <a:buSzPts val="1200"/>
              <a:buFont typeface="Symbol" panose="05050102010706020507" pitchFamily="18" charset="2"/>
              <a:buChar char=""/>
            </a:pPr>
            <a:endParaRPr lang="en-US" sz="22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ts val="1400"/>
              </a:lnSpc>
              <a:spcAft>
                <a:spcPts val="600"/>
              </a:spcAft>
              <a:buClr>
                <a:srgbClr val="ED1C24"/>
              </a:buClr>
              <a:buSzPts val="1200"/>
              <a:buFont typeface="Symbol" panose="05050102010706020507" pitchFamily="18" charset="2"/>
              <a:buChar char=""/>
            </a:pPr>
            <a:endParaRPr lang="en-US"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ts val="1400"/>
              </a:lnSpc>
              <a:spcAft>
                <a:spcPts val="600"/>
              </a:spcAft>
              <a:buClr>
                <a:srgbClr val="ED1C24"/>
              </a:buClr>
              <a:buSzPts val="1200"/>
              <a:buFont typeface="Symbol" panose="05050102010706020507" pitchFamily="18" charset="2"/>
              <a:buChar char=""/>
            </a:pPr>
            <a:endParaRPr lang="en-IN"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endParaRPr lang="en-IN"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5748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EE5C35-098E-4F62-9540-2A9B763069A5}"/>
              </a:ext>
            </a:extLst>
          </p:cNvPr>
          <p:cNvSpPr>
            <a:spLocks noGrp="1"/>
          </p:cNvSpPr>
          <p:nvPr>
            <p:ph type="title"/>
          </p:nvPr>
        </p:nvSpPr>
        <p:spPr>
          <a:xfrm>
            <a:off x="838200" y="333952"/>
            <a:ext cx="10515600" cy="1325563"/>
          </a:xfrm>
        </p:spPr>
        <p:txBody>
          <a:bodyPr/>
          <a:lstStyle/>
          <a:p>
            <a:pPr algn="ctr"/>
            <a:r>
              <a:rPr lang="en-US" b="1" dirty="0">
                <a:latin typeface="Times New Roman" panose="02020603050405020304" pitchFamily="18" charset="0"/>
                <a:cs typeface="Times New Roman" panose="02020603050405020304" pitchFamily="18" charset="0"/>
              </a:rPr>
              <a:t>LITERATURE SURVEY</a:t>
            </a:r>
            <a:endParaRPr lang="en-IN" b="1"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3D05F7C6-4BB4-95B9-342C-ADB0F3CA2992}"/>
              </a:ext>
            </a:extLst>
          </p:cNvPr>
          <p:cNvSpPr>
            <a:spLocks noGrp="1"/>
          </p:cNvSpPr>
          <p:nvPr>
            <p:ph idx="1"/>
          </p:nvPr>
        </p:nvSpPr>
        <p:spPr/>
        <p:txBody>
          <a:bodyPr>
            <a:normAutofit/>
          </a:bodyPr>
          <a:lstStyle/>
          <a:p>
            <a:pPr marL="0" algn="just" rtl="0" eaLnBrk="1" fontAlgn="t" latinLnBrk="0" hangingPunct="1">
              <a:spcBef>
                <a:spcPts val="0"/>
              </a:spcBef>
              <a:spcAft>
                <a:spcPts val="0"/>
              </a:spcAft>
            </a:pPr>
            <a:r>
              <a:rPr lang="en-US" sz="1800" b="1" i="0" u="none" strike="noStrike" kern="1200" dirty="0">
                <a:solidFill>
                  <a:srgbClr val="FFFFFF"/>
                </a:solidFill>
                <a:effectLst/>
                <a:latin typeface="Times New Roman" panose="02020603050405020304" pitchFamily="18" charset="0"/>
                <a:cs typeface="Times New Roman" panose="02020603050405020304" pitchFamily="18" charset="0"/>
              </a:rPr>
              <a:t>Distributed Integrated Control of a Mixed Traffic Network With Urban and Freeway Networks</a:t>
            </a:r>
            <a:endParaRPr lang="en-IN" sz="1800" b="0" i="0" u="none" strike="noStrike" dirty="0">
              <a:effectLst/>
              <a:latin typeface="Arial" panose="020B0604020202020204" pitchFamily="34" charset="0"/>
            </a:endParaRPr>
          </a:p>
          <a:p>
            <a:pPr marL="0" algn="just" rtl="0" eaLnBrk="1" fontAlgn="t" latinLnBrk="0" hangingPunct="1">
              <a:spcBef>
                <a:spcPts val="0"/>
              </a:spcBef>
              <a:spcAft>
                <a:spcPts val="0"/>
              </a:spcAft>
            </a:pPr>
            <a:r>
              <a:rPr lang="en-IN" sz="1800" b="1" i="0" u="none" strike="noStrike" kern="1200" dirty="0">
                <a:solidFill>
                  <a:srgbClr val="FFFFFF"/>
                </a:solidFill>
                <a:effectLst/>
                <a:latin typeface="Times New Roman" panose="02020603050405020304" pitchFamily="18" charset="0"/>
                <a:cs typeface="Times New Roman" panose="02020603050405020304" pitchFamily="18" charset="0"/>
              </a:rPr>
              <a:t>Na Wu , </a:t>
            </a:r>
            <a:r>
              <a:rPr lang="en-IN" sz="1800" b="1" i="0" u="none" strike="noStrike" kern="1200" dirty="0" err="1">
                <a:solidFill>
                  <a:srgbClr val="FFFFFF"/>
                </a:solidFill>
                <a:effectLst/>
                <a:latin typeface="Times New Roman" panose="02020603050405020304" pitchFamily="18" charset="0"/>
                <a:cs typeface="Times New Roman" panose="02020603050405020304" pitchFamily="18" charset="0"/>
              </a:rPr>
              <a:t>Dewei</a:t>
            </a:r>
            <a:r>
              <a:rPr lang="en-IN" sz="1800" b="1" i="0" u="none" strike="noStrike" kern="1200" dirty="0">
                <a:solidFill>
                  <a:srgbClr val="FFFFFF"/>
                </a:solidFill>
                <a:effectLst/>
                <a:latin typeface="Times New Roman" panose="02020603050405020304" pitchFamily="18" charset="0"/>
                <a:cs typeface="Times New Roman" panose="02020603050405020304" pitchFamily="18" charset="0"/>
              </a:rPr>
              <a:t> Li , and </a:t>
            </a:r>
            <a:r>
              <a:rPr lang="en-IN" sz="1800" b="1" i="0" u="none" strike="noStrike" kern="1200" dirty="0" err="1">
                <a:solidFill>
                  <a:srgbClr val="FFFFFF"/>
                </a:solidFill>
                <a:effectLst/>
                <a:latin typeface="Times New Roman" panose="02020603050405020304" pitchFamily="18" charset="0"/>
                <a:cs typeface="Times New Roman" panose="02020603050405020304" pitchFamily="18" charset="0"/>
              </a:rPr>
              <a:t>Yugeng</a:t>
            </a:r>
            <a:r>
              <a:rPr lang="en-IN" sz="1800" b="1" i="0" u="none" strike="noStrike" kern="1200" dirty="0">
                <a:solidFill>
                  <a:srgbClr val="FFFFFF"/>
                </a:solidFill>
                <a:effectLst/>
                <a:latin typeface="Times New Roman" panose="02020603050405020304" pitchFamily="18" charset="0"/>
                <a:cs typeface="Times New Roman" panose="02020603050405020304" pitchFamily="18" charset="0"/>
              </a:rPr>
              <a:t> Xi</a:t>
            </a:r>
            <a:endParaRPr lang="en-IN" sz="1800" b="0" i="0" u="none" strike="noStrike" dirty="0">
              <a:effectLst/>
              <a:latin typeface="Arial" panose="020B0604020202020204" pitchFamily="34" charset="0"/>
            </a:endParaRPr>
          </a:p>
          <a:p>
            <a:endParaRPr lang="en-IN" dirty="0"/>
          </a:p>
        </p:txBody>
      </p:sp>
      <p:graphicFrame>
        <p:nvGraphicFramePr>
          <p:cNvPr id="6" name="Table 6">
            <a:extLst>
              <a:ext uri="{FF2B5EF4-FFF2-40B4-BE49-F238E27FC236}">
                <a16:creationId xmlns:a16="http://schemas.microsoft.com/office/drawing/2014/main" id="{908C2E40-73CC-8C97-A99F-AE2AB2F886BF}"/>
              </a:ext>
            </a:extLst>
          </p:cNvPr>
          <p:cNvGraphicFramePr>
            <a:graphicFrameLocks noGrp="1"/>
          </p:cNvGraphicFramePr>
          <p:nvPr>
            <p:extLst>
              <p:ext uri="{D42A27DB-BD31-4B8C-83A1-F6EECF244321}">
                <p14:modId xmlns:p14="http://schemas.microsoft.com/office/powerpoint/2010/main" val="3616279685"/>
              </p:ext>
            </p:extLst>
          </p:nvPr>
        </p:nvGraphicFramePr>
        <p:xfrm>
          <a:off x="974511" y="1469836"/>
          <a:ext cx="10952018" cy="5354096"/>
        </p:xfrm>
        <a:graphic>
          <a:graphicData uri="http://schemas.openxmlformats.org/drawingml/2006/table">
            <a:tbl>
              <a:tblPr firstRow="1" bandRow="1">
                <a:tableStyleId>{5C22544A-7EE6-4342-B048-85BDC9FD1C3A}</a:tableStyleId>
              </a:tblPr>
              <a:tblGrid>
                <a:gridCol w="3339976">
                  <a:extLst>
                    <a:ext uri="{9D8B030D-6E8A-4147-A177-3AD203B41FA5}">
                      <a16:colId xmlns:a16="http://schemas.microsoft.com/office/drawing/2014/main" val="1020475320"/>
                    </a:ext>
                  </a:extLst>
                </a:gridCol>
                <a:gridCol w="3862330">
                  <a:extLst>
                    <a:ext uri="{9D8B030D-6E8A-4147-A177-3AD203B41FA5}">
                      <a16:colId xmlns:a16="http://schemas.microsoft.com/office/drawing/2014/main" val="2489449860"/>
                    </a:ext>
                  </a:extLst>
                </a:gridCol>
                <a:gridCol w="3749712">
                  <a:extLst>
                    <a:ext uri="{9D8B030D-6E8A-4147-A177-3AD203B41FA5}">
                      <a16:colId xmlns:a16="http://schemas.microsoft.com/office/drawing/2014/main" val="410771729"/>
                    </a:ext>
                  </a:extLst>
                </a:gridCol>
              </a:tblGrid>
              <a:tr h="309482">
                <a:tc>
                  <a:txBody>
                    <a:bodyPr/>
                    <a:lstStyle/>
                    <a:p>
                      <a:pPr algn="ctr"/>
                      <a:r>
                        <a:rPr lang="en-US" dirty="0"/>
                        <a:t>TITTLE</a:t>
                      </a:r>
                      <a:endParaRPr lang="en-IN" dirty="0"/>
                    </a:p>
                  </a:txBody>
                  <a:tcPr/>
                </a:tc>
                <a:tc>
                  <a:txBody>
                    <a:bodyPr/>
                    <a:lstStyle/>
                    <a:p>
                      <a:pPr algn="ctr"/>
                      <a:r>
                        <a:rPr lang="en-US" dirty="0"/>
                        <a:t>AUTHOR</a:t>
                      </a:r>
                      <a:endParaRPr lang="en-IN" dirty="0"/>
                    </a:p>
                  </a:txBody>
                  <a:tcPr/>
                </a:tc>
                <a:tc>
                  <a:txBody>
                    <a:bodyPr/>
                    <a:lstStyle/>
                    <a:p>
                      <a:pPr algn="ctr"/>
                      <a:r>
                        <a:rPr lang="en-US" dirty="0"/>
                        <a:t>DESCRIPTION</a:t>
                      </a:r>
                      <a:endParaRPr lang="en-IN" dirty="0"/>
                    </a:p>
                  </a:txBody>
                  <a:tcPr/>
                </a:tc>
                <a:extLst>
                  <a:ext uri="{0D108BD9-81ED-4DB2-BD59-A6C34878D82A}">
                    <a16:rowId xmlns:a16="http://schemas.microsoft.com/office/drawing/2014/main" val="2092387996"/>
                  </a:ext>
                </a:extLst>
              </a:tr>
              <a:tr h="213040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latin typeface="Times New Roman" pitchFamily="18" charset="0"/>
                          <a:cs typeface="Times New Roman" pitchFamily="18" charset="0"/>
                        </a:rPr>
                        <a:t>Distributed Integrated Control of a Mixed Traffic Network With Urban and Freeway Networks</a:t>
                      </a:r>
                      <a:endParaRPr lang="en-IN" sz="1800" dirty="0">
                        <a:latin typeface="Times New Roman" pitchFamily="18" charset="0"/>
                        <a:cs typeface="Times New Roman" pitchFamily="18" charset="0"/>
                      </a:endParaRPr>
                    </a:p>
                    <a:p>
                      <a:endParaRPr lang="en-IN"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latin typeface="Times New Roman" pitchFamily="18" charset="0"/>
                          <a:cs typeface="Times New Roman" pitchFamily="18" charset="0"/>
                        </a:rPr>
                        <a:t>Na Wu , </a:t>
                      </a:r>
                      <a:r>
                        <a:rPr lang="en-IN" sz="1800" dirty="0" err="1">
                          <a:latin typeface="Times New Roman" pitchFamily="18" charset="0"/>
                          <a:cs typeface="Times New Roman" pitchFamily="18" charset="0"/>
                        </a:rPr>
                        <a:t>Dewei</a:t>
                      </a:r>
                      <a:r>
                        <a:rPr lang="en-IN" sz="1800" dirty="0">
                          <a:latin typeface="Times New Roman" pitchFamily="18" charset="0"/>
                          <a:cs typeface="Times New Roman" pitchFamily="18" charset="0"/>
                        </a:rPr>
                        <a:t> Li , and </a:t>
                      </a:r>
                      <a:r>
                        <a:rPr lang="en-IN" sz="1800" dirty="0" err="1">
                          <a:latin typeface="Times New Roman" pitchFamily="18" charset="0"/>
                          <a:cs typeface="Times New Roman" pitchFamily="18" charset="0"/>
                        </a:rPr>
                        <a:t>Yugeng</a:t>
                      </a:r>
                      <a:r>
                        <a:rPr lang="en-IN" sz="1800" dirty="0">
                          <a:latin typeface="Times New Roman" pitchFamily="18" charset="0"/>
                          <a:cs typeface="Times New Roman" pitchFamily="18" charset="0"/>
                        </a:rPr>
                        <a:t> Xi</a:t>
                      </a:r>
                    </a:p>
                    <a:p>
                      <a:endParaRPr lang="en-IN"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kern="1200" dirty="0">
                          <a:solidFill>
                            <a:schemeClr val="dk1"/>
                          </a:solidFill>
                          <a:latin typeface="+mn-lt"/>
                          <a:ea typeface="+mn-ea"/>
                          <a:cs typeface="+mn-cs"/>
                        </a:rPr>
                        <a:t>In recent years, the volume of traffic is rapidly increasing. When vehicles running through the tunnel are more intensive or move slowly, the tunnel environment occurs deteriorated sharply, which affects the normal operation of the vehicle in the tunnel.</a:t>
                      </a:r>
                      <a:endParaRPr lang="en-IN" sz="1800" dirty="0">
                        <a:latin typeface="Times New Roman" pitchFamily="18" charset="0"/>
                        <a:cs typeface="Times New Roman" pitchFamily="18" charset="0"/>
                      </a:endParaRPr>
                    </a:p>
                    <a:p>
                      <a:endParaRPr lang="en-IN" dirty="0"/>
                    </a:p>
                  </a:txBody>
                  <a:tcPr/>
                </a:tc>
                <a:extLst>
                  <a:ext uri="{0D108BD9-81ED-4DB2-BD59-A6C34878D82A}">
                    <a16:rowId xmlns:a16="http://schemas.microsoft.com/office/drawing/2014/main" val="1050108047"/>
                  </a:ext>
                </a:extLst>
              </a:tr>
              <a:tr h="2336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latin typeface="Times New Roman" pitchFamily="18" charset="0"/>
                          <a:cs typeface="Times New Roman" pitchFamily="18" charset="0"/>
                        </a:rPr>
                        <a:t>Perimeter Control of Urban Traffic Networks Based on Model-Free Adaptive Control</a:t>
                      </a:r>
                      <a:endParaRPr lang="en-IN" sz="1800" dirty="0">
                        <a:latin typeface="Times New Roman" pitchFamily="18" charset="0"/>
                        <a:cs typeface="Times New Roman" pitchFamily="18" charset="0"/>
                      </a:endParaRPr>
                    </a:p>
                    <a:p>
                      <a:endParaRPr lang="en-IN"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800" dirty="0">
                          <a:latin typeface="Times New Roman" pitchFamily="18" charset="0"/>
                          <a:cs typeface="Times New Roman" pitchFamily="18" charset="0"/>
                        </a:rPr>
                        <a:t>Dai Li and Zhongsheng Hou</a:t>
                      </a:r>
                      <a:endParaRPr lang="en-IN" sz="1800" dirty="0">
                        <a:latin typeface="Times New Roman" pitchFamily="18" charset="0"/>
                        <a:cs typeface="Times New Roman" pitchFamily="18" charset="0"/>
                      </a:endParaRPr>
                    </a:p>
                    <a:p>
                      <a:endParaRPr lang="en-IN" dirty="0"/>
                    </a:p>
                  </a:txBody>
                  <a:tcPr/>
                </a:tc>
                <a:tc>
                  <a:txBody>
                    <a:bodyPr/>
                    <a:lstStyle/>
                    <a:p>
                      <a:r>
                        <a:rPr kumimoji="0" lang="en-US" sz="1800" b="0" i="0" kern="1200" dirty="0">
                          <a:solidFill>
                            <a:schemeClr val="dk1"/>
                          </a:solidFill>
                          <a:latin typeface="+mn-lt"/>
                          <a:ea typeface="+mn-ea"/>
                          <a:cs typeface="+mn-cs"/>
                        </a:rPr>
                        <a:t>MFAC scheme is applied in both outer level and inner level to derive the detailed signal settings in the congested region and in the periphery of the congested region. Joint simulations using VISSIM and MATLAB verify the feasibility and effectiveness of the proposed method</a:t>
                      </a:r>
                      <a:endParaRPr lang="en-IN" dirty="0"/>
                    </a:p>
                  </a:txBody>
                  <a:tcPr/>
                </a:tc>
                <a:extLst>
                  <a:ext uri="{0D108BD9-81ED-4DB2-BD59-A6C34878D82A}">
                    <a16:rowId xmlns:a16="http://schemas.microsoft.com/office/drawing/2014/main" val="3462825330"/>
                  </a:ext>
                </a:extLst>
              </a:tr>
              <a:tr h="309482">
                <a:tc>
                  <a:txBody>
                    <a:bodyPr/>
                    <a:lstStyle/>
                    <a:p>
                      <a:endParaRPr lang="en-IN" dirty="0"/>
                    </a:p>
                  </a:txBody>
                  <a:tcPr/>
                </a:tc>
                <a:tc>
                  <a:txBody>
                    <a:bodyPr/>
                    <a:lstStyle/>
                    <a:p>
                      <a:endParaRPr lang="en-IN"/>
                    </a:p>
                  </a:txBody>
                  <a:tcPr/>
                </a:tc>
                <a:tc>
                  <a:txBody>
                    <a:bodyPr/>
                    <a:lstStyle/>
                    <a:p>
                      <a:endParaRPr lang="en-IN" dirty="0"/>
                    </a:p>
                  </a:txBody>
                  <a:tcPr/>
                </a:tc>
                <a:extLst>
                  <a:ext uri="{0D108BD9-81ED-4DB2-BD59-A6C34878D82A}">
                    <a16:rowId xmlns:a16="http://schemas.microsoft.com/office/drawing/2014/main" val="1350366247"/>
                  </a:ext>
                </a:extLst>
              </a:tr>
            </a:tbl>
          </a:graphicData>
        </a:graphic>
      </p:graphicFrame>
    </p:spTree>
    <p:extLst>
      <p:ext uri="{BB962C8B-B14F-4D97-AF65-F5344CB8AC3E}">
        <p14:creationId xmlns:p14="http://schemas.microsoft.com/office/powerpoint/2010/main" val="19028862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C1CD3-5749-42E6-A796-1C92E837E220}"/>
              </a:ext>
            </a:extLst>
          </p:cNvPr>
          <p:cNvSpPr>
            <a:spLocks noGrp="1"/>
          </p:cNvSpPr>
          <p:nvPr>
            <p:ph type="title"/>
          </p:nvPr>
        </p:nvSpPr>
        <p:spPr>
          <a:xfrm>
            <a:off x="838200" y="365125"/>
            <a:ext cx="10515600" cy="1027577"/>
          </a:xfrm>
        </p:spPr>
        <p:txBody>
          <a:bodyPr/>
          <a:lstStyle/>
          <a:p>
            <a:pPr algn="ctr"/>
            <a:r>
              <a:rPr lang="en-US" b="1" dirty="0">
                <a:latin typeface="Times New Roman" panose="02020603050405020304" pitchFamily="18" charset="0"/>
                <a:cs typeface="Times New Roman" panose="02020603050405020304" pitchFamily="18" charset="0"/>
              </a:rPr>
              <a:t>CONT</a:t>
            </a:r>
            <a:endParaRPr lang="en-IN" b="1" dirty="0">
              <a:latin typeface="Times New Roman" panose="02020603050405020304" pitchFamily="18" charset="0"/>
              <a:cs typeface="Times New Roman" panose="02020603050405020304" pitchFamily="18" charset="0"/>
            </a:endParaRPr>
          </a:p>
        </p:txBody>
      </p:sp>
      <p:sp>
        <p:nvSpPr>
          <p:cNvPr id="5" name="Content Placeholder 4">
            <a:extLst>
              <a:ext uri="{FF2B5EF4-FFF2-40B4-BE49-F238E27FC236}">
                <a16:creationId xmlns:a16="http://schemas.microsoft.com/office/drawing/2014/main" id="{F5E5CDC8-DE51-0A02-2E5C-ED7375B27BEF}"/>
              </a:ext>
            </a:extLst>
          </p:cNvPr>
          <p:cNvSpPr>
            <a:spLocks noGrp="1"/>
          </p:cNvSpPr>
          <p:nvPr>
            <p:ph idx="1"/>
          </p:nvPr>
        </p:nvSpPr>
        <p:spPr/>
        <p:txBody>
          <a:bodyPr>
            <a:normAutofit/>
          </a:bodyPr>
          <a:lstStyle/>
          <a:p>
            <a:pPr marL="0" algn="ctr" rtl="0" eaLnBrk="1" fontAlgn="t" latinLnBrk="0" hangingPunct="1">
              <a:spcBef>
                <a:spcPts val="0"/>
              </a:spcBef>
              <a:spcAft>
                <a:spcPts val="0"/>
              </a:spcAft>
            </a:pPr>
            <a:r>
              <a:rPr lang="en-US" sz="1800" b="1" i="0" u="none" strike="noStrike" kern="1200" dirty="0">
                <a:solidFill>
                  <a:srgbClr val="FFFFFF"/>
                </a:solidFill>
                <a:effectLst/>
                <a:latin typeface="Gill Sans MT" panose="020B0502020104020203" pitchFamily="34" charset="0"/>
              </a:rPr>
              <a:t>TITTLE</a:t>
            </a:r>
            <a:endParaRPr lang="en-IN" sz="1800" b="0" i="0" u="none" strike="noStrike" dirty="0">
              <a:effectLst/>
              <a:latin typeface="Arial" panose="020B0604020202020204" pitchFamily="34" charset="0"/>
            </a:endParaRPr>
          </a:p>
          <a:p>
            <a:pPr marL="0" algn="ctr" rtl="0" eaLnBrk="1" fontAlgn="t" latinLnBrk="0" hangingPunct="1">
              <a:spcBef>
                <a:spcPts val="0"/>
              </a:spcBef>
              <a:spcAft>
                <a:spcPts val="0"/>
              </a:spcAft>
            </a:pPr>
            <a:r>
              <a:rPr lang="en-US" sz="1800" b="1" i="0" u="none" strike="noStrike" kern="1200" dirty="0">
                <a:solidFill>
                  <a:srgbClr val="FFFFFF"/>
                </a:solidFill>
                <a:effectLst/>
                <a:latin typeface="Gill Sans MT" panose="020B0502020104020203" pitchFamily="34" charset="0"/>
              </a:rPr>
              <a:t>AUTHOR</a:t>
            </a:r>
            <a:endParaRPr lang="en-IN" sz="1800" b="0" i="0" u="none" strike="noStrike" dirty="0">
              <a:effectLst/>
              <a:latin typeface="Arial" panose="020B0604020202020204" pitchFamily="34" charset="0"/>
            </a:endParaRPr>
          </a:p>
          <a:p>
            <a:pPr marL="0" algn="ctr" rtl="0" eaLnBrk="1" fontAlgn="t" latinLnBrk="0" hangingPunct="1">
              <a:spcBef>
                <a:spcPts val="0"/>
              </a:spcBef>
              <a:spcAft>
                <a:spcPts val="0"/>
              </a:spcAft>
            </a:pPr>
            <a:r>
              <a:rPr lang="en-US" sz="1800" b="1" i="0" u="none" strike="noStrike" kern="1200" dirty="0">
                <a:solidFill>
                  <a:srgbClr val="FFFFFF"/>
                </a:solidFill>
                <a:effectLst/>
                <a:latin typeface="Gill Sans MT" panose="020B0502020104020203" pitchFamily="34" charset="0"/>
              </a:rPr>
              <a:t>DESCRIPTION</a:t>
            </a:r>
            <a:endParaRPr lang="en-IN" sz="1800" b="0" i="0" u="none" strike="noStrike" dirty="0">
              <a:effectLst/>
              <a:latin typeface="Arial" panose="020B0604020202020204" pitchFamily="34" charset="0"/>
            </a:endParaRPr>
          </a:p>
        </p:txBody>
      </p:sp>
      <p:graphicFrame>
        <p:nvGraphicFramePr>
          <p:cNvPr id="6" name="Table 6">
            <a:extLst>
              <a:ext uri="{FF2B5EF4-FFF2-40B4-BE49-F238E27FC236}">
                <a16:creationId xmlns:a16="http://schemas.microsoft.com/office/drawing/2014/main" id="{26BCB8F0-2CC9-8A6E-7D1B-112A851944C3}"/>
              </a:ext>
            </a:extLst>
          </p:cNvPr>
          <p:cNvGraphicFramePr>
            <a:graphicFrameLocks noGrp="1"/>
          </p:cNvGraphicFramePr>
          <p:nvPr>
            <p:extLst>
              <p:ext uri="{D42A27DB-BD31-4B8C-83A1-F6EECF244321}">
                <p14:modId xmlns:p14="http://schemas.microsoft.com/office/powerpoint/2010/main" val="3357551478"/>
              </p:ext>
            </p:extLst>
          </p:nvPr>
        </p:nvGraphicFramePr>
        <p:xfrm>
          <a:off x="707923" y="1392702"/>
          <a:ext cx="9461910" cy="5370889"/>
        </p:xfrm>
        <a:graphic>
          <a:graphicData uri="http://schemas.openxmlformats.org/drawingml/2006/table">
            <a:tbl>
              <a:tblPr firstRow="1" bandRow="1">
                <a:tableStyleId>{5C22544A-7EE6-4342-B048-85BDC9FD1C3A}</a:tableStyleId>
              </a:tblPr>
              <a:tblGrid>
                <a:gridCol w="3829118">
                  <a:extLst>
                    <a:ext uri="{9D8B030D-6E8A-4147-A177-3AD203B41FA5}">
                      <a16:colId xmlns:a16="http://schemas.microsoft.com/office/drawing/2014/main" val="2965885352"/>
                    </a:ext>
                  </a:extLst>
                </a:gridCol>
                <a:gridCol w="2816396">
                  <a:extLst>
                    <a:ext uri="{9D8B030D-6E8A-4147-A177-3AD203B41FA5}">
                      <a16:colId xmlns:a16="http://schemas.microsoft.com/office/drawing/2014/main" val="88447034"/>
                    </a:ext>
                  </a:extLst>
                </a:gridCol>
                <a:gridCol w="2816396">
                  <a:extLst>
                    <a:ext uri="{9D8B030D-6E8A-4147-A177-3AD203B41FA5}">
                      <a16:colId xmlns:a16="http://schemas.microsoft.com/office/drawing/2014/main" val="603693135"/>
                    </a:ext>
                  </a:extLst>
                </a:gridCol>
              </a:tblGrid>
              <a:tr h="646489">
                <a:tc>
                  <a:txBody>
                    <a:bodyPr/>
                    <a:lstStyle/>
                    <a:p>
                      <a:pPr algn="ctr"/>
                      <a:r>
                        <a:rPr lang="en-US" dirty="0"/>
                        <a:t>TITTLE</a:t>
                      </a:r>
                      <a:endParaRPr lang="en-IN" dirty="0"/>
                    </a:p>
                  </a:txBody>
                  <a:tcPr/>
                </a:tc>
                <a:tc>
                  <a:txBody>
                    <a:bodyPr/>
                    <a:lstStyle/>
                    <a:p>
                      <a:pPr algn="ctr"/>
                      <a:r>
                        <a:rPr lang="en-US" dirty="0"/>
                        <a:t>AUTHOR</a:t>
                      </a:r>
                      <a:endParaRPr lang="en-IN" dirty="0"/>
                    </a:p>
                  </a:txBody>
                  <a:tcPr/>
                </a:tc>
                <a:tc>
                  <a:txBody>
                    <a:bodyPr/>
                    <a:lstStyle/>
                    <a:p>
                      <a:pPr algn="ctr"/>
                      <a:r>
                        <a:rPr lang="en-US" dirty="0"/>
                        <a:t>DESCRIPTION</a:t>
                      </a:r>
                      <a:endParaRPr lang="en-IN" dirty="0"/>
                    </a:p>
                  </a:txBody>
                  <a:tcPr/>
                </a:tc>
                <a:extLst>
                  <a:ext uri="{0D108BD9-81ED-4DB2-BD59-A6C34878D82A}">
                    <a16:rowId xmlns:a16="http://schemas.microsoft.com/office/drawing/2014/main" val="1972279985"/>
                  </a:ext>
                </a:extLst>
              </a:tr>
              <a:tr h="6464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latin typeface="Times New Roman" pitchFamily="18" charset="0"/>
                          <a:cs typeface="Times New Roman" pitchFamily="18" charset="0"/>
                        </a:rPr>
                        <a:t>Distributed Model-Free Adaptive Predictive Control for Urban Traffic Networks</a:t>
                      </a:r>
                      <a:endParaRPr lang="en-IN" sz="1800" dirty="0">
                        <a:latin typeface="Times New Roman" pitchFamily="18" charset="0"/>
                        <a:cs typeface="Times New Roman" pitchFamily="18" charset="0"/>
                      </a:endParaRPr>
                    </a:p>
                    <a:p>
                      <a:endParaRPr lang="en-IN"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800" dirty="0">
                          <a:latin typeface="Times New Roman" pitchFamily="18" charset="0"/>
                          <a:cs typeface="Times New Roman" pitchFamily="18" charset="0"/>
                        </a:rPr>
                        <a:t>Dai Li and Bart De Schutter</a:t>
                      </a:r>
                      <a:endParaRPr lang="en-IN" sz="1800" dirty="0">
                        <a:latin typeface="Times New Roman" pitchFamily="18" charset="0"/>
                        <a:cs typeface="Times New Roman" pitchFamily="18" charset="0"/>
                      </a:endParaRPr>
                    </a:p>
                    <a:p>
                      <a:endParaRPr lang="en-IN" dirty="0"/>
                    </a:p>
                  </a:txBody>
                  <a:tcPr/>
                </a:tc>
                <a:tc>
                  <a:txBody>
                    <a:bodyPr/>
                    <a:lstStyle/>
                    <a:p>
                      <a:r>
                        <a:rPr kumimoji="0" lang="en-US" sz="1800" b="0" i="0" kern="1200" dirty="0">
                          <a:solidFill>
                            <a:schemeClr val="dk1"/>
                          </a:solidFill>
                          <a:latin typeface="+mn-lt"/>
                          <a:ea typeface="+mn-ea"/>
                          <a:cs typeface="+mn-cs"/>
                        </a:rPr>
                        <a:t>The formulated control problem is finally solved with an alternating direction method of multipliers (ADMM)-based approach. The simulation results for the traffic network of </a:t>
                      </a:r>
                      <a:r>
                        <a:rPr kumimoji="0" lang="en-US" sz="1800" b="0" i="0" kern="1200" dirty="0" err="1">
                          <a:solidFill>
                            <a:schemeClr val="dk1"/>
                          </a:solidFill>
                          <a:latin typeface="+mn-lt"/>
                          <a:ea typeface="+mn-ea"/>
                          <a:cs typeface="+mn-cs"/>
                        </a:rPr>
                        <a:t>Linfen</a:t>
                      </a:r>
                      <a:r>
                        <a:rPr kumimoji="0" lang="en-US" sz="1800" b="0" i="0" kern="1200" dirty="0">
                          <a:solidFill>
                            <a:schemeClr val="dk1"/>
                          </a:solidFill>
                          <a:latin typeface="+mn-lt"/>
                          <a:ea typeface="+mn-ea"/>
                          <a:cs typeface="+mn-cs"/>
                        </a:rPr>
                        <a:t>, Shanxi, China, show the feasibility and effectiveness of the proposed method</a:t>
                      </a:r>
                      <a:endParaRPr lang="en-IN" dirty="0"/>
                    </a:p>
                  </a:txBody>
                  <a:tcPr/>
                </a:tc>
                <a:extLst>
                  <a:ext uri="{0D108BD9-81ED-4DB2-BD59-A6C34878D82A}">
                    <a16:rowId xmlns:a16="http://schemas.microsoft.com/office/drawing/2014/main" val="2291805549"/>
                  </a:ext>
                </a:extLst>
              </a:tr>
              <a:tr h="646489">
                <a:tc>
                  <a:txBody>
                    <a:bodyPr/>
                    <a:lstStyle/>
                    <a:p>
                      <a:r>
                        <a:rPr lang="en-IN" sz="1800" dirty="0">
                          <a:latin typeface="Times New Roman" pitchFamily="18" charset="0"/>
                          <a:cs typeface="Times New Roman" pitchFamily="18" charset="0"/>
                        </a:rPr>
                        <a:t>Dedicated short-range communications technology for freeway incident detection: </a:t>
                      </a:r>
                      <a:endParaRPr lang="en-IN" dirty="0"/>
                    </a:p>
                  </a:txBody>
                  <a:tcPr/>
                </a:tc>
                <a:tc>
                  <a:txBody>
                    <a:bodyPr/>
                    <a:lstStyle/>
                    <a:p>
                      <a:pPr algn="just"/>
                      <a:r>
                        <a:rPr lang="en-IN" sz="2000" dirty="0">
                          <a:latin typeface="Times New Roman" pitchFamily="18" charset="0"/>
                          <a:cs typeface="Times New Roman" pitchFamily="18" charset="0"/>
                        </a:rPr>
                        <a:t>Joseph D Crabtree and </a:t>
                      </a:r>
                      <a:r>
                        <a:rPr lang="en-IN" sz="2000" dirty="0" err="1">
                          <a:latin typeface="Times New Roman" pitchFamily="18" charset="0"/>
                          <a:cs typeface="Times New Roman" pitchFamily="18" charset="0"/>
                        </a:rPr>
                        <a:t>Nikiforos</a:t>
                      </a:r>
                      <a:r>
                        <a:rPr lang="en-IN" sz="2000" dirty="0">
                          <a:latin typeface="Times New Roman" pitchFamily="18" charset="0"/>
                          <a:cs typeface="Times New Roman" pitchFamily="18" charset="0"/>
                        </a:rPr>
                        <a:t>  </a:t>
                      </a:r>
                      <a:r>
                        <a:rPr lang="en-IN" sz="2000" dirty="0" err="1">
                          <a:latin typeface="Times New Roman" pitchFamily="18" charset="0"/>
                          <a:cs typeface="Times New Roman" pitchFamily="18" charset="0"/>
                        </a:rPr>
                        <a:t>Stamatiadis</a:t>
                      </a:r>
                      <a:r>
                        <a:rPr lang="en-IN" sz="2000" dirty="0">
                          <a:latin typeface="Times New Roman" pitchFamily="18" charset="0"/>
                          <a:cs typeface="Times New Roman" pitchFamily="18" charset="0"/>
                        </a:rPr>
                        <a:t>. </a:t>
                      </a:r>
                    </a:p>
                  </a:txBody>
                  <a:tcPr/>
                </a:tc>
                <a:tc>
                  <a:txBody>
                    <a:bodyPr/>
                    <a:lstStyle/>
                    <a:p>
                      <a:pPr algn="just"/>
                      <a:r>
                        <a:rPr kumimoji="0" lang="en-IN" sz="2000" b="0" i="0" kern="1200" dirty="0">
                          <a:solidFill>
                            <a:schemeClr val="dk1"/>
                          </a:solidFill>
                          <a:latin typeface="Times New Roman" pitchFamily="18" charset="0"/>
                          <a:ea typeface="+mn-ea"/>
                          <a:cs typeface="Times New Roman" pitchFamily="18" charset="0"/>
                        </a:rPr>
                        <a:t>The assessment used the </a:t>
                      </a:r>
                      <a:r>
                        <a:rPr kumimoji="0" lang="en-IN" sz="2000" b="0" i="0" kern="1200" dirty="0" err="1">
                          <a:solidFill>
                            <a:schemeClr val="dk1"/>
                          </a:solidFill>
                          <a:latin typeface="Times New Roman" pitchFamily="18" charset="0"/>
                          <a:ea typeface="+mn-ea"/>
                          <a:cs typeface="Times New Roman" pitchFamily="18" charset="0"/>
                        </a:rPr>
                        <a:t>CorSim</a:t>
                      </a:r>
                      <a:r>
                        <a:rPr kumimoji="0" lang="en-IN" sz="2000" b="0" i="0" kern="1200" dirty="0">
                          <a:solidFill>
                            <a:schemeClr val="dk1"/>
                          </a:solidFill>
                          <a:latin typeface="Times New Roman" pitchFamily="18" charset="0"/>
                          <a:ea typeface="+mn-ea"/>
                          <a:cs typeface="Times New Roman" pitchFamily="18" charset="0"/>
                        </a:rPr>
                        <a:t> traffic simulation tool to simulate traffic and incidents on a segment of rural freeway.</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2474058699"/>
                  </a:ext>
                </a:extLst>
              </a:tr>
            </a:tbl>
          </a:graphicData>
        </a:graphic>
      </p:graphicFrame>
    </p:spTree>
    <p:extLst>
      <p:ext uri="{BB962C8B-B14F-4D97-AF65-F5344CB8AC3E}">
        <p14:creationId xmlns:p14="http://schemas.microsoft.com/office/powerpoint/2010/main" val="2214508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B789F-C752-4A31-95B6-00818B601897}"/>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EXISTING SYSTEM</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2511106-36BC-4A51-80C8-0C4D5D890CDA}"/>
              </a:ext>
            </a:extLst>
          </p:cNvPr>
          <p:cNvSpPr>
            <a:spLocks noGrp="1"/>
          </p:cNvSpPr>
          <p:nvPr>
            <p:ph idx="1"/>
          </p:nvPr>
        </p:nvSpPr>
        <p:spPr/>
        <p:txBody>
          <a:bodyPr>
            <a:normAutofit fontScale="70000" lnSpcReduction="20000"/>
          </a:bodyPr>
          <a:lstStyle/>
          <a:p>
            <a:pPr algn="just">
              <a:lnSpc>
                <a:spcPct val="150000"/>
              </a:lnSpc>
            </a:pPr>
            <a:r>
              <a:rPr lang="en-IN" sz="2800" dirty="0">
                <a:latin typeface="Times New Roman" pitchFamily="18" charset="0"/>
                <a:cs typeface="Times New Roman" pitchFamily="18" charset="0"/>
              </a:rPr>
              <a:t>In Existing system we use </a:t>
            </a:r>
            <a:r>
              <a:rPr lang="en-US" sz="2800" dirty="0"/>
              <a:t>Gaussian mixture model (</a:t>
            </a:r>
            <a:r>
              <a:rPr lang="en-IN" sz="2800" dirty="0">
                <a:latin typeface="Times New Roman" pitchFamily="18" charset="0"/>
                <a:cs typeface="Times New Roman" pitchFamily="18" charset="0"/>
              </a:rPr>
              <a:t>GMM) algorithm for traffic prediction methods are mainly based on short-to-medium-term prediction, and there are very few studies on long-term forecasting.</a:t>
            </a:r>
          </a:p>
          <a:p>
            <a:pPr algn="just">
              <a:lnSpc>
                <a:spcPct val="150000"/>
              </a:lnSpc>
            </a:pPr>
            <a:r>
              <a:rPr lang="en-IN" sz="2800" dirty="0">
                <a:latin typeface="Times New Roman" pitchFamily="18" charset="0"/>
                <a:cs typeface="Times New Roman" pitchFamily="18" charset="0"/>
              </a:rPr>
              <a:t>Most existing solutions are data intensive. However, abnormal conditions (extreme weather, temporary traffic control, etc) are usually non-recurrent, it is difficult to obtain data, which makes the training sample size smaller and learning more difficult than that under normal traffic conditions.</a:t>
            </a:r>
          </a:p>
          <a:p>
            <a:pPr algn="just">
              <a:lnSpc>
                <a:spcPct val="150000"/>
              </a:lnSpc>
            </a:pPr>
            <a:r>
              <a:rPr lang="en-IN" sz="2800" dirty="0">
                <a:latin typeface="Times New Roman" pitchFamily="18" charset="0"/>
                <a:cs typeface="Times New Roman" pitchFamily="18" charset="0"/>
              </a:rPr>
              <a:t>Existing methods usually treat data processing and model prediction as two separate tasks. It is of great practical significance to design a robust and effective traffic prediction model in the case of various noises and errors in the data.</a:t>
            </a:r>
          </a:p>
        </p:txBody>
      </p:sp>
    </p:spTree>
    <p:extLst>
      <p:ext uri="{BB962C8B-B14F-4D97-AF65-F5344CB8AC3E}">
        <p14:creationId xmlns:p14="http://schemas.microsoft.com/office/powerpoint/2010/main" val="15812541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60929-92AF-491A-AE45-B7249A65BED4}"/>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ARCHITECTURE DIAGRAM</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15DC16D-1574-4FDA-9DC9-1D6A5E25B255}"/>
              </a:ext>
            </a:extLst>
          </p:cNvPr>
          <p:cNvSpPr>
            <a:spLocks noGrp="1"/>
          </p:cNvSpPr>
          <p:nvPr>
            <p:ph idx="1"/>
          </p:nvPr>
        </p:nvSpPr>
        <p:spPr>
          <a:xfrm>
            <a:off x="838200" y="1582992"/>
            <a:ext cx="10567219" cy="4338331"/>
          </a:xfrm>
        </p:spPr>
        <p:txBody>
          <a:bodyPr/>
          <a:lstStyle/>
          <a:p>
            <a:pPr marL="0" indent="0">
              <a:buNone/>
            </a:pPr>
            <a:endParaRPr lang="en-IN" dirty="0">
              <a:latin typeface="Times New Roman" panose="02020603050405020304" pitchFamily="18" charset="0"/>
              <a:cs typeface="Times New Roman" panose="02020603050405020304" pitchFamily="18" charset="0"/>
            </a:endParaRPr>
          </a:p>
        </p:txBody>
      </p:sp>
      <p:pic>
        <p:nvPicPr>
          <p:cNvPr id="17" name="Picture 2">
            <a:extLst>
              <a:ext uri="{FF2B5EF4-FFF2-40B4-BE49-F238E27FC236}">
                <a16:creationId xmlns:a16="http://schemas.microsoft.com/office/drawing/2014/main" id="{0D61F337-E009-CA22-C93A-56D820AB7085}"/>
              </a:ext>
            </a:extLst>
          </p:cNvPr>
          <p:cNvPicPr>
            <a:picLocks noChangeAspect="1" noChangeArrowheads="1"/>
          </p:cNvPicPr>
          <p:nvPr/>
        </p:nvPicPr>
        <p:blipFill>
          <a:blip r:embed="rId2"/>
          <a:srcRect/>
          <a:stretch>
            <a:fillRect/>
          </a:stretch>
        </p:blipFill>
        <p:spPr bwMode="auto">
          <a:xfrm>
            <a:off x="1435100" y="1582992"/>
            <a:ext cx="9144410" cy="4274794"/>
          </a:xfrm>
          <a:prstGeom prst="rect">
            <a:avLst/>
          </a:prstGeom>
          <a:noFill/>
          <a:ln w="9525">
            <a:noFill/>
            <a:miter lim="800000"/>
            <a:headEnd/>
            <a:tailEnd/>
          </a:ln>
          <a:effectLst/>
        </p:spPr>
      </p:pic>
    </p:spTree>
    <p:extLst>
      <p:ext uri="{BB962C8B-B14F-4D97-AF65-F5344CB8AC3E}">
        <p14:creationId xmlns:p14="http://schemas.microsoft.com/office/powerpoint/2010/main" val="11887141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62A2A-5058-45C9-AE1F-F09F03A49542}"/>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STAKE HOLDERS</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33F2423-7FCD-44A5-9AFC-98CCF5898C38}"/>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Hospitals</a:t>
            </a:r>
          </a:p>
          <a:p>
            <a:r>
              <a:rPr lang="en-US" dirty="0">
                <a:latin typeface="Times New Roman" panose="02020603050405020304" pitchFamily="18" charset="0"/>
                <a:cs typeface="Times New Roman" panose="02020603050405020304" pitchFamily="18" charset="0"/>
              </a:rPr>
              <a:t>Clinics</a:t>
            </a:r>
          </a:p>
          <a:p>
            <a:r>
              <a:rPr lang="en-US" dirty="0">
                <a:latin typeface="Times New Roman" panose="02020603050405020304" pitchFamily="18" charset="0"/>
                <a:cs typeface="Times New Roman" panose="02020603050405020304" pitchFamily="18" charset="0"/>
              </a:rPr>
              <a:t>Pharmacies</a:t>
            </a:r>
          </a:p>
          <a:p>
            <a:r>
              <a:rPr lang="en-US" dirty="0">
                <a:latin typeface="Times New Roman" panose="02020603050405020304" pitchFamily="18" charset="0"/>
                <a:cs typeface="Times New Roman" panose="02020603050405020304" pitchFamily="18" charset="0"/>
              </a:rPr>
              <a:t>Patients</a:t>
            </a:r>
          </a:p>
          <a:p>
            <a:r>
              <a:rPr lang="en-US" dirty="0">
                <a:latin typeface="Times New Roman" panose="02020603050405020304" pitchFamily="18" charset="0"/>
                <a:cs typeface="Times New Roman" panose="02020603050405020304" pitchFamily="18" charset="0"/>
              </a:rPr>
              <a:t>Investors</a:t>
            </a:r>
            <a:endParaRPr lang="en-IN"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90C5F13D-0A0E-4619-B72C-EC3BA9A394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3995" y="2042318"/>
            <a:ext cx="2800350" cy="1628775"/>
          </a:xfrm>
          <a:prstGeom prst="rect">
            <a:avLst/>
          </a:prstGeom>
        </p:spPr>
      </p:pic>
      <p:pic>
        <p:nvPicPr>
          <p:cNvPr id="7" name="Picture 6">
            <a:extLst>
              <a:ext uri="{FF2B5EF4-FFF2-40B4-BE49-F238E27FC236}">
                <a16:creationId xmlns:a16="http://schemas.microsoft.com/office/drawing/2014/main" id="{F0027368-610D-44E6-B91B-79CF854DD3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83994" y="3912192"/>
            <a:ext cx="2800351" cy="2023672"/>
          </a:xfrm>
          <a:prstGeom prst="rect">
            <a:avLst/>
          </a:prstGeom>
        </p:spPr>
      </p:pic>
    </p:spTree>
    <p:extLst>
      <p:ext uri="{BB962C8B-B14F-4D97-AF65-F5344CB8AC3E}">
        <p14:creationId xmlns:p14="http://schemas.microsoft.com/office/powerpoint/2010/main" val="6316079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4814F-22F5-4365-BF88-CAB2EC780212}"/>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PROPOSED WORK</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73F66E3-1F9B-48FB-989C-816C9E1C4E8E}"/>
              </a:ext>
            </a:extLst>
          </p:cNvPr>
          <p:cNvSpPr>
            <a:spLocks noGrp="1"/>
          </p:cNvSpPr>
          <p:nvPr>
            <p:ph idx="1"/>
          </p:nvPr>
        </p:nvSpPr>
        <p:spPr/>
        <p:txBody>
          <a:bodyPr>
            <a:normAutofit fontScale="70000" lnSpcReduction="20000"/>
          </a:bodyPr>
          <a:lstStyle/>
          <a:p>
            <a:pPr algn="just">
              <a:lnSpc>
                <a:spcPct val="150000"/>
              </a:lnSpc>
            </a:pPr>
            <a:r>
              <a:rPr lang="en-IN" sz="2800" dirty="0">
                <a:latin typeface="Times New Roman" pitchFamily="18" charset="0"/>
                <a:cs typeface="Times New Roman" pitchFamily="18" charset="0"/>
              </a:rPr>
              <a:t>In Proposed system we use SVM(Support vector machine) the researchers proposed an end-to-end neural framework as an industrial solution for the travel time prediction function in mobile map applications, aiming at exploration of spatiotemporal relation and contextual information in traffic prediction.</a:t>
            </a:r>
          </a:p>
          <a:p>
            <a:pPr algn="just">
              <a:lnSpc>
                <a:spcPct val="150000"/>
              </a:lnSpc>
            </a:pPr>
            <a:r>
              <a:rPr lang="en-IN" sz="2800" dirty="0">
                <a:latin typeface="Times New Roman" pitchFamily="18" charset="0"/>
                <a:cs typeface="Times New Roman" pitchFamily="18" charset="0"/>
              </a:rPr>
              <a:t>As the field grows, more and more models have been proposed, and these models are often presented in a similar way.</a:t>
            </a:r>
          </a:p>
          <a:p>
            <a:pPr algn="just">
              <a:lnSpc>
                <a:spcPct val="150000"/>
              </a:lnSpc>
            </a:pPr>
            <a:r>
              <a:rPr lang="en-IN" sz="2800" dirty="0">
                <a:latin typeface="Times New Roman" pitchFamily="18" charset="0"/>
                <a:cs typeface="Times New Roman" pitchFamily="18" charset="0"/>
              </a:rPr>
              <a:t>Although recent approaches have been proposed, these researches have not been thoroughly studied, such as how to design a high-quality mathematical model to match two regions, or how to integrate other available auxiliary data sources, etc., are still worth considering and investigating.</a:t>
            </a:r>
            <a:endParaRPr lang="en-US" sz="2800" dirty="0">
              <a:latin typeface="Times New Roman" pitchFamily="18" charset="0"/>
              <a:cs typeface="Times New Roman" pitchFamily="18" charset="0"/>
            </a:endParaRPr>
          </a:p>
          <a:p>
            <a:pPr algn="just"/>
            <a:endParaRPr lang="en-US" dirty="0">
              <a:latin typeface="Times New Roman" panose="02020603050405020304" pitchFamily="18" charset="0"/>
              <a:cs typeface="Times New Roman" panose="02020603050405020304" pitchFamily="18" charset="0"/>
            </a:endParaRPr>
          </a:p>
          <a:p>
            <a:pPr marL="0" indent="0" algn="just">
              <a:buNone/>
            </a:pPr>
            <a:endParaRPr lang="en-US" dirty="0">
              <a:latin typeface="Times New Roman" panose="02020603050405020304" pitchFamily="18" charset="0"/>
              <a:cs typeface="Times New Roman" panose="02020603050405020304" pitchFamily="18" charset="0"/>
            </a:endParaRPr>
          </a:p>
          <a:p>
            <a:pPr marL="0" indent="0" algn="just">
              <a:buNone/>
            </a:pPr>
            <a:endParaRPr lang="en-IN"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24673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6F58A-1D56-4D5F-93D7-CE88330BBD76}"/>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MODULES</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6BD67AA-3DFD-4FF4-9B11-37DC0C389547}"/>
              </a:ext>
            </a:extLst>
          </p:cNvPr>
          <p:cNvSpPr>
            <a:spLocks noGrp="1"/>
          </p:cNvSpPr>
          <p:nvPr>
            <p:ph idx="1"/>
          </p:nvPr>
        </p:nvSpPr>
        <p:spPr/>
        <p:txBody>
          <a:bodyPr>
            <a:normAutofit/>
          </a:bodyPr>
          <a:lstStyle/>
          <a:p>
            <a:r>
              <a:rPr lang="en-US" sz="2800" dirty="0"/>
              <a:t>Register and Login</a:t>
            </a:r>
          </a:p>
          <a:p>
            <a:endParaRPr lang="en-US" sz="2800" dirty="0"/>
          </a:p>
          <a:p>
            <a:r>
              <a:rPr lang="en-US" sz="2800" dirty="0"/>
              <a:t>Traffic Data</a:t>
            </a:r>
          </a:p>
          <a:p>
            <a:endParaRPr lang="en-US" sz="2800" dirty="0"/>
          </a:p>
          <a:p>
            <a:r>
              <a:rPr lang="en-US" sz="2800" dirty="0"/>
              <a:t> Support Vector Regression (SVR)</a:t>
            </a:r>
          </a:p>
          <a:p>
            <a:endParaRPr lang="en-US" sz="2800" dirty="0"/>
          </a:p>
          <a:p>
            <a:r>
              <a:rPr lang="en-US" sz="2800" dirty="0"/>
              <a:t>Deep learning Approach</a:t>
            </a:r>
          </a:p>
        </p:txBody>
      </p:sp>
    </p:spTree>
    <p:extLst>
      <p:ext uri="{BB962C8B-B14F-4D97-AF65-F5344CB8AC3E}">
        <p14:creationId xmlns:p14="http://schemas.microsoft.com/office/powerpoint/2010/main" val="35847381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62EE4E-C1EA-42AF-968B-2CE49F50E5D6}"/>
              </a:ext>
            </a:extLst>
          </p:cNvPr>
          <p:cNvSpPr>
            <a:spLocks noGrp="1"/>
          </p:cNvSpPr>
          <p:nvPr>
            <p:ph idx="1"/>
          </p:nvPr>
        </p:nvSpPr>
        <p:spPr/>
        <p:txBody>
          <a:bodyPr>
            <a:normAutofit/>
          </a:bodyPr>
          <a:lstStyle/>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r>
              <a:rPr lang="en-US" sz="4800" b="1" dirty="0">
                <a:latin typeface="Times New Roman" panose="02020603050405020304" pitchFamily="18" charset="0"/>
                <a:cs typeface="Times New Roman" panose="02020603050405020304" pitchFamily="18" charset="0"/>
              </a:rPr>
              <a:t>ARCHITECTURE DIAGRAM FOR BLOCK CREATION</a:t>
            </a:r>
            <a:endParaRPr lang="en-IN"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10945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6" name="Straight Connector 25">
            <a:extLst>
              <a:ext uri="{FF2B5EF4-FFF2-40B4-BE49-F238E27FC236}">
                <a16:creationId xmlns:a16="http://schemas.microsoft.com/office/drawing/2014/main" id="{1F61DB57-583A-410B-ADD2-A0F51FEE1E11}"/>
              </a:ext>
            </a:extLst>
          </p:cNvPr>
          <p:cNvCxnSpPr/>
          <p:nvPr/>
        </p:nvCxnSpPr>
        <p:spPr>
          <a:xfrm>
            <a:off x="494675" y="299804"/>
            <a:ext cx="0" cy="625089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9ED58F18-80BB-4962-998E-309BE6F3F3E8}"/>
              </a:ext>
            </a:extLst>
          </p:cNvPr>
          <p:cNvCxnSpPr/>
          <p:nvPr/>
        </p:nvCxnSpPr>
        <p:spPr>
          <a:xfrm>
            <a:off x="524656" y="6565692"/>
            <a:ext cx="1118266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12C993CA-28DD-4214-84B2-BC9DBFE9AE31}"/>
              </a:ext>
            </a:extLst>
          </p:cNvPr>
          <p:cNvCxnSpPr/>
          <p:nvPr/>
        </p:nvCxnSpPr>
        <p:spPr>
          <a:xfrm>
            <a:off x="494675" y="299804"/>
            <a:ext cx="111526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62046C6-1FCC-48A8-8F21-BD42F35949CB}"/>
              </a:ext>
            </a:extLst>
          </p:cNvPr>
          <p:cNvCxnSpPr/>
          <p:nvPr/>
        </p:nvCxnSpPr>
        <p:spPr>
          <a:xfrm>
            <a:off x="11707318" y="299804"/>
            <a:ext cx="0" cy="6265888"/>
          </a:xfrm>
          <a:prstGeom prst="line">
            <a:avLst/>
          </a:prstGeom>
        </p:spPr>
        <p:style>
          <a:lnRef idx="1">
            <a:schemeClr val="accent1"/>
          </a:lnRef>
          <a:fillRef idx="0">
            <a:schemeClr val="accent1"/>
          </a:fillRef>
          <a:effectRef idx="0">
            <a:schemeClr val="accent1"/>
          </a:effectRef>
          <a:fontRef idx="minor">
            <a:schemeClr val="tx1"/>
          </a:fontRef>
        </p:style>
      </p:cxnSp>
      <p:pic>
        <p:nvPicPr>
          <p:cNvPr id="5" name="Content Placeholder 2">
            <a:extLst>
              <a:ext uri="{FF2B5EF4-FFF2-40B4-BE49-F238E27FC236}">
                <a16:creationId xmlns:a16="http://schemas.microsoft.com/office/drawing/2014/main" id="{7766952F-209B-7B5E-8F43-05142FBCB5C8}"/>
              </a:ext>
            </a:extLst>
          </p:cNvPr>
          <p:cNvPicPr>
            <a:picLocks noGrp="1" noChangeAspect="1" noChangeArrowheads="1"/>
          </p:cNvPicPr>
          <p:nvPr>
            <p:ph idx="1"/>
          </p:nvPr>
        </p:nvPicPr>
        <p:blipFill>
          <a:blip r:embed="rId2"/>
          <a:srcRect/>
          <a:stretch>
            <a:fillRect/>
          </a:stretch>
        </p:blipFill>
        <p:spPr bwMode="auto">
          <a:xfrm>
            <a:off x="1905000" y="884903"/>
            <a:ext cx="8681760" cy="4847304"/>
          </a:xfrm>
          <a:prstGeom prst="rect">
            <a:avLst/>
          </a:prstGeom>
          <a:noFill/>
          <a:ln w="9525">
            <a:noFill/>
            <a:miter lim="800000"/>
            <a:headEnd/>
            <a:tailEnd/>
          </a:ln>
          <a:effectLst/>
        </p:spPr>
      </p:pic>
    </p:spTree>
    <p:extLst>
      <p:ext uri="{BB962C8B-B14F-4D97-AF65-F5344CB8AC3E}">
        <p14:creationId xmlns:p14="http://schemas.microsoft.com/office/powerpoint/2010/main" val="41888220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3E218-E18B-4271-824E-1DF363A43A92}"/>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PROPOSED FRAMEWORK</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02AEA21-BB9D-42E0-B5E4-87E216ED837B}"/>
              </a:ext>
            </a:extLst>
          </p:cNvPr>
          <p:cNvSpPr>
            <a:spLocks noGrp="1"/>
          </p:cNvSpPr>
          <p:nvPr>
            <p:ph idx="1"/>
          </p:nvPr>
        </p:nvSpPr>
        <p:spPr/>
        <p:txBody>
          <a:bodyPr/>
          <a:lstStyle/>
          <a:p>
            <a:pPr marL="0" indent="0">
              <a:buNone/>
            </a:pPr>
            <a:endParaRPr lang="en-IN" dirty="0"/>
          </a:p>
        </p:txBody>
      </p:sp>
      <p:sp>
        <p:nvSpPr>
          <p:cNvPr id="4" name="Rectangle 3">
            <a:extLst>
              <a:ext uri="{FF2B5EF4-FFF2-40B4-BE49-F238E27FC236}">
                <a16:creationId xmlns:a16="http://schemas.microsoft.com/office/drawing/2014/main" id="{132B460B-F4E6-464E-BC70-E5FAFC26E49D}"/>
              </a:ext>
            </a:extLst>
          </p:cNvPr>
          <p:cNvSpPr/>
          <p:nvPr/>
        </p:nvSpPr>
        <p:spPr>
          <a:xfrm>
            <a:off x="4197245" y="1993692"/>
            <a:ext cx="2398426" cy="8394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User layer</a:t>
            </a:r>
            <a:endParaRPr lang="en-IN" dirty="0"/>
          </a:p>
        </p:txBody>
      </p:sp>
      <p:sp>
        <p:nvSpPr>
          <p:cNvPr id="5" name="Rectangle 4">
            <a:extLst>
              <a:ext uri="{FF2B5EF4-FFF2-40B4-BE49-F238E27FC236}">
                <a16:creationId xmlns:a16="http://schemas.microsoft.com/office/drawing/2014/main" id="{9D086240-3C15-487D-B34F-E601F8B59DEE}"/>
              </a:ext>
            </a:extLst>
          </p:cNvPr>
          <p:cNvSpPr/>
          <p:nvPr/>
        </p:nvSpPr>
        <p:spPr>
          <a:xfrm>
            <a:off x="4197246" y="3429000"/>
            <a:ext cx="2398426" cy="7832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Blockchain layer</a:t>
            </a:r>
            <a:endParaRPr lang="en-IN" dirty="0"/>
          </a:p>
        </p:txBody>
      </p:sp>
      <p:sp>
        <p:nvSpPr>
          <p:cNvPr id="7" name="Rectangle 6">
            <a:extLst>
              <a:ext uri="{FF2B5EF4-FFF2-40B4-BE49-F238E27FC236}">
                <a16:creationId xmlns:a16="http://schemas.microsoft.com/office/drawing/2014/main" id="{5127564F-09D8-4316-B438-B9DFF1FBAA90}"/>
              </a:ext>
            </a:extLst>
          </p:cNvPr>
          <p:cNvSpPr/>
          <p:nvPr/>
        </p:nvSpPr>
        <p:spPr>
          <a:xfrm>
            <a:off x="4197246" y="4703164"/>
            <a:ext cx="2398426" cy="7832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System implementation</a:t>
            </a:r>
            <a:endParaRPr lang="en-IN" dirty="0"/>
          </a:p>
        </p:txBody>
      </p:sp>
      <p:cxnSp>
        <p:nvCxnSpPr>
          <p:cNvPr id="9" name="Straight Arrow Connector 8">
            <a:extLst>
              <a:ext uri="{FF2B5EF4-FFF2-40B4-BE49-F238E27FC236}">
                <a16:creationId xmlns:a16="http://schemas.microsoft.com/office/drawing/2014/main" id="{36FCA0FE-B7A7-4746-86FC-E1EDAAE6C5AE}"/>
              </a:ext>
            </a:extLst>
          </p:cNvPr>
          <p:cNvCxnSpPr/>
          <p:nvPr/>
        </p:nvCxnSpPr>
        <p:spPr>
          <a:xfrm>
            <a:off x="4871803" y="2833141"/>
            <a:ext cx="0" cy="652072"/>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0AE8DD13-9ACC-457F-B42C-BC53500CE475}"/>
              </a:ext>
            </a:extLst>
          </p:cNvPr>
          <p:cNvCxnSpPr/>
          <p:nvPr/>
        </p:nvCxnSpPr>
        <p:spPr>
          <a:xfrm>
            <a:off x="5681272" y="2833141"/>
            <a:ext cx="0" cy="595859"/>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71F07D77-1D7E-4BD3-A347-D09C1D5FB113}"/>
              </a:ext>
            </a:extLst>
          </p:cNvPr>
          <p:cNvCxnSpPr/>
          <p:nvPr/>
        </p:nvCxnSpPr>
        <p:spPr>
          <a:xfrm>
            <a:off x="5261548" y="4212236"/>
            <a:ext cx="0" cy="490928"/>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80D65A40-74AE-48C3-9CB9-198A195E9859}"/>
              </a:ext>
            </a:extLst>
          </p:cNvPr>
          <p:cNvSpPr/>
          <p:nvPr/>
        </p:nvSpPr>
        <p:spPr>
          <a:xfrm>
            <a:off x="8187396" y="1993692"/>
            <a:ext cx="2096077" cy="89018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Various users of the system interacting to block chain</a:t>
            </a:r>
            <a:endParaRPr lang="en-IN" dirty="0"/>
          </a:p>
        </p:txBody>
      </p:sp>
      <p:sp>
        <p:nvSpPr>
          <p:cNvPr id="8" name="Rectangle 7">
            <a:extLst>
              <a:ext uri="{FF2B5EF4-FFF2-40B4-BE49-F238E27FC236}">
                <a16:creationId xmlns:a16="http://schemas.microsoft.com/office/drawing/2014/main" id="{E8F7BEB2-9481-4807-AAF7-9A709E370D0C}"/>
              </a:ext>
            </a:extLst>
          </p:cNvPr>
          <p:cNvSpPr/>
          <p:nvPr/>
        </p:nvSpPr>
        <p:spPr>
          <a:xfrm>
            <a:off x="8187396" y="3376246"/>
            <a:ext cx="2250831" cy="68931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Transaction record, Consensus rule, Peer to peer network</a:t>
            </a:r>
            <a:endParaRPr lang="en-IN" dirty="0"/>
          </a:p>
        </p:txBody>
      </p:sp>
      <p:sp>
        <p:nvSpPr>
          <p:cNvPr id="10" name="Rectangle 9">
            <a:extLst>
              <a:ext uri="{FF2B5EF4-FFF2-40B4-BE49-F238E27FC236}">
                <a16:creationId xmlns:a16="http://schemas.microsoft.com/office/drawing/2014/main" id="{A7FFF005-4A1F-4474-A2B8-8700C381D903}"/>
              </a:ext>
            </a:extLst>
          </p:cNvPr>
          <p:cNvSpPr/>
          <p:nvPr/>
        </p:nvSpPr>
        <p:spPr>
          <a:xfrm>
            <a:off x="8187396" y="4849837"/>
            <a:ext cx="2518117" cy="63656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Smart contract</a:t>
            </a:r>
            <a:endParaRPr lang="en-IN" dirty="0"/>
          </a:p>
        </p:txBody>
      </p:sp>
      <p:cxnSp>
        <p:nvCxnSpPr>
          <p:cNvPr id="14" name="Straight Connector 13">
            <a:extLst>
              <a:ext uri="{FF2B5EF4-FFF2-40B4-BE49-F238E27FC236}">
                <a16:creationId xmlns:a16="http://schemas.microsoft.com/office/drawing/2014/main" id="{E84C94DF-6F1E-47C7-8239-BC576A1B47A4}"/>
              </a:ext>
            </a:extLst>
          </p:cNvPr>
          <p:cNvCxnSpPr/>
          <p:nvPr/>
        </p:nvCxnSpPr>
        <p:spPr>
          <a:xfrm>
            <a:off x="6595671" y="2405575"/>
            <a:ext cx="1591725" cy="0"/>
          </a:xfrm>
          <a:prstGeom prst="line">
            <a:avLst/>
          </a:prstGeom>
        </p:spPr>
        <p:style>
          <a:lnRef idx="1">
            <a:schemeClr val="dk1"/>
          </a:lnRef>
          <a:fillRef idx="0">
            <a:schemeClr val="dk1"/>
          </a:fillRef>
          <a:effectRef idx="0">
            <a:schemeClr val="dk1"/>
          </a:effectRef>
          <a:fontRef idx="minor">
            <a:schemeClr val="tx1"/>
          </a:fontRef>
        </p:style>
      </p:cxnSp>
      <p:cxnSp>
        <p:nvCxnSpPr>
          <p:cNvPr id="16" name="Straight Connector 15">
            <a:extLst>
              <a:ext uri="{FF2B5EF4-FFF2-40B4-BE49-F238E27FC236}">
                <a16:creationId xmlns:a16="http://schemas.microsoft.com/office/drawing/2014/main" id="{5D333A93-E0D1-4807-ADB8-8B97554517F6}"/>
              </a:ext>
            </a:extLst>
          </p:cNvPr>
          <p:cNvCxnSpPr/>
          <p:nvPr/>
        </p:nvCxnSpPr>
        <p:spPr>
          <a:xfrm>
            <a:off x="6595671" y="3812345"/>
            <a:ext cx="1591725" cy="0"/>
          </a:xfrm>
          <a:prstGeom prst="line">
            <a:avLst/>
          </a:prstGeom>
        </p:spPr>
        <p:style>
          <a:lnRef idx="1">
            <a:schemeClr val="dk1"/>
          </a:lnRef>
          <a:fillRef idx="0">
            <a:schemeClr val="dk1"/>
          </a:fillRef>
          <a:effectRef idx="0">
            <a:schemeClr val="dk1"/>
          </a:effectRef>
          <a:fontRef idx="minor">
            <a:schemeClr val="tx1"/>
          </a:fontRef>
        </p:style>
      </p:cxnSp>
      <p:cxnSp>
        <p:nvCxnSpPr>
          <p:cNvPr id="18" name="Straight Connector 17">
            <a:extLst>
              <a:ext uri="{FF2B5EF4-FFF2-40B4-BE49-F238E27FC236}">
                <a16:creationId xmlns:a16="http://schemas.microsoft.com/office/drawing/2014/main" id="{0A4FE71A-A467-45B2-9AAC-3CAE2F46FB6B}"/>
              </a:ext>
            </a:extLst>
          </p:cNvPr>
          <p:cNvCxnSpPr/>
          <p:nvPr/>
        </p:nvCxnSpPr>
        <p:spPr>
          <a:xfrm>
            <a:off x="6595671" y="5078437"/>
            <a:ext cx="1591725"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95662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5DC84-83A4-4C27-BAE1-FF5282782181}"/>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ADVANTAGES OF EHR IN BLOCKCHAIN</a:t>
            </a:r>
            <a:endParaRPr lang="en-IN" b="1" dirty="0">
              <a:latin typeface="Times New Roman" panose="02020603050405020304" pitchFamily="18" charset="0"/>
              <a:cs typeface="Times New Roman" panose="02020603050405020304" pitchFamily="18" charset="0"/>
            </a:endParaRPr>
          </a:p>
        </p:txBody>
      </p:sp>
      <p:sp>
        <p:nvSpPr>
          <p:cNvPr id="5" name="Content Placeholder 4">
            <a:extLst>
              <a:ext uri="{FF2B5EF4-FFF2-40B4-BE49-F238E27FC236}">
                <a16:creationId xmlns:a16="http://schemas.microsoft.com/office/drawing/2014/main" id="{56425BE4-3650-E638-4098-8CAC4D79D406}"/>
              </a:ext>
            </a:extLst>
          </p:cNvPr>
          <p:cNvSpPr>
            <a:spLocks noGrp="1"/>
          </p:cNvSpPr>
          <p:nvPr>
            <p:ph idx="1"/>
          </p:nvPr>
        </p:nvSpPr>
        <p:spPr/>
        <p:txBody>
          <a:bodyPr>
            <a:normAutofit fontScale="70000" lnSpcReduction="20000"/>
          </a:bodyPr>
          <a:lstStyle/>
          <a:p>
            <a:pPr algn="just">
              <a:lnSpc>
                <a:spcPct val="150000"/>
              </a:lnSpc>
            </a:pPr>
            <a:r>
              <a:rPr lang="en-IN" sz="2800" dirty="0">
                <a:latin typeface="Times New Roman" pitchFamily="18" charset="0"/>
                <a:cs typeface="Times New Roman" pitchFamily="18" charset="0"/>
              </a:rPr>
              <a:t>It is easy to coach the deep network by applying the BP methodology with the gradient-based improvement technique. Unfortunately, it’s notable that deep networks trained during this method have dangerous performance.</a:t>
            </a:r>
          </a:p>
          <a:p>
            <a:pPr algn="just">
              <a:lnSpc>
                <a:spcPct val="150000"/>
              </a:lnSpc>
            </a:pPr>
            <a:r>
              <a:rPr lang="en-IN" sz="2800" dirty="0">
                <a:latin typeface="Times New Roman" pitchFamily="18" charset="0"/>
                <a:cs typeface="Times New Roman" pitchFamily="18" charset="0"/>
              </a:rPr>
              <a:t>It helps the riders and drivers to make better travel judgement to alleviate traffic congestion, improve traffic operation efficiency, and reduce carbon emissions.</a:t>
            </a:r>
          </a:p>
          <a:p>
            <a:pPr algn="just">
              <a:lnSpc>
                <a:spcPct val="150000"/>
              </a:lnSpc>
            </a:pPr>
            <a:r>
              <a:rPr lang="en-IN" sz="2800" dirty="0">
                <a:latin typeface="Times New Roman" pitchFamily="18" charset="0"/>
                <a:cs typeface="Times New Roman" pitchFamily="18" charset="0"/>
              </a:rPr>
              <a:t>The main advantage of ITS is to provide a smooth and safe movement of road transportation. </a:t>
            </a:r>
          </a:p>
          <a:p>
            <a:pPr algn="just">
              <a:lnSpc>
                <a:spcPct val="150000"/>
              </a:lnSpc>
            </a:pPr>
            <a:r>
              <a:rPr lang="en-IN" sz="2800" dirty="0">
                <a:latin typeface="Times New Roman" pitchFamily="18" charset="0"/>
                <a:cs typeface="Times New Roman" pitchFamily="18" charset="0"/>
              </a:rPr>
              <a:t>It’s also helpful in the perspective of </a:t>
            </a:r>
            <a:r>
              <a:rPr lang="en-IN" sz="2800" dirty="0" err="1">
                <a:latin typeface="Times New Roman" pitchFamily="18" charset="0"/>
                <a:cs typeface="Times New Roman" pitchFamily="18" charset="0"/>
              </a:rPr>
              <a:t>environmentfriendliness</a:t>
            </a:r>
            <a:r>
              <a:rPr lang="en-IN" sz="2800" dirty="0">
                <a:latin typeface="Times New Roman" pitchFamily="18" charset="0"/>
                <a:cs typeface="Times New Roman" pitchFamily="18" charset="0"/>
              </a:rPr>
              <a:t> to reduce carbon emission. </a:t>
            </a:r>
          </a:p>
          <a:p>
            <a:pPr algn="just">
              <a:lnSpc>
                <a:spcPct val="150000"/>
              </a:lnSpc>
            </a:pPr>
            <a:r>
              <a:rPr lang="en-IN" sz="2800" dirty="0">
                <a:latin typeface="Times New Roman" pitchFamily="18" charset="0"/>
                <a:cs typeface="Times New Roman" pitchFamily="18" charset="0"/>
              </a:rPr>
              <a:t>It provides many opportunities for automotive or automobile industries to enhance the safety and security of their travellers</a:t>
            </a:r>
            <a:endParaRPr lang="en-IN" dirty="0"/>
          </a:p>
        </p:txBody>
      </p:sp>
    </p:spTree>
    <p:extLst>
      <p:ext uri="{BB962C8B-B14F-4D97-AF65-F5344CB8AC3E}">
        <p14:creationId xmlns:p14="http://schemas.microsoft.com/office/powerpoint/2010/main" val="10908438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A19DFE-1F61-4F07-A806-11AA6B8B6A88}"/>
              </a:ext>
            </a:extLst>
          </p:cNvPr>
          <p:cNvSpPr>
            <a:spLocks noGrp="1"/>
          </p:cNvSpPr>
          <p:nvPr>
            <p:ph idx="1"/>
          </p:nvPr>
        </p:nvSpPr>
        <p:spPr>
          <a:xfrm>
            <a:off x="838200" y="1554480"/>
            <a:ext cx="10515600" cy="4622483"/>
          </a:xfrm>
        </p:spPr>
        <p:txBody>
          <a:bodyPr/>
          <a:lstStyle/>
          <a:p>
            <a:r>
              <a:rPr lang="en-US" dirty="0"/>
              <a:t>Here we get flow of vehicle in the road based on from and to location which is gathered from user.</a:t>
            </a:r>
          </a:p>
          <a:p>
            <a:endParaRPr lang="en-US" dirty="0"/>
          </a:p>
          <a:p>
            <a:r>
              <a:rPr lang="en-US" dirty="0"/>
              <a:t>This collected data will be stored in database . Using this data traffic congestion will be calculated.</a:t>
            </a:r>
          </a:p>
          <a:p>
            <a:pPr marL="0" indent="0">
              <a:buNone/>
            </a:pPr>
            <a:endParaRPr lang="en-US" dirty="0"/>
          </a:p>
        </p:txBody>
      </p:sp>
      <p:sp>
        <p:nvSpPr>
          <p:cNvPr id="4" name="TextBox 3">
            <a:extLst>
              <a:ext uri="{FF2B5EF4-FFF2-40B4-BE49-F238E27FC236}">
                <a16:creationId xmlns:a16="http://schemas.microsoft.com/office/drawing/2014/main" id="{CCC3BC2D-C2A2-2081-2247-DA51015B8E7C}"/>
              </a:ext>
            </a:extLst>
          </p:cNvPr>
          <p:cNvSpPr txBox="1"/>
          <p:nvPr/>
        </p:nvSpPr>
        <p:spPr>
          <a:xfrm>
            <a:off x="2143432" y="1005037"/>
            <a:ext cx="6096000" cy="707886"/>
          </a:xfrm>
          <a:prstGeom prst="rect">
            <a:avLst/>
          </a:prstGeom>
          <a:noFill/>
        </p:spPr>
        <p:txBody>
          <a:bodyPr wrap="square">
            <a:spAutoFit/>
          </a:bodyPr>
          <a:lstStyle/>
          <a:p>
            <a:r>
              <a:rPr lang="en-US" sz="2000" dirty="0"/>
              <a:t>                                             </a:t>
            </a:r>
            <a:r>
              <a:rPr lang="en-US" sz="4000" dirty="0"/>
              <a:t>Traffic Data</a:t>
            </a:r>
            <a:endParaRPr lang="en-IN" sz="4000" dirty="0"/>
          </a:p>
        </p:txBody>
      </p:sp>
    </p:spTree>
    <p:extLst>
      <p:ext uri="{BB962C8B-B14F-4D97-AF65-F5344CB8AC3E}">
        <p14:creationId xmlns:p14="http://schemas.microsoft.com/office/powerpoint/2010/main" val="3919720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E6DB7-74EE-43F8-AB4A-4EEDB12C258D}"/>
              </a:ext>
            </a:extLst>
          </p:cNvPr>
          <p:cNvSpPr>
            <a:spLocks noGrp="1"/>
          </p:cNvSpPr>
          <p:nvPr>
            <p:ph type="title"/>
          </p:nvPr>
        </p:nvSpPr>
        <p:spPr/>
        <p:txBody>
          <a:bodyPr/>
          <a:lstStyle/>
          <a:p>
            <a:pPr algn="ctr"/>
            <a:r>
              <a:rPr lang="en-US" dirty="0"/>
              <a:t>Support Vector Regression (SVR)</a:t>
            </a:r>
            <a:endParaRPr lang="en-IN" b="1" dirty="0">
              <a:latin typeface="Times New Roman" panose="02020603050405020304" pitchFamily="18" charset="0"/>
              <a:cs typeface="Times New Roman" panose="02020603050405020304" pitchFamily="18" charset="0"/>
            </a:endParaRPr>
          </a:p>
        </p:txBody>
      </p:sp>
      <p:sp>
        <p:nvSpPr>
          <p:cNvPr id="5" name="Content Placeholder 4">
            <a:extLst>
              <a:ext uri="{FF2B5EF4-FFF2-40B4-BE49-F238E27FC236}">
                <a16:creationId xmlns:a16="http://schemas.microsoft.com/office/drawing/2014/main" id="{1B406ECA-D7D5-9C80-1491-9EF7C84CEB62}"/>
              </a:ext>
            </a:extLst>
          </p:cNvPr>
          <p:cNvSpPr>
            <a:spLocks noGrp="1"/>
          </p:cNvSpPr>
          <p:nvPr>
            <p:ph idx="1"/>
          </p:nvPr>
        </p:nvSpPr>
        <p:spPr/>
        <p:txBody>
          <a:bodyPr/>
          <a:lstStyle/>
          <a:p>
            <a:r>
              <a:rPr lang="en-US" dirty="0"/>
              <a:t>Support Vector Regression helps to work with continuous data values whereas Support Vector Machine works for classification problems. Kernel function is used to map the lower dimensional data into higher dimensional data. </a:t>
            </a:r>
          </a:p>
          <a:p>
            <a:endParaRPr lang="en-US" dirty="0"/>
          </a:p>
          <a:p>
            <a:r>
              <a:rPr lang="en-US" dirty="0"/>
              <a:t>Hyper plane helps to predict the target value. A boundary line creates a margin, and the support vectors can be inside or outside the boundary line. The data points which are closest to the boundary are data points</a:t>
            </a:r>
            <a:endParaRPr lang="en-IN" dirty="0"/>
          </a:p>
        </p:txBody>
      </p:sp>
    </p:spTree>
    <p:extLst>
      <p:ext uri="{BB962C8B-B14F-4D97-AF65-F5344CB8AC3E}">
        <p14:creationId xmlns:p14="http://schemas.microsoft.com/office/powerpoint/2010/main" val="5019377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BB140-8D69-46D7-B2FD-8EA43550F2BB}"/>
              </a:ext>
            </a:extLst>
          </p:cNvPr>
          <p:cNvSpPr>
            <a:spLocks noGrp="1"/>
          </p:cNvSpPr>
          <p:nvPr>
            <p:ph type="title"/>
          </p:nvPr>
        </p:nvSpPr>
        <p:spPr/>
        <p:txBody>
          <a:bodyPr/>
          <a:lstStyle/>
          <a:p>
            <a:pPr algn="ctr"/>
            <a:r>
              <a:rPr lang="en-US" dirty="0"/>
              <a:t>Deep learning Approach </a:t>
            </a:r>
            <a:endParaRPr lang="en-IN" b="1" dirty="0">
              <a:latin typeface="Times New Roman" panose="02020603050405020304" pitchFamily="18" charset="0"/>
              <a:cs typeface="Times New Roman" panose="02020603050405020304" pitchFamily="18" charset="0"/>
            </a:endParaRPr>
          </a:p>
        </p:txBody>
      </p:sp>
      <p:sp>
        <p:nvSpPr>
          <p:cNvPr id="5" name="Content Placeholder 4">
            <a:extLst>
              <a:ext uri="{FF2B5EF4-FFF2-40B4-BE49-F238E27FC236}">
                <a16:creationId xmlns:a16="http://schemas.microsoft.com/office/drawing/2014/main" id="{85622893-806D-B99F-C8D1-21F7179E043C}"/>
              </a:ext>
            </a:extLst>
          </p:cNvPr>
          <p:cNvSpPr>
            <a:spLocks noGrp="1"/>
          </p:cNvSpPr>
          <p:nvPr>
            <p:ph idx="1"/>
          </p:nvPr>
        </p:nvSpPr>
        <p:spPr/>
        <p:txBody>
          <a:bodyPr/>
          <a:lstStyle/>
          <a:p>
            <a:r>
              <a:rPr lang="en-US" dirty="0"/>
              <a:t>Deep learning is a subset of Machine learning. It comprises of multiple layers for transformation of features. Initial layer processes the raw input data. Second layer processes the information further by adding additional information and this process goes on till the desired result is achieved. Final layer would be the output.</a:t>
            </a:r>
          </a:p>
          <a:p>
            <a:endParaRPr lang="en-US" dirty="0"/>
          </a:p>
          <a:p>
            <a:r>
              <a:rPr lang="en-US" dirty="0"/>
              <a:t> Different types of models are used in deep learning. Recurrent Neural Network (RNN) is one among them which can be used to predicting the sequences. LSTM is the most popular RNN algorithm with many possible use cases. </a:t>
            </a:r>
          </a:p>
          <a:p>
            <a:endParaRPr lang="en-IN" dirty="0"/>
          </a:p>
        </p:txBody>
      </p:sp>
    </p:spTree>
    <p:extLst>
      <p:ext uri="{BB962C8B-B14F-4D97-AF65-F5344CB8AC3E}">
        <p14:creationId xmlns:p14="http://schemas.microsoft.com/office/powerpoint/2010/main" val="12710438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94710E-0251-408D-BAC2-F41A726EF346}"/>
              </a:ext>
            </a:extLst>
          </p:cNvPr>
          <p:cNvSpPr>
            <a:spLocks noGrp="1"/>
          </p:cNvSpPr>
          <p:nvPr>
            <p:ph type="title"/>
          </p:nvPr>
        </p:nvSpPr>
        <p:spPr/>
        <p:txBody>
          <a:bodyPr/>
          <a:lstStyle/>
          <a:p>
            <a:pPr algn="ctr"/>
            <a:r>
              <a:rPr lang="en-US" dirty="0"/>
              <a:t>Algorithm</a:t>
            </a:r>
            <a:endParaRPr lang="en-IN" b="1"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74C64E57-2D4F-28B0-D60A-3223901D760A}"/>
              </a:ext>
            </a:extLst>
          </p:cNvPr>
          <p:cNvSpPr>
            <a:spLocks noGrp="1"/>
          </p:cNvSpPr>
          <p:nvPr>
            <p:ph idx="1"/>
          </p:nvPr>
        </p:nvSpPr>
        <p:spPr/>
        <p:txBody>
          <a:bodyPr/>
          <a:lstStyle/>
          <a:p>
            <a:r>
              <a:rPr lang="en-US" dirty="0"/>
              <a:t>SVM is one of the supervised learning algorithms in the field of machine learning. It is widely used for classification and regression problems. </a:t>
            </a:r>
          </a:p>
          <a:p>
            <a:endParaRPr lang="en-US" dirty="0"/>
          </a:p>
          <a:p>
            <a:r>
              <a:rPr lang="en-US" dirty="0"/>
              <a:t>The basic idea of SVM is to find a hyper plane in the feature space so that all classified data are farthest from the plane. The SVM theory for classification problems can be extended to a nonlinear regression problem (SVR) for traffic flow forecasting.</a:t>
            </a:r>
          </a:p>
          <a:p>
            <a:endParaRPr lang="en-IN" dirty="0"/>
          </a:p>
        </p:txBody>
      </p:sp>
    </p:spTree>
    <p:extLst>
      <p:ext uri="{BB962C8B-B14F-4D97-AF65-F5344CB8AC3E}">
        <p14:creationId xmlns:p14="http://schemas.microsoft.com/office/powerpoint/2010/main" val="32140774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52475"/>
          </a:xfrm>
        </p:spPr>
        <p:txBody>
          <a:bodyPr/>
          <a:lstStyle/>
          <a:p>
            <a:pPr algn="ctr"/>
            <a:r>
              <a:rPr lang="en-US" dirty="0"/>
              <a:t>IMPLEMENTATION</a:t>
            </a:r>
            <a:endParaRPr lang="en-US" b="1" dirty="0">
              <a:latin typeface="Times New Roman" pitchFamily="18" charset="0"/>
              <a:cs typeface="Times New Roman" pitchFamily="18" charset="0"/>
            </a:endParaRPr>
          </a:p>
        </p:txBody>
      </p:sp>
      <p:sp>
        <p:nvSpPr>
          <p:cNvPr id="4" name="Content Placeholder 3">
            <a:extLst>
              <a:ext uri="{FF2B5EF4-FFF2-40B4-BE49-F238E27FC236}">
                <a16:creationId xmlns:a16="http://schemas.microsoft.com/office/drawing/2014/main" id="{5A3BE202-C91E-0C82-9580-55D19CA14C1F}"/>
              </a:ext>
            </a:extLst>
          </p:cNvPr>
          <p:cNvSpPr>
            <a:spLocks noGrp="1"/>
          </p:cNvSpPr>
          <p:nvPr>
            <p:ph idx="1"/>
          </p:nvPr>
        </p:nvSpPr>
        <p:spPr/>
        <p:txBody>
          <a:bodyPr>
            <a:normAutofit fontScale="85000" lnSpcReduction="20000"/>
          </a:bodyPr>
          <a:lstStyle/>
          <a:p>
            <a:r>
              <a:rPr lang="en-US" dirty="0"/>
              <a:t>Traffic congestion is raising a lot these days. Factors like expanding urban populations, uncoordinated traffic signal timing and a lack of real-time data. The effect of the traffic congestion is very huge these days.</a:t>
            </a:r>
          </a:p>
          <a:p>
            <a:endParaRPr lang="en-US" dirty="0"/>
          </a:p>
          <a:p>
            <a:r>
              <a:rPr lang="en-US" dirty="0"/>
              <a:t> Data collected in this paper are from the Kaggle website for the implementations of machine learning algorithms using python3 to show outputs in the traffic prediction. Two datasets are collected in which one is the 2015’s traffic data which comprises of date, time, and number of vehicles, junction and the rest one is the 2017’s traffic data with the same details so as to compare easily without any misconception. </a:t>
            </a:r>
          </a:p>
          <a:p>
            <a:endParaRPr lang="en-US" dirty="0"/>
          </a:p>
          <a:p>
            <a:r>
              <a:rPr lang="en-US" dirty="0"/>
              <a:t>The unwanted data has been deleted by pre-processing the data aggregated from 1 to 24 hours time interval to calculate traffic flow prediction with each 1 hour interval.</a:t>
            </a:r>
            <a:endParaRPr lang="en-IN"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22134-D873-4CA5-96C4-84034547AAB7}"/>
              </a:ext>
            </a:extLst>
          </p:cNvPr>
          <p:cNvSpPr>
            <a:spLocks noGrp="1"/>
          </p:cNvSpPr>
          <p:nvPr>
            <p:ph type="title"/>
          </p:nvPr>
        </p:nvSpPr>
        <p:spPr/>
        <p:txBody>
          <a:bodyPr/>
          <a:lstStyle/>
          <a:p>
            <a:pPr algn="ctr"/>
            <a:r>
              <a:rPr lang="en-US" dirty="0"/>
              <a:t>FUTURE WORK</a:t>
            </a:r>
            <a:endParaRPr lang="en-IN" b="1" dirty="0">
              <a:latin typeface="Times New Roman" panose="02020603050405020304" pitchFamily="18" charset="0"/>
              <a:cs typeface="Times New Roman" panose="02020603050405020304" pitchFamily="18" charset="0"/>
            </a:endParaRPr>
          </a:p>
        </p:txBody>
      </p:sp>
      <p:sp>
        <p:nvSpPr>
          <p:cNvPr id="5" name="Content Placeholder 4">
            <a:extLst>
              <a:ext uri="{FF2B5EF4-FFF2-40B4-BE49-F238E27FC236}">
                <a16:creationId xmlns:a16="http://schemas.microsoft.com/office/drawing/2014/main" id="{EB5734FB-4C79-42BF-71B4-247C5FF96CED}"/>
              </a:ext>
            </a:extLst>
          </p:cNvPr>
          <p:cNvSpPr>
            <a:spLocks noGrp="1"/>
          </p:cNvSpPr>
          <p:nvPr>
            <p:ph idx="1"/>
          </p:nvPr>
        </p:nvSpPr>
        <p:spPr/>
        <p:txBody>
          <a:bodyPr>
            <a:normAutofit fontScale="77500" lnSpcReduction="20000"/>
          </a:bodyPr>
          <a:lstStyle/>
          <a:p>
            <a:r>
              <a:rPr lang="en-US" dirty="0"/>
              <a:t>In the future, the system are often further improved using more factors that affect traffic management using other methods like deep learning, artificial neural network, and even big data. The users can then use this technique to seek out which route would be easiest to achieve on destination. T</a:t>
            </a:r>
          </a:p>
          <a:p>
            <a:endParaRPr lang="en-US" dirty="0"/>
          </a:p>
          <a:p>
            <a:r>
              <a:rPr lang="en-US" dirty="0"/>
              <a:t>he system can help in suggesting the users with their choice of search and also it can help to find the simplest choice where traffic isn't in any crowded environment. Many forecasting methods have already been applied in road traffic jam forecasting. </a:t>
            </a:r>
          </a:p>
          <a:p>
            <a:endParaRPr lang="en-US" dirty="0"/>
          </a:p>
          <a:p>
            <a:r>
              <a:rPr lang="en-US" dirty="0"/>
              <a:t>While there's more scope to create the congestion prediction more precise, there are more methods that give precise and accurate results from the prediction. Also, during this period, the employment of the increased available traffic data by applying the newly developed forecasting models can improve the prediction accuracy.</a:t>
            </a:r>
          </a:p>
          <a:p>
            <a:endParaRPr lang="en-IN" dirty="0"/>
          </a:p>
        </p:txBody>
      </p:sp>
    </p:spTree>
    <p:extLst>
      <p:ext uri="{BB962C8B-B14F-4D97-AF65-F5344CB8AC3E}">
        <p14:creationId xmlns:p14="http://schemas.microsoft.com/office/powerpoint/2010/main" val="24559058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EDCA8-7763-458C-8151-14B6254025CB}"/>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CONT</a:t>
            </a:r>
            <a:endParaRPr lang="en-IN" b="1" dirty="0">
              <a:latin typeface="Times New Roman" panose="02020603050405020304" pitchFamily="18" charset="0"/>
              <a:cs typeface="Times New Roman" panose="02020603050405020304" pitchFamily="18" charset="0"/>
            </a:endParaRPr>
          </a:p>
        </p:txBody>
      </p:sp>
      <p:sp>
        <p:nvSpPr>
          <p:cNvPr id="5" name="Content Placeholder 4">
            <a:extLst>
              <a:ext uri="{FF2B5EF4-FFF2-40B4-BE49-F238E27FC236}">
                <a16:creationId xmlns:a16="http://schemas.microsoft.com/office/drawing/2014/main" id="{03DB9EA1-271D-ABEB-4985-947A91981ED5}"/>
              </a:ext>
            </a:extLst>
          </p:cNvPr>
          <p:cNvSpPr>
            <a:spLocks noGrp="1"/>
          </p:cNvSpPr>
          <p:nvPr>
            <p:ph idx="1"/>
          </p:nvPr>
        </p:nvSpPr>
        <p:spPr/>
        <p:txBody>
          <a:bodyPr>
            <a:normAutofit fontScale="85000" lnSpcReduction="20000"/>
          </a:bodyPr>
          <a:lstStyle/>
          <a:p>
            <a:r>
              <a:rPr lang="en-US" dirty="0"/>
              <a:t>These days, traffic prediction is extremely necessary for pretty much every a part of the state and also worldwide. So, this method of prediction would be helpful in predicting the traffic before and beforehand. </a:t>
            </a:r>
          </a:p>
          <a:p>
            <a:endParaRPr lang="en-US" dirty="0"/>
          </a:p>
          <a:p>
            <a:r>
              <a:rPr lang="en-US" dirty="0"/>
              <a:t>For better congestion prediction, the grade and accuracy are prominent in traffic prediction. within the future, the expectation are going to be the estimation of established order accuracy prediction with much easier and user-friendly methods so people would find the prediction model useful and that they won’t be wasting their time and energy to predict the information. </a:t>
            </a:r>
          </a:p>
          <a:p>
            <a:endParaRPr lang="en-US" dirty="0"/>
          </a:p>
          <a:p>
            <a:r>
              <a:rPr lang="en-US" dirty="0"/>
              <a:t>There will be some more accessibility like weather outlook, GPS that's the road and accident-prone areas will be highlighted in order that people wouldn't prefer using the paths which aren't safe and simultaneously they'll predict the traffic. This will be done by deep learning, big data, and artificial neural networks.</a:t>
            </a:r>
          </a:p>
          <a:p>
            <a:endParaRPr lang="en-IN" dirty="0"/>
          </a:p>
        </p:txBody>
      </p:sp>
    </p:spTree>
    <p:extLst>
      <p:ext uri="{BB962C8B-B14F-4D97-AF65-F5344CB8AC3E}">
        <p14:creationId xmlns:p14="http://schemas.microsoft.com/office/powerpoint/2010/main" val="36853186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75D8BD-756E-4180-91A1-F570AE160260}"/>
              </a:ext>
            </a:extLst>
          </p:cNvPr>
          <p:cNvSpPr>
            <a:spLocks noGrp="1"/>
          </p:cNvSpPr>
          <p:nvPr>
            <p:ph type="title"/>
          </p:nvPr>
        </p:nvSpPr>
        <p:spPr/>
        <p:txBody>
          <a:bodyPr/>
          <a:lstStyle/>
          <a:p>
            <a:pPr algn="ctr"/>
            <a:r>
              <a:rPr lang="en-US" b="1" dirty="0"/>
              <a:t>SOFTWARE REQUIREMENTS</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01740BF-9FF3-406B-A8B5-1D8FF994E6B4}"/>
              </a:ext>
            </a:extLst>
          </p:cNvPr>
          <p:cNvSpPr>
            <a:spLocks noGrp="1"/>
          </p:cNvSpPr>
          <p:nvPr>
            <p:ph idx="1"/>
          </p:nvPr>
        </p:nvSpPr>
        <p:spPr/>
        <p:txBody>
          <a:bodyPr/>
          <a:lstStyle/>
          <a:p>
            <a:pPr lvl="0"/>
            <a:r>
              <a:rPr lang="en-US" dirty="0"/>
              <a:t>Operating System	: Windows 10</a:t>
            </a:r>
          </a:p>
          <a:p>
            <a:pPr lvl="0"/>
            <a:r>
              <a:rPr lang="en-US" dirty="0"/>
              <a:t>Platform			: DOT NET TECHNOLOGY</a:t>
            </a:r>
          </a:p>
          <a:p>
            <a:pPr lvl="0"/>
            <a:r>
              <a:rPr lang="en-US" dirty="0"/>
              <a:t>Front End		: </a:t>
            </a:r>
            <a:r>
              <a:rPr lang="en-US" dirty="0" err="1"/>
              <a:t>ASP.Net</a:t>
            </a:r>
            <a:r>
              <a:rPr lang="en-US" dirty="0"/>
              <a:t> 4.0</a:t>
            </a:r>
          </a:p>
          <a:p>
            <a:pPr lvl="0"/>
            <a:r>
              <a:rPr lang="en-US" dirty="0"/>
              <a:t>Back End		: SQL SERVER 2014</a:t>
            </a:r>
          </a:p>
          <a:p>
            <a:endParaRPr lang="en-IN" dirty="0"/>
          </a:p>
        </p:txBody>
      </p:sp>
    </p:spTree>
    <p:extLst>
      <p:ext uri="{BB962C8B-B14F-4D97-AF65-F5344CB8AC3E}">
        <p14:creationId xmlns:p14="http://schemas.microsoft.com/office/powerpoint/2010/main" val="11853841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55355-984D-495A-BDFA-23FE1A2F20B0}"/>
              </a:ext>
            </a:extLst>
          </p:cNvPr>
          <p:cNvSpPr>
            <a:spLocks noGrp="1"/>
          </p:cNvSpPr>
          <p:nvPr>
            <p:ph type="title"/>
          </p:nvPr>
        </p:nvSpPr>
        <p:spPr/>
        <p:txBody>
          <a:bodyPr/>
          <a:lstStyle/>
          <a:p>
            <a:pPr algn="ctr"/>
            <a:r>
              <a:rPr lang="en-US" b="1" dirty="0"/>
              <a:t>HARDWARE REQUIREMENTS</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26D900E-63FD-4465-8E88-087F2F817203}"/>
              </a:ext>
            </a:extLst>
          </p:cNvPr>
          <p:cNvSpPr>
            <a:spLocks noGrp="1"/>
          </p:cNvSpPr>
          <p:nvPr>
            <p:ph idx="1"/>
          </p:nvPr>
        </p:nvSpPr>
        <p:spPr/>
        <p:txBody>
          <a:bodyPr/>
          <a:lstStyle/>
          <a:p>
            <a:r>
              <a:rPr lang="en-US" dirty="0"/>
              <a:t>Keyboard</a:t>
            </a:r>
          </a:p>
          <a:p>
            <a:r>
              <a:rPr lang="en-US" dirty="0"/>
              <a:t>Mouse</a:t>
            </a:r>
          </a:p>
          <a:p>
            <a:r>
              <a:rPr lang="en-US" dirty="0"/>
              <a:t>Hard disk 500GB</a:t>
            </a:r>
          </a:p>
          <a:p>
            <a:r>
              <a:rPr lang="en-US" dirty="0"/>
              <a:t>Ram 4 Gb</a:t>
            </a:r>
          </a:p>
        </p:txBody>
      </p:sp>
    </p:spTree>
    <p:extLst>
      <p:ext uri="{BB962C8B-B14F-4D97-AF65-F5344CB8AC3E}">
        <p14:creationId xmlns:p14="http://schemas.microsoft.com/office/powerpoint/2010/main" val="8974107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06210-7BD2-4816-B85A-450C46D90E75}"/>
              </a:ext>
            </a:extLst>
          </p:cNvPr>
          <p:cNvSpPr>
            <a:spLocks noGrp="1"/>
          </p:cNvSpPr>
          <p:nvPr>
            <p:ph type="title"/>
          </p:nvPr>
        </p:nvSpPr>
        <p:spPr/>
        <p:txBody>
          <a:bodyPr/>
          <a:lstStyle/>
          <a:p>
            <a:pPr algn="ctr"/>
            <a:r>
              <a:rPr lang="en-US" dirty="0"/>
              <a:t>CONCLUTION</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705935B-6293-4C28-99A0-D4C9429EA752}"/>
              </a:ext>
            </a:extLst>
          </p:cNvPr>
          <p:cNvSpPr>
            <a:spLocks noGrp="1"/>
          </p:cNvSpPr>
          <p:nvPr>
            <p:ph idx="1"/>
          </p:nvPr>
        </p:nvSpPr>
        <p:spPr/>
        <p:txBody>
          <a:bodyPr/>
          <a:lstStyle/>
          <a:p>
            <a:pPr algn="just"/>
            <a:r>
              <a:rPr lang="en-IN" sz="2800" dirty="0">
                <a:latin typeface="Times New Roman" pitchFamily="18" charset="0"/>
                <a:cs typeface="Times New Roman" pitchFamily="18" charset="0"/>
              </a:rPr>
              <a:t>Although SVM(Support vector machine)  and deep learning is an important problem in data analysis, it has not been dealt with extensively by the ML community. The proposed algorithm gives higher accuracy than the existing algorithms also, It improves the complexity issues throughout the dataset. Also we have planned to integrate the web server and the application. Also the things algorithms will be further improved to much more higher accuracy.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61813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F823B2-25FC-4833-80EE-87DBCF5677DB}"/>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REFERENCES</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EEAF2FB9-263A-49CC-B5E2-105A2A3670DD}"/>
              </a:ext>
            </a:extLst>
          </p:cNvPr>
          <p:cNvSpPr>
            <a:spLocks noGrp="1"/>
          </p:cNvSpPr>
          <p:nvPr>
            <p:ph idx="1"/>
          </p:nvPr>
        </p:nvSpPr>
        <p:spPr/>
        <p:txBody>
          <a:bodyPr>
            <a:normAutofit fontScale="85000" lnSpcReduction="20000"/>
          </a:bodyPr>
          <a:lstStyle/>
          <a:p>
            <a:pPr algn="just">
              <a:lnSpc>
                <a:spcPct val="160000"/>
              </a:lnSpc>
            </a:pPr>
            <a:r>
              <a:rPr lang="en-IN" sz="1800" dirty="0">
                <a:latin typeface="Times New Roman" pitchFamily="18" charset="0"/>
                <a:cs typeface="Times New Roman" pitchFamily="18" charset="0"/>
              </a:rPr>
              <a:t>[1] Fei-Yue Wang et al. Parallel control and management for intelligent transportation systems: Concepts, architectures, and applications. IEEE Transactions on Intelligent Transportation Systems, 2010. </a:t>
            </a:r>
          </a:p>
          <a:p>
            <a:pPr algn="just">
              <a:lnSpc>
                <a:spcPct val="160000"/>
              </a:lnSpc>
            </a:pPr>
            <a:r>
              <a:rPr lang="en-IN" sz="1800" dirty="0">
                <a:latin typeface="Times New Roman" pitchFamily="18" charset="0"/>
                <a:cs typeface="Times New Roman" pitchFamily="18" charset="0"/>
              </a:rPr>
              <a:t>[2] </a:t>
            </a:r>
            <a:r>
              <a:rPr lang="en-IN" sz="1800" dirty="0" err="1">
                <a:latin typeface="Times New Roman" pitchFamily="18" charset="0"/>
                <a:cs typeface="Times New Roman" pitchFamily="18" charset="0"/>
              </a:rPr>
              <a:t>Yongchang</a:t>
            </a:r>
            <a:r>
              <a:rPr lang="en-IN" sz="1800" dirty="0">
                <a:latin typeface="Times New Roman" pitchFamily="18" charset="0"/>
                <a:cs typeface="Times New Roman" pitchFamily="18" charset="0"/>
              </a:rPr>
              <a:t> Ma, </a:t>
            </a:r>
            <a:r>
              <a:rPr lang="en-IN" sz="1800" dirty="0" err="1">
                <a:latin typeface="Times New Roman" pitchFamily="18" charset="0"/>
                <a:cs typeface="Times New Roman" pitchFamily="18" charset="0"/>
              </a:rPr>
              <a:t>Mashrur</a:t>
            </a:r>
            <a:r>
              <a:rPr lang="en-IN" sz="1800" dirty="0">
                <a:latin typeface="Times New Roman" pitchFamily="18" charset="0"/>
                <a:cs typeface="Times New Roman" pitchFamily="18" charset="0"/>
              </a:rPr>
              <a:t> Chowdhury, </a:t>
            </a:r>
            <a:r>
              <a:rPr lang="en-IN" sz="1800" dirty="0" err="1">
                <a:latin typeface="Times New Roman" pitchFamily="18" charset="0"/>
                <a:cs typeface="Times New Roman" pitchFamily="18" charset="0"/>
              </a:rPr>
              <a:t>Mansoureh</a:t>
            </a:r>
            <a:r>
              <a:rPr lang="en-IN" sz="1800" dirty="0">
                <a:latin typeface="Times New Roman" pitchFamily="18" charset="0"/>
                <a:cs typeface="Times New Roman" pitchFamily="18" charset="0"/>
              </a:rPr>
              <a:t> </a:t>
            </a:r>
            <a:r>
              <a:rPr lang="en-IN" sz="1800" dirty="0" err="1">
                <a:latin typeface="Times New Roman" pitchFamily="18" charset="0"/>
                <a:cs typeface="Times New Roman" pitchFamily="18" charset="0"/>
              </a:rPr>
              <a:t>Jeihani</a:t>
            </a:r>
            <a:r>
              <a:rPr lang="en-IN" sz="1800" dirty="0">
                <a:latin typeface="Times New Roman" pitchFamily="18" charset="0"/>
                <a:cs typeface="Times New Roman" pitchFamily="18" charset="0"/>
              </a:rPr>
              <a:t>, and Ryan Fries. Accelerated incident detection across transportation networks using vehicle kinetics and support vector machine in cooperation with infrastructure agents. IET intelligent transport systems, 4(4):328–337, 2010. </a:t>
            </a:r>
          </a:p>
          <a:p>
            <a:pPr algn="just">
              <a:lnSpc>
                <a:spcPct val="160000"/>
              </a:lnSpc>
            </a:pPr>
            <a:r>
              <a:rPr lang="en-IN" sz="1800" dirty="0">
                <a:latin typeface="Times New Roman" pitchFamily="18" charset="0"/>
                <a:cs typeface="Times New Roman" pitchFamily="18" charset="0"/>
              </a:rPr>
              <a:t>[3] </a:t>
            </a:r>
            <a:r>
              <a:rPr lang="en-IN" sz="1800" dirty="0" err="1">
                <a:latin typeface="Times New Roman" pitchFamily="18" charset="0"/>
                <a:cs typeface="Times New Roman" pitchFamily="18" charset="0"/>
              </a:rPr>
              <a:t>Rutger</a:t>
            </a:r>
            <a:r>
              <a:rPr lang="en-IN" sz="1800" dirty="0">
                <a:latin typeface="Times New Roman" pitchFamily="18" charset="0"/>
                <a:cs typeface="Times New Roman" pitchFamily="18" charset="0"/>
              </a:rPr>
              <a:t> Claes, Tom </a:t>
            </a:r>
            <a:r>
              <a:rPr lang="en-IN" sz="1800" dirty="0" err="1">
                <a:latin typeface="Times New Roman" pitchFamily="18" charset="0"/>
                <a:cs typeface="Times New Roman" pitchFamily="18" charset="0"/>
              </a:rPr>
              <a:t>Holvoet</a:t>
            </a:r>
            <a:r>
              <a:rPr lang="en-IN" sz="1800" dirty="0">
                <a:latin typeface="Times New Roman" pitchFamily="18" charset="0"/>
                <a:cs typeface="Times New Roman" pitchFamily="18" charset="0"/>
              </a:rPr>
              <a:t>, and Danny </a:t>
            </a:r>
            <a:r>
              <a:rPr lang="en-IN" sz="1800" dirty="0" err="1">
                <a:latin typeface="Times New Roman" pitchFamily="18" charset="0"/>
                <a:cs typeface="Times New Roman" pitchFamily="18" charset="0"/>
              </a:rPr>
              <a:t>Weyns</a:t>
            </a:r>
            <a:r>
              <a:rPr lang="en-IN" sz="1800" dirty="0">
                <a:latin typeface="Times New Roman" pitchFamily="18" charset="0"/>
                <a:cs typeface="Times New Roman" pitchFamily="18" charset="0"/>
              </a:rPr>
              <a:t>. A decentralized approach for anticipatory vehicle routing using delegate multiagent systems. IEEE Transactions on Intelligent Transportation Systems, 12(2):364–373, 2011. </a:t>
            </a:r>
          </a:p>
          <a:p>
            <a:pPr algn="just">
              <a:lnSpc>
                <a:spcPct val="160000"/>
              </a:lnSpc>
            </a:pPr>
            <a:r>
              <a:rPr lang="en-IN" sz="1800" dirty="0">
                <a:latin typeface="Times New Roman" pitchFamily="18" charset="0"/>
                <a:cs typeface="Times New Roman" pitchFamily="18" charset="0"/>
              </a:rPr>
              <a:t>[4] Mehul </a:t>
            </a:r>
            <a:r>
              <a:rPr lang="en-IN" sz="1800" dirty="0" err="1">
                <a:latin typeface="Times New Roman" pitchFamily="18" charset="0"/>
                <a:cs typeface="Times New Roman" pitchFamily="18" charset="0"/>
              </a:rPr>
              <a:t>Mahrishi</a:t>
            </a:r>
            <a:r>
              <a:rPr lang="en-IN" sz="1800" dirty="0">
                <a:latin typeface="Times New Roman" pitchFamily="18" charset="0"/>
                <a:cs typeface="Times New Roman" pitchFamily="18" charset="0"/>
              </a:rPr>
              <a:t> and Sudha </a:t>
            </a:r>
            <a:r>
              <a:rPr lang="en-IN" sz="1800" dirty="0" err="1">
                <a:latin typeface="Times New Roman" pitchFamily="18" charset="0"/>
                <a:cs typeface="Times New Roman" pitchFamily="18" charset="0"/>
              </a:rPr>
              <a:t>Morwal</a:t>
            </a:r>
            <a:r>
              <a:rPr lang="en-IN" sz="1800" dirty="0">
                <a:latin typeface="Times New Roman" pitchFamily="18" charset="0"/>
                <a:cs typeface="Times New Roman" pitchFamily="18" charset="0"/>
              </a:rPr>
              <a:t>. Index point detection and semantic indexing of videos - a comparative review. Advances in Intelligent Systems and Computing, Springer, 2020. </a:t>
            </a:r>
          </a:p>
          <a:p>
            <a:pPr algn="just">
              <a:lnSpc>
                <a:spcPct val="160000"/>
              </a:lnSpc>
            </a:pPr>
            <a:r>
              <a:rPr lang="en-IN" sz="1800" dirty="0">
                <a:latin typeface="Times New Roman" pitchFamily="18" charset="0"/>
                <a:cs typeface="Times New Roman" pitchFamily="18" charset="0"/>
              </a:rPr>
              <a:t>[5] Joseph D Crabtree and </a:t>
            </a:r>
            <a:r>
              <a:rPr lang="en-IN" sz="1800" dirty="0" err="1">
                <a:latin typeface="Times New Roman" pitchFamily="18" charset="0"/>
                <a:cs typeface="Times New Roman" pitchFamily="18" charset="0"/>
              </a:rPr>
              <a:t>Nikiforos</a:t>
            </a:r>
            <a:r>
              <a:rPr lang="en-IN" sz="1800" dirty="0">
                <a:latin typeface="Times New Roman" pitchFamily="18" charset="0"/>
                <a:cs typeface="Times New Roman" pitchFamily="18" charset="0"/>
              </a:rPr>
              <a:t> </a:t>
            </a:r>
            <a:r>
              <a:rPr lang="en-IN" sz="1800" dirty="0" err="1">
                <a:latin typeface="Times New Roman" pitchFamily="18" charset="0"/>
                <a:cs typeface="Times New Roman" pitchFamily="18" charset="0"/>
              </a:rPr>
              <a:t>Stamatiadis</a:t>
            </a:r>
            <a:r>
              <a:rPr lang="en-IN" sz="1800" dirty="0">
                <a:latin typeface="Times New Roman" pitchFamily="18" charset="0"/>
                <a:cs typeface="Times New Roman" pitchFamily="18" charset="0"/>
              </a:rPr>
              <a:t>. Dedicated short-range communications technology for freeway incident detection: Performance assessment based on traffic simulation data. Transportation Research Record, 2000(1):59–69, 2007.</a:t>
            </a:r>
            <a:endParaRPr lang="en-US" sz="18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1745668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5BB55-5B9B-4D89-BCF7-3DE1A6F15953}"/>
              </a:ext>
            </a:extLst>
          </p:cNvPr>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CONT</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F123582-4A76-495D-A85A-D6531B2F45EC}"/>
              </a:ext>
            </a:extLst>
          </p:cNvPr>
          <p:cNvSpPr>
            <a:spLocks noGrp="1"/>
          </p:cNvSpPr>
          <p:nvPr>
            <p:ph idx="1"/>
          </p:nvPr>
        </p:nvSpPr>
        <p:spPr/>
        <p:txBody>
          <a:bodyPr>
            <a:normAutofit fontScale="85000" lnSpcReduction="10000"/>
          </a:bodyPr>
          <a:lstStyle/>
          <a:p>
            <a:pPr algn="just">
              <a:lnSpc>
                <a:spcPct val="170000"/>
              </a:lnSpc>
            </a:pPr>
            <a:r>
              <a:rPr lang="en-IN" sz="1800" dirty="0">
                <a:latin typeface="Times New Roman" pitchFamily="18" charset="0"/>
                <a:cs typeface="Times New Roman" pitchFamily="18" charset="0"/>
              </a:rPr>
              <a:t>[6] H Qi, RL </a:t>
            </a:r>
            <a:r>
              <a:rPr lang="en-IN" sz="1800" dirty="0" err="1">
                <a:latin typeface="Times New Roman" pitchFamily="18" charset="0"/>
                <a:cs typeface="Times New Roman" pitchFamily="18" charset="0"/>
              </a:rPr>
              <a:t>Cheu</a:t>
            </a:r>
            <a:r>
              <a:rPr lang="en-IN" sz="1800" dirty="0">
                <a:latin typeface="Times New Roman" pitchFamily="18" charset="0"/>
                <a:cs typeface="Times New Roman" pitchFamily="18" charset="0"/>
              </a:rPr>
              <a:t>, and DH Lee. Freeway incident detection using kinematic data from probe vehicles. In 9th World Congress on Intelligent Transport </a:t>
            </a:r>
            <a:r>
              <a:rPr lang="en-IN" sz="1800" dirty="0" err="1">
                <a:latin typeface="Times New Roman" pitchFamily="18" charset="0"/>
                <a:cs typeface="Times New Roman" pitchFamily="18" charset="0"/>
              </a:rPr>
              <a:t>SystemsITS</a:t>
            </a:r>
            <a:r>
              <a:rPr lang="en-IN" sz="1800" dirty="0">
                <a:latin typeface="Times New Roman" pitchFamily="18" charset="0"/>
                <a:cs typeface="Times New Roman" pitchFamily="18" charset="0"/>
              </a:rPr>
              <a:t> America, ITS Japan, ERTICO (Intelligent Transport Systems and Services-Europe), 2002. </a:t>
            </a:r>
          </a:p>
          <a:p>
            <a:pPr algn="just">
              <a:lnSpc>
                <a:spcPct val="170000"/>
              </a:lnSpc>
            </a:pPr>
            <a:r>
              <a:rPr lang="en-IN" sz="1800" dirty="0">
                <a:latin typeface="Times New Roman" pitchFamily="18" charset="0"/>
                <a:cs typeface="Times New Roman" pitchFamily="18" charset="0"/>
              </a:rPr>
              <a:t>[7] Z. Zhao, W. Chen, X. Wu, P. C. Y. Chen, and J. Liu. </a:t>
            </a:r>
            <a:r>
              <a:rPr lang="en-IN" sz="1800" dirty="0" err="1">
                <a:latin typeface="Times New Roman" pitchFamily="18" charset="0"/>
                <a:cs typeface="Times New Roman" pitchFamily="18" charset="0"/>
              </a:rPr>
              <a:t>Lstm</a:t>
            </a:r>
            <a:r>
              <a:rPr lang="en-IN" sz="1800" dirty="0">
                <a:latin typeface="Times New Roman" pitchFamily="18" charset="0"/>
                <a:cs typeface="Times New Roman" pitchFamily="18" charset="0"/>
              </a:rPr>
              <a:t> network: a deep learning approach for short-term traffic forecast. IET Intelligent Transport Systems, 11(2):68–75, 2017. </a:t>
            </a:r>
          </a:p>
          <a:p>
            <a:pPr algn="just">
              <a:lnSpc>
                <a:spcPct val="170000"/>
              </a:lnSpc>
            </a:pPr>
            <a:r>
              <a:rPr lang="en-IN" sz="1800" dirty="0">
                <a:latin typeface="Times New Roman" pitchFamily="18" charset="0"/>
                <a:cs typeface="Times New Roman" pitchFamily="18" charset="0"/>
              </a:rPr>
              <a:t>[8] C. Zhang, P. Patras, and H. Haddadi. Deep learning in mobile and wireless networking: A survey. IEEE Communications Surveys Tutorials, 21(3):2224–2287, </a:t>
            </a:r>
            <a:r>
              <a:rPr lang="en-IN" sz="1800" dirty="0" err="1">
                <a:latin typeface="Times New Roman" pitchFamily="18" charset="0"/>
                <a:cs typeface="Times New Roman" pitchFamily="18" charset="0"/>
              </a:rPr>
              <a:t>thirdquarter</a:t>
            </a:r>
            <a:r>
              <a:rPr lang="en-IN" sz="1800" dirty="0">
                <a:latin typeface="Times New Roman" pitchFamily="18" charset="0"/>
                <a:cs typeface="Times New Roman" pitchFamily="18" charset="0"/>
              </a:rPr>
              <a:t> 2019. </a:t>
            </a:r>
          </a:p>
          <a:p>
            <a:pPr algn="just">
              <a:lnSpc>
                <a:spcPct val="170000"/>
              </a:lnSpc>
            </a:pPr>
            <a:r>
              <a:rPr lang="en-IN" sz="1800" dirty="0">
                <a:latin typeface="Times New Roman" pitchFamily="18" charset="0"/>
                <a:cs typeface="Times New Roman" pitchFamily="18" charset="0"/>
              </a:rPr>
              <a:t>[9] Chun-</a:t>
            </a:r>
            <a:r>
              <a:rPr lang="en-IN" sz="1800" dirty="0" err="1">
                <a:latin typeface="Times New Roman" pitchFamily="18" charset="0"/>
                <a:cs typeface="Times New Roman" pitchFamily="18" charset="0"/>
              </a:rPr>
              <a:t>Hsin</a:t>
            </a:r>
            <a:r>
              <a:rPr lang="en-IN" sz="1800" dirty="0">
                <a:latin typeface="Times New Roman" pitchFamily="18" charset="0"/>
                <a:cs typeface="Times New Roman" pitchFamily="18" charset="0"/>
              </a:rPr>
              <a:t> Wu, Jan-Ming Ho, and D. T. Lee. Travel-time prediction with support vector regression. IEEE Transactions on Intelligent Transportation Systems, 5(4):276–281, Dec 2004. </a:t>
            </a:r>
          </a:p>
          <a:p>
            <a:pPr algn="just">
              <a:lnSpc>
                <a:spcPct val="170000"/>
              </a:lnSpc>
            </a:pPr>
            <a:r>
              <a:rPr lang="en-IN" sz="1800" dirty="0">
                <a:latin typeface="Times New Roman" pitchFamily="18" charset="0"/>
                <a:cs typeface="Times New Roman" pitchFamily="18" charset="0"/>
              </a:rPr>
              <a:t>[10] Yan-Yan Song and LU Ying. Decision tree methods: applications for classification and prediction. Shanghai archives of psychiatry, 27(2):130, 2015.</a:t>
            </a:r>
          </a:p>
          <a:p>
            <a:pPr marL="0" indent="0" algn="just">
              <a:lnSpc>
                <a:spcPct val="150000"/>
              </a:lnSpc>
              <a:buNone/>
            </a:pPr>
            <a:endParaRPr lang="en-IN" sz="1800" dirty="0">
              <a:effectLst/>
              <a:latin typeface="Calibri" panose="020F0502020204030204" pitchFamily="34" charset="0"/>
              <a:ea typeface="Calibri" panose="020F0502020204030204" pitchFamily="34" charset="0"/>
              <a:cs typeface="Arial" panose="020B0604020202020204" pitchFamily="34" charset="0"/>
            </a:endParaRPr>
          </a:p>
          <a:p>
            <a:endParaRPr lang="en-IN" dirty="0"/>
          </a:p>
        </p:txBody>
      </p:sp>
    </p:spTree>
    <p:extLst>
      <p:ext uri="{BB962C8B-B14F-4D97-AF65-F5344CB8AC3E}">
        <p14:creationId xmlns:p14="http://schemas.microsoft.com/office/powerpoint/2010/main" val="5255054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25F7AEC-8792-4F8C-B28A-B6F1BFE2A681}"/>
              </a:ext>
            </a:extLst>
          </p:cNvPr>
          <p:cNvSpPr>
            <a:spLocks noGrp="1"/>
          </p:cNvSpPr>
          <p:nvPr>
            <p:ph idx="1"/>
          </p:nvPr>
        </p:nvSpPr>
        <p:spPr/>
        <p:txBody>
          <a:bodyPr>
            <a:normAutofit/>
          </a:bodyPr>
          <a:lstStyle/>
          <a:p>
            <a:pPr marL="0" indent="0" algn="ctr">
              <a:buNone/>
            </a:pPr>
            <a:endParaRPr lang="en-US" sz="4400" b="1" dirty="0">
              <a:latin typeface="Times New Roman" panose="02020603050405020304" pitchFamily="18" charset="0"/>
              <a:cs typeface="Times New Roman" panose="02020603050405020304" pitchFamily="18" charset="0"/>
            </a:endParaRPr>
          </a:p>
          <a:p>
            <a:pPr marL="0" indent="0" algn="ctr">
              <a:buNone/>
            </a:pPr>
            <a:endParaRPr lang="en-US" sz="4400" b="1" dirty="0">
              <a:latin typeface="Times New Roman" panose="02020603050405020304" pitchFamily="18" charset="0"/>
              <a:cs typeface="Times New Roman" panose="02020603050405020304" pitchFamily="18" charset="0"/>
            </a:endParaRPr>
          </a:p>
          <a:p>
            <a:pPr marL="0" indent="0" algn="ctr">
              <a:buNone/>
            </a:pPr>
            <a:r>
              <a:rPr lang="en-US" sz="4400" b="1" dirty="0">
                <a:latin typeface="Times New Roman" panose="02020603050405020304" pitchFamily="18" charset="0"/>
                <a:cs typeface="Times New Roman" panose="02020603050405020304" pitchFamily="18" charset="0"/>
              </a:rPr>
              <a:t>THANK YOU</a:t>
            </a:r>
            <a:endParaRPr lang="en-IN" sz="4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62020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2951</TotalTime>
  <Words>2363</Words>
  <Application>Microsoft Office PowerPoint</Application>
  <PresentationFormat>Widescreen</PresentationFormat>
  <Paragraphs>174</Paragraphs>
  <Slides>30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Arial</vt:lpstr>
      <vt:lpstr>Arial</vt:lpstr>
      <vt:lpstr>Calibri</vt:lpstr>
      <vt:lpstr>Calibri Light</vt:lpstr>
      <vt:lpstr>Gill Sans MT</vt:lpstr>
      <vt:lpstr>Symbol</vt:lpstr>
      <vt:lpstr>Times New Roman</vt:lpstr>
      <vt:lpstr>Office Theme</vt:lpstr>
      <vt:lpstr>VIVEKANANDHA  COLLEGE OF ENGINEERING FOR WOMEN (Autonomous)  DEPARTMENT OF INFORMATION TECHOLOGY  II – M Tech Information Technology PI9IT412 : Project Phase - II     Traffic Prediction for Intelligent Transportation System using Machine Learning  DATE:02.07.2021   </vt:lpstr>
      <vt:lpstr>CONTENTS</vt:lpstr>
      <vt:lpstr>Abstract</vt:lpstr>
      <vt:lpstr>CONT</vt:lpstr>
      <vt:lpstr>CONT</vt:lpstr>
      <vt:lpstr>OBJECTIVES</vt:lpstr>
      <vt:lpstr>LITERATURE SURVEY</vt:lpstr>
      <vt:lpstr>CONT</vt:lpstr>
      <vt:lpstr>EXISTING SYSTEM</vt:lpstr>
      <vt:lpstr>ARCHITECTURE DIAGRAM</vt:lpstr>
      <vt:lpstr>STAKE HOLDERS</vt:lpstr>
      <vt:lpstr>PROPOSED WORK</vt:lpstr>
      <vt:lpstr>MODULES</vt:lpstr>
      <vt:lpstr>PowerPoint Presentation</vt:lpstr>
      <vt:lpstr>PowerPoint Presentation</vt:lpstr>
      <vt:lpstr>PROPOSED FRAMEWORK</vt:lpstr>
      <vt:lpstr>ADVANTAGES OF EHR IN BLOCKCHAIN</vt:lpstr>
      <vt:lpstr>PowerPoint Presentation</vt:lpstr>
      <vt:lpstr>Support Vector Regression (SVR)</vt:lpstr>
      <vt:lpstr>Deep learning Approach </vt:lpstr>
      <vt:lpstr>Algorithm</vt:lpstr>
      <vt:lpstr>IMPLEMENTATION</vt:lpstr>
      <vt:lpstr>FUTURE WORK</vt:lpstr>
      <vt:lpstr>CONT</vt:lpstr>
      <vt:lpstr>SOFTWARE REQUIREMENTS</vt:lpstr>
      <vt:lpstr>HARDWARE REQUIREMENTS</vt:lpstr>
      <vt:lpstr>CONCLUTION</vt:lpstr>
      <vt:lpstr>REFERENCES</vt:lpstr>
      <vt:lpstr>CONT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ELECTRONIC HEALTHCARE RECORD USING BLOCKCHAIN TGECHNOLOGY</dc:title>
  <dc:creator>User</dc:creator>
  <cp:lastModifiedBy>vishalrameshv13@gmail.com</cp:lastModifiedBy>
  <cp:revision>141</cp:revision>
  <dcterms:created xsi:type="dcterms:W3CDTF">2020-08-19T14:49:14Z</dcterms:created>
  <dcterms:modified xsi:type="dcterms:W3CDTF">2023-01-28T11:12:35Z</dcterms:modified>
</cp:coreProperties>
</file>