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1/28/2023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1/28/2023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1/28/2023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400" dirty="0"/>
              <a:t>Prediction of 12 Photonic Crystal Fiber Optical Properties Using MLP in Deep Learning</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Photonic crystal fibers (PCFs) are the specialized optical waveguides that led to many interesting applications ranging from nonlinear optical signal processing to high-power fiber amplifiers. In this paper, machine learning techniques are used to compute various optical properties including effective index, effective mode area, dispersion and confinement loss for a solid-core PCF. These machine learning algorithms based on artificial neural networks are able to make accurate predictions of above mentioned optical properties for usual parameter space of wavelength ranging from 0.5-1.8 </a:t>
            </a:r>
            <a:r>
              <a:rPr lang="en-US" sz="2000" dirty="0" err="1"/>
              <a:t>μm</a:t>
            </a:r>
            <a:r>
              <a:rPr lang="en-US" sz="2000" dirty="0"/>
              <a:t>, pitch from 0.8-2.0 </a:t>
            </a:r>
            <a:r>
              <a:rPr lang="en-US" sz="2000" dirty="0" err="1"/>
              <a:t>μm</a:t>
            </a:r>
            <a:r>
              <a:rPr lang="en-US" sz="2000" dirty="0"/>
              <a:t>, diameter by pitch from 0.6-0.9 and number of rings as 4 or 5 in a silica solid-core PCF.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3731406"/>
          </a:xfrm>
          <a:prstGeom prst="rect">
            <a:avLst/>
          </a:prstGeom>
        </p:spPr>
        <p:txBody>
          <a:bodyPr wrap="square">
            <a:spAutoFit/>
          </a:bodyPr>
          <a:lstStyle/>
          <a:p>
            <a:pPr algn="just">
              <a:lnSpc>
                <a:spcPct val="150000"/>
              </a:lnSpc>
            </a:pPr>
            <a:r>
              <a:rPr lang="en-US" sz="2000" dirty="0"/>
              <a:t>We demonstrate the use of simple and fast-training feed-forward artificial neural networks that predicts the output for unknown device parameters faster than conventional numerical simulation techniques </a:t>
            </a:r>
          </a:p>
          <a:p>
            <a:pPr algn="just">
              <a:lnSpc>
                <a:spcPct val="150000"/>
              </a:lnSpc>
            </a:pPr>
            <a:endParaRPr lang="en-US" sz="2000" dirty="0"/>
          </a:p>
          <a:p>
            <a:pPr algn="just">
              <a:lnSpc>
                <a:spcPct val="150000"/>
              </a:lnSpc>
            </a:pPr>
            <a:r>
              <a:rPr lang="en-US" sz="2000" dirty="0"/>
              <a:t>Computation runtimes required with neural networks (for training and testing) and </a:t>
            </a:r>
            <a:r>
              <a:rPr lang="en-US" sz="2000" dirty="0" err="1"/>
              <a:t>Lumerical</a:t>
            </a:r>
            <a:r>
              <a:rPr lang="en-US" sz="2000" dirty="0"/>
              <a:t> Mode Solutions are also compared</a:t>
            </a:r>
            <a:r>
              <a:rPr lang="en-US" dirty="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Photonic crystal fiber  was first proposed by Knight et al. </a:t>
            </a:r>
          </a:p>
          <a:p>
            <a:pPr algn="just">
              <a:lnSpc>
                <a:spcPct val="150000"/>
              </a:lnSpc>
            </a:pPr>
            <a:r>
              <a:rPr lang="en-US" sz="2000" dirty="0"/>
              <a:t> in 1996, which consists of a core with the periodic arrangement of air holes running along the length of the fiber. The core of the PCF can be solid or hollow</a:t>
            </a:r>
          </a:p>
          <a:p>
            <a:pPr algn="just">
              <a:lnSpc>
                <a:spcPct val="150000"/>
              </a:lnSpc>
            </a:pPr>
            <a:r>
              <a:rPr lang="en-US" sz="2000" dirty="0"/>
              <a:t>proposed a deep learning-based algorithm using the dimensionality reduction technique to understand the properties of electromagnetic wave-matter interaction in nanostructures.</a:t>
            </a:r>
          </a:p>
          <a:p>
            <a:pPr algn="just">
              <a:lnSpc>
                <a:spcPct val="150000"/>
              </a:lnSpc>
            </a:pPr>
            <a:r>
              <a:rPr lang="en-US" sz="2000" dirty="0"/>
              <a:t>A geometric deep learning approach has also been reported to study </a:t>
            </a:r>
            <a:r>
              <a:rPr lang="en-US" sz="2000" dirty="0" err="1"/>
              <a:t>nanophotonics</a:t>
            </a:r>
            <a:r>
              <a:rPr lang="en-US" sz="2000" dirty="0"/>
              <a:t> structures  In 2018, extreme learning machine and deep learning were used for computing dispersion relations  and optimization of Q-factors for photonic crystals.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The accuracy of the model depends upon how well the dataset is aligned to the problem to be solved. Variant PCFs were simulated by changing some geometric property values and their optical properties were calculated.</a:t>
            </a:r>
          </a:p>
          <a:p>
            <a:pPr algn="just">
              <a:lnSpc>
                <a:spcPct val="150000"/>
              </a:lnSpc>
            </a:pPr>
            <a:r>
              <a:rPr lang="en-US" sz="2000" dirty="0"/>
              <a:t>Choosing the above-mentioned parameters are based on our prior experience of similar problems and a thorough study has been carried out in our previous work</a:t>
            </a:r>
          </a:p>
          <a:p>
            <a:pPr algn="just">
              <a:lnSpc>
                <a:spcPct val="150000"/>
              </a:lnSpc>
            </a:pPr>
            <a:r>
              <a:rPr lang="en-US" sz="2000" dirty="0"/>
              <a:t>We could increase the epochs to a higher value but this would increase the simulation time, and may also lead to the overfitting problem</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r>
              <a:rPr lang="en-US" sz="2000" b="0" i="0" dirty="0">
                <a:solidFill>
                  <a:srgbClr val="333333"/>
                </a:solidFill>
                <a:effectLst/>
                <a:latin typeface="Roboto" panose="02000000000000000000" pitchFamily="2" charset="0"/>
              </a:rPr>
              <a:t>We demonstrate the use of simple and fast-training feed-forward artificial neural networks that predicts the output for unknown device parameters faster than conventional numerical simulation techniques. Computation runtimes required with neural networks (for training and testing) and </a:t>
            </a:r>
            <a:r>
              <a:rPr lang="en-US" sz="2000" b="0" i="0" dirty="0" err="1">
                <a:solidFill>
                  <a:srgbClr val="333333"/>
                </a:solidFill>
                <a:effectLst/>
                <a:latin typeface="Roboto" panose="02000000000000000000" pitchFamily="2" charset="0"/>
              </a:rPr>
              <a:t>Lumerical</a:t>
            </a:r>
            <a:r>
              <a:rPr lang="en-US" sz="2000" b="0" i="0" dirty="0">
                <a:solidFill>
                  <a:srgbClr val="333333"/>
                </a:solidFill>
                <a:effectLst/>
                <a:latin typeface="Roboto" panose="02000000000000000000" pitchFamily="2" charset="0"/>
              </a:rPr>
              <a:t> MODE solutions are also compared.</a:t>
            </a:r>
          </a:p>
          <a:p>
            <a:pPr marL="82296" indent="0" algn="l">
              <a:buNone/>
            </a:pPr>
            <a:endParaRPr lang="en-US" sz="2000" b="0" i="0" dirty="0">
              <a:solidFill>
                <a:srgbClr val="333333"/>
              </a:solidFill>
              <a:effectLst/>
              <a:latin typeface="Roboto" panose="02000000000000000000" pitchFamily="2" charset="0"/>
            </a:endParaRPr>
          </a:p>
          <a:p>
            <a:pPr algn="l"/>
            <a:r>
              <a:rPr lang="en-US" sz="2000" b="0" i="0" dirty="0">
                <a:solidFill>
                  <a:srgbClr val="000000"/>
                </a:solidFill>
                <a:effectLst/>
                <a:latin typeface="ff5"/>
              </a:rPr>
              <a:t> this paper, machine learning techniques are used to compute various </a:t>
            </a:r>
            <a:r>
              <a:rPr lang="en-US" sz="2000" b="0" i="0" dirty="0" err="1">
                <a:solidFill>
                  <a:srgbClr val="000000"/>
                </a:solidFill>
                <a:effectLst/>
                <a:latin typeface="ff5"/>
              </a:rPr>
              <a:t>opticalproperties</a:t>
            </a:r>
            <a:r>
              <a:rPr lang="en-US" sz="2000" b="0" i="0" dirty="0">
                <a:solidFill>
                  <a:srgbClr val="000000"/>
                </a:solidFill>
                <a:effectLst/>
                <a:latin typeface="ff5"/>
              </a:rPr>
              <a:t> including eﬀective index, eﬀective mode area, dispersion and conﬁnement loss for </a:t>
            </a:r>
            <a:r>
              <a:rPr lang="en-US" sz="2000" b="0" i="0" dirty="0" err="1">
                <a:solidFill>
                  <a:srgbClr val="000000"/>
                </a:solidFill>
                <a:effectLst/>
                <a:latin typeface="ff5"/>
              </a:rPr>
              <a:t>asolid</a:t>
            </a:r>
            <a:r>
              <a:rPr lang="en-US" sz="2000" b="0" i="0" dirty="0">
                <a:solidFill>
                  <a:srgbClr val="000000"/>
                </a:solidFill>
                <a:effectLst/>
                <a:latin typeface="ff5"/>
              </a:rPr>
              <a:t>-core PCF. </a:t>
            </a:r>
          </a:p>
          <a:p>
            <a:pPr marL="82296" indent="0" algn="l">
              <a:buNone/>
            </a:pPr>
            <a:endParaRPr lang="en-US" sz="1200" b="1" i="0" dirty="0">
              <a:solidFill>
                <a:srgbClr val="333333"/>
              </a:solidFill>
              <a:effectLst/>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l"/>
            <a:endParaRPr lang="en-US" sz="2000" b="0" i="0" dirty="0">
              <a:solidFill>
                <a:srgbClr val="000000"/>
              </a:solidFill>
              <a:effectLst/>
              <a:latin typeface="ff5"/>
            </a:endParaRPr>
          </a:p>
          <a:p>
            <a:pPr algn="l"/>
            <a:r>
              <a:rPr lang="en-US" sz="2000" b="0" i="0" dirty="0">
                <a:solidFill>
                  <a:srgbClr val="000000"/>
                </a:solidFill>
                <a:effectLst/>
                <a:latin typeface="ff5"/>
              </a:rPr>
              <a:t>In 2018, extreme learning machine and deep learning were used for computing </a:t>
            </a:r>
            <a:r>
              <a:rPr lang="en-US" sz="2000" b="0" i="0" dirty="0" err="1">
                <a:solidFill>
                  <a:srgbClr val="000000"/>
                </a:solidFill>
                <a:effectLst/>
                <a:latin typeface="ff5"/>
              </a:rPr>
              <a:t>dispersionrelations</a:t>
            </a:r>
            <a:r>
              <a:rPr lang="en-US" sz="2000" b="0" i="0" dirty="0">
                <a:solidFill>
                  <a:srgbClr val="000000"/>
                </a:solidFill>
                <a:effectLst/>
                <a:latin typeface="ff5"/>
              </a:rPr>
              <a:t>  and optimization of Q-factors for photonic crystals. </a:t>
            </a:r>
          </a:p>
          <a:p>
            <a:pPr algn="l"/>
            <a:endParaRPr lang="en-US" sz="2000" b="0" i="0" dirty="0">
              <a:solidFill>
                <a:srgbClr val="000000"/>
              </a:solidFill>
              <a:effectLst/>
              <a:latin typeface="ff5"/>
            </a:endParaRPr>
          </a:p>
          <a:p>
            <a:pPr algn="l"/>
            <a:r>
              <a:rPr lang="en-US" sz="2000" b="0" i="0" dirty="0">
                <a:solidFill>
                  <a:srgbClr val="000000"/>
                </a:solidFill>
                <a:effectLst/>
                <a:latin typeface="ff5"/>
              </a:rPr>
              <a:t>The ANN/MLP architecture parameters are introduced in this section along with the PCF </a:t>
            </a:r>
            <a:r>
              <a:rPr lang="en-US" sz="2000" b="0" i="0" dirty="0" err="1">
                <a:solidFill>
                  <a:srgbClr val="000000"/>
                </a:solidFill>
                <a:effectLst/>
                <a:latin typeface="ff5"/>
              </a:rPr>
              <a:t>typethat</a:t>
            </a:r>
            <a:r>
              <a:rPr lang="en-US" sz="2000" b="0" i="0" dirty="0">
                <a:solidFill>
                  <a:srgbClr val="000000"/>
                </a:solidFill>
                <a:effectLst/>
                <a:latin typeface="ff5"/>
              </a:rPr>
              <a:t> is used for generating the dataset. The ﬁrst step of the training procedure of an ANN model is to have a ﬁnite and appropriate labeled dataset.</a:t>
            </a:r>
          </a:p>
          <a:p>
            <a:pPr algn="l"/>
            <a:endParaRPr lang="en-US" sz="2000" b="0" i="0" dirty="0">
              <a:solidFill>
                <a:srgbClr val="000000"/>
              </a:solidFill>
              <a:effectLst/>
              <a:latin typeface="ff5"/>
            </a:endParaRPr>
          </a:p>
          <a:p>
            <a:pPr algn="l"/>
            <a:r>
              <a:rPr lang="en-US" sz="2000" b="0" i="0" dirty="0">
                <a:solidFill>
                  <a:srgbClr val="000000"/>
                </a:solidFill>
                <a:effectLst/>
                <a:latin typeface="ff5"/>
              </a:rPr>
              <a:t>An ANN/MLP model with 3 hidden layers and 50 nodes/neurons in each layer was </a:t>
            </a:r>
            <a:r>
              <a:rPr lang="en-US" sz="2000" b="0" i="0" dirty="0" err="1">
                <a:solidFill>
                  <a:srgbClr val="000000"/>
                </a:solidFill>
                <a:effectLst/>
                <a:latin typeface="ff5"/>
              </a:rPr>
              <a:t>usedthroughout</a:t>
            </a:r>
            <a:r>
              <a:rPr lang="en-US" sz="2000" b="0" i="0" dirty="0">
                <a:solidFill>
                  <a:srgbClr val="000000"/>
                </a:solidFill>
                <a:effectLst/>
                <a:latin typeface="ff5"/>
              </a:rPr>
              <a:t> this paper, as shown in Fig. </a:t>
            </a:r>
            <a:r>
              <a:rPr lang="en-US" sz="2000" b="0" i="0" dirty="0">
                <a:solidFill>
                  <a:srgbClr val="2E2EB1"/>
                </a:solidFill>
                <a:effectLst/>
                <a:latin typeface="ff5"/>
              </a:rPr>
              <a:t>2</a:t>
            </a:r>
            <a:r>
              <a:rPr lang="en-US" sz="2000" b="0" i="0" dirty="0">
                <a:solidFill>
                  <a:srgbClr val="000000"/>
                </a:solidFill>
                <a:effectLst/>
                <a:latin typeface="ff5"/>
              </a:rPr>
              <a:t>. These hidden layers were fully interconnected, </a:t>
            </a:r>
            <a:r>
              <a:rPr lang="en-US" sz="2000" b="0" i="0" dirty="0" err="1">
                <a:solidFill>
                  <a:srgbClr val="000000"/>
                </a:solidFill>
                <a:effectLst/>
                <a:latin typeface="ff5"/>
              </a:rPr>
              <a:t>whichmeans</a:t>
            </a:r>
            <a:r>
              <a:rPr lang="en-US" sz="2000" b="0" i="0" dirty="0">
                <a:solidFill>
                  <a:srgbClr val="000000"/>
                </a:solidFill>
                <a:effectLst/>
                <a:latin typeface="ff5"/>
              </a:rPr>
              <a:t> each node/neuron of a layer is connected to each node/neuron in the following layer.</a:t>
            </a:r>
          </a:p>
          <a:p>
            <a:pPr algn="l"/>
            <a:endParaRPr lang="en-US" sz="2000" b="0" i="0" dirty="0">
              <a:solidFill>
                <a:srgbClr val="000000"/>
              </a:solidFill>
              <a:effectLst/>
              <a:latin typeface="ff5"/>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29553620"/>
              </p:ext>
            </p:extLst>
          </p:nvPr>
        </p:nvGraphicFramePr>
        <p:xfrm>
          <a:off x="990600" y="228600"/>
          <a:ext cx="7943850" cy="6649720"/>
        </p:xfrm>
        <a:graphic>
          <a:graphicData uri="http://schemas.openxmlformats.org/drawingml/2006/table">
            <a:tbl>
              <a:tblPr firstRow="1" bandRow="1">
                <a:tableStyleId>{5C22544A-7EE6-4342-B048-85BDC9FD1C3A}</a:tableStyleId>
              </a:tblPr>
              <a:tblGrid>
                <a:gridCol w="26987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r>
                        <a:rPr kumimoji="0" lang="en-US" sz="2000" b="0" i="0" kern="1200" dirty="0">
                          <a:solidFill>
                            <a:schemeClr val="dk1"/>
                          </a:solidFill>
                          <a:effectLst/>
                          <a:latin typeface="+mn-lt"/>
                          <a:ea typeface="+mn-ea"/>
                          <a:cs typeface="+mn-cs"/>
                        </a:rPr>
                        <a:t>All-silica single-mode optical ﬁber with photonic crystal</a:t>
                      </a:r>
                    </a:p>
                    <a:p>
                      <a:r>
                        <a:rPr kumimoji="0" lang="en-US" sz="2000" b="0" i="0" kern="1200" dirty="0">
                          <a:solidFill>
                            <a:schemeClr val="dk1"/>
                          </a:solidFill>
                          <a:effectLst/>
                          <a:latin typeface="+mn-lt"/>
                          <a:ea typeface="+mn-ea"/>
                          <a:cs typeface="+mn-cs"/>
                        </a:rPr>
                        <a:t>cladding</a:t>
                      </a:r>
                    </a:p>
                  </a:txBody>
                  <a:tcPr/>
                </a:tc>
                <a:tc>
                  <a:txBody>
                    <a:bodyPr/>
                    <a:lstStyle/>
                    <a:p>
                      <a:pPr algn="just"/>
                      <a:r>
                        <a:rPr kumimoji="0" lang="en-US" sz="2000" b="0" i="0" kern="1200" dirty="0">
                          <a:solidFill>
                            <a:schemeClr val="dk1"/>
                          </a:solidFill>
                          <a:effectLst/>
                          <a:latin typeface="+mn-lt"/>
                          <a:ea typeface="+mn-ea"/>
                          <a:cs typeface="+mn-cs"/>
                        </a:rPr>
                        <a:t>C. Knight, T. A. Birks, P. St. J. Russell, and D. M. Atkin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Human breast </a:t>
                      </a:r>
                      <a:r>
                        <a:rPr kumimoji="0" lang="en-US" sz="2000" b="0" i="0" kern="1200" dirty="0" err="1">
                          <a:solidFill>
                            <a:schemeClr val="dk1"/>
                          </a:solidFill>
                          <a:latin typeface="+mn-lt"/>
                          <a:ea typeface="+mn-ea"/>
                          <a:cs typeface="+mn-cs"/>
                        </a:rPr>
                        <a:t>tumours</a:t>
                      </a:r>
                      <a:r>
                        <a:rPr kumimoji="0" lang="en-US" sz="2000" b="0" i="0" kern="1200" dirty="0">
                          <a:solidFill>
                            <a:schemeClr val="dk1"/>
                          </a:solidFill>
                          <a:latin typeface="+mn-lt"/>
                          <a:ea typeface="+mn-ea"/>
                          <a:cs typeface="+mn-cs"/>
                        </a:rPr>
                        <a:t> are diverse in their natural history and in their responsiveness to treatments. Variation in transcriptional programs accounts for much of the biological diversity of human cells and </a:t>
                      </a:r>
                      <a:r>
                        <a:rPr kumimoji="0" lang="en-US" sz="2000" b="0" i="0" kern="1200" dirty="0" err="1">
                          <a:solidFill>
                            <a:schemeClr val="dk1"/>
                          </a:solidFill>
                          <a:latin typeface="+mn-lt"/>
                          <a:ea typeface="+mn-ea"/>
                          <a:cs typeface="+mn-cs"/>
                        </a:rPr>
                        <a:t>tumours</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kumimoji="0" lang="en-US" sz="2000" b="0" i="0" kern="1200" dirty="0">
                          <a:solidFill>
                            <a:schemeClr val="dk1"/>
                          </a:solidFill>
                          <a:effectLst/>
                          <a:latin typeface="+mn-lt"/>
                          <a:ea typeface="+mn-ea"/>
                          <a:cs typeface="+mn-cs"/>
                        </a:rPr>
                        <a:t>Photonic crystal ﬁbers: Basics and applications</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a:solidFill>
                            <a:schemeClr val="dk1"/>
                          </a:solidFill>
                          <a:effectLst/>
                          <a:latin typeface="+mn-lt"/>
                          <a:ea typeface="+mn-ea"/>
                          <a:cs typeface="+mn-cs"/>
                        </a:rPr>
                        <a:t>P. St. J. Russell</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The purpose of this study was to classify breast carcinomas based on variations in gene expression patterns derived from </a:t>
                      </a:r>
                      <a:r>
                        <a:rPr kumimoji="0" lang="en-US" sz="2000" b="0" i="0" kern="1200" dirty="0" err="1">
                          <a:solidFill>
                            <a:schemeClr val="dk1"/>
                          </a:solidFill>
                          <a:latin typeface="+mn-lt"/>
                          <a:ea typeface="+mn-ea"/>
                          <a:cs typeface="+mn-cs"/>
                        </a:rPr>
                        <a:t>cDNA</a:t>
                      </a:r>
                      <a:r>
                        <a:rPr kumimoji="0" lang="en-US" sz="2000" b="0" i="0" kern="1200" dirty="0">
                          <a:solidFill>
                            <a:schemeClr val="dk1"/>
                          </a:solidFill>
                          <a:latin typeface="+mn-lt"/>
                          <a:ea typeface="+mn-ea"/>
                          <a:cs typeface="+mn-cs"/>
                        </a:rPr>
                        <a:t> microarrays and to correlate tumor characteristics to clinical outcome.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675818205"/>
              </p:ext>
            </p:extLst>
          </p:nvPr>
        </p:nvGraphicFramePr>
        <p:xfrm>
          <a:off x="1219200" y="304800"/>
          <a:ext cx="7715250" cy="6407834"/>
        </p:xfrm>
        <a:graphic>
          <a:graphicData uri="http://schemas.openxmlformats.org/drawingml/2006/table">
            <a:tbl>
              <a:tblPr firstRow="1" bandRow="1">
                <a:tableStyleId>{5C22544A-7EE6-4342-B048-85BDC9FD1C3A}</a:tableStyleId>
              </a:tblPr>
              <a:tblGrid>
                <a:gridCol w="25717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r>
                        <a:rPr kumimoji="0" lang="en-US" sz="2000" b="0" i="0" kern="1200" dirty="0">
                          <a:solidFill>
                            <a:schemeClr val="dk1"/>
                          </a:solidFill>
                          <a:effectLst/>
                          <a:latin typeface="+mn-lt"/>
                          <a:ea typeface="+mn-ea"/>
                          <a:cs typeface="+mn-cs"/>
                        </a:rPr>
                        <a:t>Supercontinuum</a:t>
                      </a:r>
                    </a:p>
                    <a:p>
                      <a:r>
                        <a:rPr kumimoji="0" lang="en-US" sz="2000" b="0" i="0" kern="1200" dirty="0">
                          <a:solidFill>
                            <a:schemeClr val="dk1"/>
                          </a:solidFill>
                          <a:effectLst/>
                          <a:latin typeface="+mn-lt"/>
                          <a:ea typeface="+mn-ea"/>
                          <a:cs typeface="+mn-cs"/>
                        </a:rPr>
                        <a:t>generation in photonic crystal ﬁbers and optical ﬁber tapers: a novel light source,</a:t>
                      </a:r>
                    </a:p>
                  </a:txBody>
                  <a:tcPr/>
                </a:tc>
                <a:tc>
                  <a:txBody>
                    <a:bodyPr/>
                    <a:lstStyle/>
                    <a:p>
                      <a:pPr algn="just"/>
                      <a:r>
                        <a:rPr kumimoji="0" lang="en-US" sz="2000" b="0" i="0" kern="1200" dirty="0">
                          <a:solidFill>
                            <a:schemeClr val="dk1"/>
                          </a:solidFill>
                          <a:effectLst/>
                          <a:latin typeface="+mn-lt"/>
                          <a:ea typeface="+mn-ea"/>
                          <a:cs typeface="+mn-cs"/>
                        </a:rPr>
                        <a:t>W. J. Wadsworth, A. </a:t>
                      </a:r>
                      <a:r>
                        <a:rPr kumimoji="0" lang="en-US" sz="2000" b="0" i="0" kern="1200" dirty="0" err="1">
                          <a:solidFill>
                            <a:schemeClr val="dk1"/>
                          </a:solidFill>
                          <a:effectLst/>
                          <a:latin typeface="+mn-lt"/>
                          <a:ea typeface="+mn-ea"/>
                          <a:cs typeface="+mn-cs"/>
                        </a:rPr>
                        <a:t>Ortigosa</a:t>
                      </a:r>
                      <a:r>
                        <a:rPr kumimoji="0" lang="en-US" sz="2000" b="0" i="0" kern="1200" dirty="0">
                          <a:solidFill>
                            <a:schemeClr val="dk1"/>
                          </a:solidFill>
                          <a:effectLst/>
                          <a:latin typeface="+mn-lt"/>
                          <a:ea typeface="+mn-ea"/>
                          <a:cs typeface="+mn-cs"/>
                        </a:rPr>
                        <a:t>-Blanch, J. C. Knight, T. A. Birks, T.-P. M. Man, and P. St. J. Russell</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The advent of microarrays has led to a new paradigm in deciphering breast cancer heterogeneity, based on which the </a:t>
                      </a:r>
                      <a:r>
                        <a:rPr kumimoji="0" lang="en-US" sz="2000" b="0" i="0" kern="1200" dirty="0" err="1">
                          <a:solidFill>
                            <a:schemeClr val="dk1"/>
                          </a:solidFill>
                          <a:latin typeface="+mn-lt"/>
                          <a:ea typeface="+mn-ea"/>
                          <a:cs typeface="+mn-cs"/>
                        </a:rPr>
                        <a:t>intrinsisubtyping</a:t>
                      </a:r>
                      <a:r>
                        <a:rPr kumimoji="0" lang="en-US" sz="2000" b="0" i="0" kern="1200" dirty="0">
                          <a:solidFill>
                            <a:schemeClr val="dk1"/>
                          </a:solidFill>
                          <a:latin typeface="+mn-lt"/>
                          <a:ea typeface="+mn-ea"/>
                          <a:cs typeface="+mn-cs"/>
                        </a:rPr>
                        <a:t> </a:t>
                      </a:r>
                      <a:r>
                        <a:rPr kumimoji="0" lang="en-US" sz="2000" b="0" i="0" kern="1200" dirty="0" err="1">
                          <a:solidFill>
                            <a:schemeClr val="dk1"/>
                          </a:solidFill>
                          <a:latin typeface="+mn-lt"/>
                          <a:ea typeface="+mn-ea"/>
                          <a:cs typeface="+mn-cs"/>
                        </a:rPr>
                        <a:t>systemusing</a:t>
                      </a:r>
                      <a:r>
                        <a:rPr kumimoji="0" lang="en-US" sz="2000" b="0" i="0" kern="1200" dirty="0">
                          <a:solidFill>
                            <a:schemeClr val="dk1"/>
                          </a:solidFill>
                          <a:latin typeface="+mn-lt"/>
                          <a:ea typeface="+mn-ea"/>
                          <a:cs typeface="+mn-cs"/>
                        </a:rPr>
                        <a:t> prognostic </a:t>
                      </a:r>
                      <a:r>
                        <a:rPr kumimoji="0" lang="en-US" sz="2000" b="0" i="0" kern="1200" dirty="0" err="1">
                          <a:solidFill>
                            <a:schemeClr val="dk1"/>
                          </a:solidFill>
                          <a:latin typeface="+mn-lt"/>
                          <a:ea typeface="+mn-ea"/>
                          <a:cs typeface="+mn-cs"/>
                        </a:rPr>
                        <a:t>multigene</a:t>
                      </a:r>
                      <a:r>
                        <a:rPr kumimoji="0" lang="en-US" sz="2000" b="0" i="0" kern="1200" baseline="0" dirty="0">
                          <a:solidFill>
                            <a:schemeClr val="dk1"/>
                          </a:solidFill>
                          <a:latin typeface="+mn-lt"/>
                          <a:ea typeface="+mn-ea"/>
                          <a:cs typeface="+mn-cs"/>
                        </a:rPr>
                        <a:t> </a:t>
                      </a:r>
                      <a:r>
                        <a:rPr kumimoji="0" lang="en-US" sz="2000" b="0" i="0" kern="1200" dirty="0">
                          <a:solidFill>
                            <a:schemeClr val="dk1"/>
                          </a:solidFill>
                          <a:latin typeface="+mn-lt"/>
                          <a:ea typeface="+mn-ea"/>
                          <a:cs typeface="+mn-cs"/>
                        </a:rPr>
                        <a:t>classifiers was developed.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r>
                        <a:rPr kumimoji="0" lang="en-IN" sz="2000" b="0" i="0" kern="1200" dirty="0">
                          <a:solidFill>
                            <a:schemeClr val="dk1"/>
                          </a:solidFill>
                          <a:effectLst/>
                          <a:latin typeface="+mn-lt"/>
                          <a:ea typeface="+mn-ea"/>
                          <a:cs typeface="+mn-cs"/>
                        </a:rPr>
                        <a:t>All-normal dispersion chalcogenide PCF for </a:t>
                      </a:r>
                      <a:r>
                        <a:rPr kumimoji="0" lang="en-IN" sz="2000" b="0" i="0" kern="1200" dirty="0" err="1">
                          <a:solidFill>
                            <a:schemeClr val="dk1"/>
                          </a:solidFill>
                          <a:effectLst/>
                          <a:latin typeface="+mn-lt"/>
                          <a:ea typeface="+mn-ea"/>
                          <a:cs typeface="+mn-cs"/>
                        </a:rPr>
                        <a:t>ultraﬂat</a:t>
                      </a:r>
                      <a:r>
                        <a:rPr kumimoji="0" lang="en-IN" sz="2000" b="0" i="0" kern="1200" dirty="0">
                          <a:solidFill>
                            <a:schemeClr val="dk1"/>
                          </a:solidFill>
                          <a:effectLst/>
                          <a:latin typeface="+mn-lt"/>
                          <a:ea typeface="+mn-ea"/>
                          <a:cs typeface="+mn-cs"/>
                        </a:rPr>
                        <a:t> mid-infrared</a:t>
                      </a:r>
                    </a:p>
                    <a:p>
                      <a:r>
                        <a:rPr kumimoji="0" lang="en-IN" sz="2000" b="0" i="0" kern="1200" dirty="0">
                          <a:solidFill>
                            <a:schemeClr val="dk1"/>
                          </a:solidFill>
                          <a:effectLst/>
                          <a:latin typeface="+mn-lt"/>
                          <a:ea typeface="+mn-ea"/>
                          <a:cs typeface="+mn-cs"/>
                        </a:rPr>
                        <a:t>supercontinuum generation</a:t>
                      </a:r>
                    </a:p>
                  </a:txBody>
                  <a:tcPr/>
                </a:tc>
                <a:tc>
                  <a:txBody>
                    <a:bodyPr/>
                    <a:lstStyle/>
                    <a:p>
                      <a:pPr algn="just"/>
                      <a:r>
                        <a:rPr lang="en-US" sz="2000" dirty="0"/>
                        <a:t>J</a:t>
                      </a:r>
                      <a:r>
                        <a:rPr kumimoji="0" lang="en-IN" sz="2000" b="0" i="0" kern="1200" dirty="0">
                          <a:solidFill>
                            <a:schemeClr val="dk1"/>
                          </a:solidFill>
                          <a:effectLst/>
                          <a:latin typeface="+mn-lt"/>
                          <a:ea typeface="+mn-ea"/>
                          <a:cs typeface="+mn-cs"/>
                        </a:rPr>
                        <a:t>M. R. Karim, H. Ahmad, and B. M. A. Rahman</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latin typeface="+mn-lt"/>
                          <a:ea typeface="+mn-ea"/>
                          <a:cs typeface="+mn-cs"/>
                        </a:rPr>
                        <a:t>To improve on current standards for breast cancer prognosis and prediction of chemotherapy benefit by developing a risk model that incorporates the gene expression-based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l"/>
            <a:r>
              <a:rPr lang="en-US" sz="2000" b="0" i="0" dirty="0">
                <a:solidFill>
                  <a:srgbClr val="000000"/>
                </a:solidFill>
                <a:effectLst/>
                <a:latin typeface="ff5"/>
              </a:rPr>
              <a:t>The ANN/MLP architecture parameters are introduced in this section along with the PCF </a:t>
            </a:r>
            <a:r>
              <a:rPr lang="en-US" sz="2000" b="0" i="0" dirty="0" err="1">
                <a:solidFill>
                  <a:srgbClr val="000000"/>
                </a:solidFill>
                <a:effectLst/>
                <a:latin typeface="ff5"/>
              </a:rPr>
              <a:t>typethat</a:t>
            </a:r>
            <a:r>
              <a:rPr lang="en-US" sz="2000" b="0" i="0" dirty="0">
                <a:solidFill>
                  <a:srgbClr val="000000"/>
                </a:solidFill>
                <a:effectLst/>
                <a:latin typeface="ff5"/>
              </a:rPr>
              <a:t> is used for generating the dataset. </a:t>
            </a:r>
          </a:p>
          <a:p>
            <a:pPr algn="l"/>
            <a:endParaRPr lang="en-US" sz="2000" b="0" i="0" dirty="0">
              <a:solidFill>
                <a:srgbClr val="000000"/>
              </a:solidFill>
              <a:effectLst/>
              <a:latin typeface="ff5"/>
            </a:endParaRPr>
          </a:p>
          <a:p>
            <a:pPr algn="l"/>
            <a:r>
              <a:rPr lang="en-US" sz="2000" b="0" i="0" dirty="0">
                <a:solidFill>
                  <a:srgbClr val="000000"/>
                </a:solidFill>
                <a:effectLst/>
                <a:latin typeface="ff5"/>
              </a:rPr>
              <a:t>The ﬁrst step of the training procedure of an ANN model is to have a ﬁnite and appropriate labeled dataset. </a:t>
            </a:r>
          </a:p>
          <a:p>
            <a:pPr algn="l"/>
            <a:endParaRPr lang="en-US" sz="2000" b="0" i="0" dirty="0">
              <a:solidFill>
                <a:srgbClr val="000000"/>
              </a:solidFill>
              <a:effectLst/>
              <a:latin typeface="ff5"/>
            </a:endParaRPr>
          </a:p>
          <a:p>
            <a:pPr algn="l"/>
            <a:r>
              <a:rPr lang="en-US" sz="2000" dirty="0">
                <a:solidFill>
                  <a:srgbClr val="000000"/>
                </a:solidFill>
                <a:latin typeface="ff5"/>
              </a:rPr>
              <a:t>H</a:t>
            </a:r>
            <a:r>
              <a:rPr lang="en-US" sz="2000" b="0" i="0" dirty="0">
                <a:solidFill>
                  <a:srgbClr val="000000"/>
                </a:solidFill>
                <a:effectLst/>
                <a:latin typeface="ff5"/>
              </a:rPr>
              <a:t>is initially generated dataset plays a </a:t>
            </a:r>
            <a:r>
              <a:rPr lang="en-US" sz="2000" b="0" i="0" dirty="0" err="1">
                <a:solidFill>
                  <a:srgbClr val="000000"/>
                </a:solidFill>
                <a:effectLst/>
                <a:latin typeface="ff5"/>
              </a:rPr>
              <a:t>crucialrole</a:t>
            </a:r>
            <a:r>
              <a:rPr lang="en-US" sz="2000" b="0" i="0" dirty="0">
                <a:solidFill>
                  <a:srgbClr val="000000"/>
                </a:solidFill>
                <a:effectLst/>
                <a:latin typeface="ff5"/>
              </a:rPr>
              <a:t> for any ANN model. </a:t>
            </a:r>
          </a:p>
          <a:p>
            <a:pPr algn="l"/>
            <a:endParaRPr lang="en-US" sz="2000" b="0" i="0" dirty="0">
              <a:solidFill>
                <a:srgbClr val="000000"/>
              </a:solidFill>
              <a:effectLst/>
              <a:latin typeface="ff5"/>
            </a:endParaRPr>
          </a:p>
          <a:p>
            <a:pPr algn="l"/>
            <a:r>
              <a:rPr lang="en-US" sz="2000" b="0" i="0" dirty="0">
                <a:solidFill>
                  <a:srgbClr val="000000"/>
                </a:solidFill>
                <a:effectLst/>
                <a:latin typeface="ff5"/>
              </a:rPr>
              <a:t>The accuracy of the model depends upon how well the dataset </a:t>
            </a:r>
            <a:r>
              <a:rPr lang="en-US" sz="2000" b="0" i="0" dirty="0" err="1">
                <a:solidFill>
                  <a:srgbClr val="000000"/>
                </a:solidFill>
                <a:effectLst/>
                <a:latin typeface="ff5"/>
              </a:rPr>
              <a:t>isaligned</a:t>
            </a:r>
            <a:r>
              <a:rPr lang="en-US" sz="2000" b="0" i="0" dirty="0">
                <a:solidFill>
                  <a:srgbClr val="000000"/>
                </a:solidFill>
                <a:effectLst/>
                <a:latin typeface="ff5"/>
              </a:rPr>
              <a:t> to the problem to be solved.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45821480-B7EE-0F77-712B-33524835D5E5}"/>
              </a:ext>
            </a:extLst>
          </p:cNvPr>
          <p:cNvPicPr>
            <a:picLocks noGrp="1" noChangeAspect="1"/>
          </p:cNvPicPr>
          <p:nvPr>
            <p:ph idx="1"/>
          </p:nvPr>
        </p:nvPicPr>
        <p:blipFill>
          <a:blip r:embed="rId2"/>
          <a:stretch>
            <a:fillRect/>
          </a:stretch>
        </p:blipFill>
        <p:spPr>
          <a:xfrm>
            <a:off x="1896776" y="1600200"/>
            <a:ext cx="6485224" cy="5151674"/>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87CDE1F1-0465-BF3D-61B0-D12D4A559879}"/>
              </a:ext>
            </a:extLst>
          </p:cNvPr>
          <p:cNvPicPr>
            <a:picLocks noGrp="1" noChangeAspect="1"/>
          </p:cNvPicPr>
          <p:nvPr>
            <p:ph idx="1"/>
          </p:nvPr>
        </p:nvPicPr>
        <p:blipFill>
          <a:blip r:embed="rId2"/>
          <a:stretch>
            <a:fillRect/>
          </a:stretch>
        </p:blip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l"/>
            <a:r>
              <a:rPr lang="en-US" sz="2000" b="0" i="0" dirty="0">
                <a:solidFill>
                  <a:srgbClr val="000000"/>
                </a:solidFill>
                <a:effectLst/>
                <a:latin typeface="ff5"/>
              </a:rPr>
              <a:t>machine learning techniques have been employed to accurately predict the </a:t>
            </a:r>
            <a:r>
              <a:rPr lang="en-US" sz="2000" b="0" i="0" dirty="0" err="1">
                <a:solidFill>
                  <a:srgbClr val="000000"/>
                </a:solidFill>
                <a:effectLst/>
                <a:latin typeface="ff5"/>
              </a:rPr>
              <a:t>importantproperties</a:t>
            </a:r>
            <a:r>
              <a:rPr lang="en-US" sz="2000" b="0" i="0" dirty="0">
                <a:solidFill>
                  <a:srgbClr val="000000"/>
                </a:solidFill>
                <a:effectLst/>
                <a:latin typeface="ff5"/>
              </a:rPr>
              <a:t> for a silica core photonic crystal ﬁber design. </a:t>
            </a:r>
          </a:p>
          <a:p>
            <a:pPr algn="l"/>
            <a:r>
              <a:rPr lang="en-US" sz="2000" b="0" i="0" dirty="0">
                <a:solidFill>
                  <a:srgbClr val="000000"/>
                </a:solidFill>
                <a:effectLst/>
                <a:latin typeface="ff5"/>
              </a:rPr>
              <a:t>This paper has shown that how we can predict the eﬀective index, eﬀective mode area, dispersion and conﬁnement loss of a </a:t>
            </a:r>
            <a:r>
              <a:rPr lang="en-US" sz="2000" b="0" i="0" dirty="0" err="1">
                <a:solidFill>
                  <a:srgbClr val="000000"/>
                </a:solidFill>
                <a:effectLst/>
                <a:latin typeface="ff5"/>
              </a:rPr>
              <a:t>photoniccrystal</a:t>
            </a:r>
            <a:r>
              <a:rPr lang="en-US" sz="2000" b="0" i="0" dirty="0">
                <a:solidFill>
                  <a:srgbClr val="000000"/>
                </a:solidFill>
                <a:effectLst/>
                <a:latin typeface="ff5"/>
              </a:rPr>
              <a:t> ﬁber within milliseconds, in contrast of needing few minutes with numerical simulations.</a:t>
            </a:r>
          </a:p>
          <a:p>
            <a:pPr algn="l"/>
            <a:endParaRPr lang="en-US" sz="2000" b="0" i="0" dirty="0">
              <a:solidFill>
                <a:srgbClr val="000000"/>
              </a:solidFill>
              <a:effectLst/>
              <a:latin typeface="ff5"/>
            </a:endParaRPr>
          </a:p>
          <a:p>
            <a:pPr algn="l"/>
            <a:r>
              <a:rPr lang="en-US" sz="2000" b="0" i="0" dirty="0">
                <a:solidFill>
                  <a:srgbClr val="000000"/>
                </a:solidFill>
                <a:effectLst/>
                <a:latin typeface="ff5"/>
              </a:rPr>
              <a:t>Three hidden layers with 50 neurons in each layer were used throughout the code, which oﬀer </a:t>
            </a:r>
            <a:r>
              <a:rPr lang="en-US" sz="2000" b="0" i="0" dirty="0" err="1">
                <a:solidFill>
                  <a:srgbClr val="000000"/>
                </a:solidFill>
                <a:effectLst/>
                <a:latin typeface="ff5"/>
              </a:rPr>
              <a:t>rapidconvergence</a:t>
            </a:r>
            <a:r>
              <a:rPr lang="en-US" sz="2000" b="0" i="0" dirty="0">
                <a:solidFill>
                  <a:srgbClr val="000000"/>
                </a:solidFill>
                <a:effectLst/>
                <a:latin typeface="ff5"/>
              </a:rPr>
              <a:t> and suﬃcient accuracy in predicting outputs for unknown geometric dimension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marL="402336" lvl="1" indent="0">
              <a:buNone/>
            </a:pPr>
            <a:r>
              <a:rPr lang="en-IN" sz="2000" b="0" i="0" dirty="0">
                <a:solidFill>
                  <a:srgbClr val="000000"/>
                </a:solidFill>
                <a:effectLst/>
                <a:latin typeface="ff5"/>
              </a:rPr>
              <a:t>J. C. Knight, T. A. Birks, P. St. J. Russell, and D. M. Atkin, “All-silica single-mode optical </a:t>
            </a:r>
            <a:r>
              <a:rPr lang="en-IN" sz="2000" b="0" i="0" dirty="0" err="1">
                <a:solidFill>
                  <a:srgbClr val="000000"/>
                </a:solidFill>
                <a:effectLst/>
                <a:latin typeface="ff5"/>
              </a:rPr>
              <a:t>ﬁber</a:t>
            </a:r>
            <a:r>
              <a:rPr lang="en-IN" sz="2000" b="0" i="0" dirty="0">
                <a:solidFill>
                  <a:srgbClr val="000000"/>
                </a:solidFill>
                <a:effectLst/>
                <a:latin typeface="ff5"/>
              </a:rPr>
              <a:t> with photonic </a:t>
            </a:r>
            <a:r>
              <a:rPr lang="en-IN" sz="2000" b="0" i="0" dirty="0" err="1">
                <a:solidFill>
                  <a:srgbClr val="000000"/>
                </a:solidFill>
                <a:effectLst/>
                <a:latin typeface="ff5"/>
              </a:rPr>
              <a:t>crystalcladding</a:t>
            </a:r>
            <a:r>
              <a:rPr lang="en-IN" sz="2000" b="0" i="0" dirty="0">
                <a:solidFill>
                  <a:srgbClr val="000000"/>
                </a:solidFill>
                <a:effectLst/>
                <a:latin typeface="ff5"/>
              </a:rPr>
              <a:t>,” </a:t>
            </a:r>
            <a:r>
              <a:rPr lang="en-IN" sz="2000" b="0" i="0" dirty="0">
                <a:solidFill>
                  <a:srgbClr val="2E2EB1"/>
                </a:solidFill>
                <a:effectLst/>
                <a:latin typeface="ff5"/>
              </a:rPr>
              <a:t>Opt. Lett. </a:t>
            </a:r>
            <a:r>
              <a:rPr lang="en-IN" sz="2000" b="0" i="0" dirty="0">
                <a:solidFill>
                  <a:srgbClr val="000000"/>
                </a:solidFill>
                <a:effectLst/>
                <a:latin typeface="ffc"/>
              </a:rPr>
              <a:t>21</a:t>
            </a:r>
            <a:r>
              <a:rPr lang="en-IN" sz="2000" b="0" i="0" dirty="0">
                <a:solidFill>
                  <a:srgbClr val="000000"/>
                </a:solidFill>
                <a:effectLst/>
                <a:latin typeface="ff5"/>
              </a:rPr>
              <a:t>(19), 1547–1549 (1996).</a:t>
            </a:r>
          </a:p>
          <a:p>
            <a:pPr algn="l"/>
            <a:r>
              <a:rPr lang="en-IN" sz="2000" b="0" i="0" dirty="0">
                <a:solidFill>
                  <a:srgbClr val="000000"/>
                </a:solidFill>
                <a:effectLst/>
                <a:latin typeface="ff5"/>
              </a:rPr>
              <a:t>2.P. St. J. Russell, “Photonic crystal </a:t>
            </a:r>
            <a:r>
              <a:rPr lang="en-IN" sz="2000" b="0" i="0" dirty="0" err="1">
                <a:solidFill>
                  <a:srgbClr val="000000"/>
                </a:solidFill>
                <a:effectLst/>
                <a:latin typeface="ff5"/>
              </a:rPr>
              <a:t>ﬁbers</a:t>
            </a:r>
            <a:r>
              <a:rPr lang="en-IN" sz="2000" b="0" i="0" dirty="0">
                <a:solidFill>
                  <a:srgbClr val="000000"/>
                </a:solidFill>
                <a:effectLst/>
                <a:latin typeface="ff5"/>
              </a:rPr>
              <a:t>: Basics and applications,” in </a:t>
            </a:r>
            <a:r>
              <a:rPr lang="en-IN" sz="2000" b="0" i="0" dirty="0">
                <a:solidFill>
                  <a:srgbClr val="000000"/>
                </a:solidFill>
                <a:effectLst/>
                <a:latin typeface="ff4"/>
              </a:rPr>
              <a:t>Optical </a:t>
            </a:r>
            <a:r>
              <a:rPr lang="en-IN" sz="2000" b="0" i="0" dirty="0" err="1">
                <a:solidFill>
                  <a:srgbClr val="000000"/>
                </a:solidFill>
                <a:effectLst/>
                <a:latin typeface="ff4"/>
              </a:rPr>
              <a:t>Fiber</a:t>
            </a:r>
            <a:r>
              <a:rPr lang="en-IN" sz="2000" b="0" i="0" dirty="0">
                <a:solidFill>
                  <a:srgbClr val="000000"/>
                </a:solidFill>
                <a:effectLst/>
                <a:latin typeface="ff4"/>
              </a:rPr>
              <a:t> Telecommunications VA</a:t>
            </a:r>
            <a:r>
              <a:rPr lang="en-IN" sz="2000" b="0" i="0" dirty="0">
                <a:solidFill>
                  <a:srgbClr val="000000"/>
                </a:solidFill>
                <a:effectLst/>
                <a:latin typeface="ff5"/>
              </a:rPr>
              <a:t>, (Elsevier,2008), pp. 485–522.</a:t>
            </a:r>
          </a:p>
          <a:p>
            <a:pPr algn="l"/>
            <a:r>
              <a:rPr lang="en-IN" sz="2000" b="0" i="0" dirty="0">
                <a:solidFill>
                  <a:srgbClr val="000000"/>
                </a:solidFill>
                <a:effectLst/>
                <a:latin typeface="ff5"/>
              </a:rPr>
              <a:t>3. W. J. Wadsworth, A. </a:t>
            </a:r>
            <a:r>
              <a:rPr lang="en-IN" sz="2000" b="0" i="0" dirty="0" err="1">
                <a:solidFill>
                  <a:srgbClr val="000000"/>
                </a:solidFill>
                <a:effectLst/>
                <a:latin typeface="ff5"/>
              </a:rPr>
              <a:t>Ortigosa</a:t>
            </a:r>
            <a:r>
              <a:rPr lang="en-IN" sz="2000" b="0" i="0" dirty="0">
                <a:solidFill>
                  <a:srgbClr val="000000"/>
                </a:solidFill>
                <a:effectLst/>
                <a:latin typeface="ff5"/>
              </a:rPr>
              <a:t>-Blanch, J. C. Knight, T. A. Birks, T.-P. M. Man, and P. St. J. Russell, “Supercontinuum generation in photonic crystal </a:t>
            </a:r>
            <a:r>
              <a:rPr lang="en-IN" sz="2000" b="0" i="0" dirty="0" err="1">
                <a:solidFill>
                  <a:srgbClr val="000000"/>
                </a:solidFill>
                <a:effectLst/>
                <a:latin typeface="ff5"/>
              </a:rPr>
              <a:t>ﬁbers</a:t>
            </a:r>
            <a:r>
              <a:rPr lang="en-IN" sz="2000" b="0" i="0" dirty="0">
                <a:solidFill>
                  <a:srgbClr val="000000"/>
                </a:solidFill>
                <a:effectLst/>
                <a:latin typeface="ff5"/>
              </a:rPr>
              <a:t> and optical </a:t>
            </a:r>
            <a:r>
              <a:rPr lang="en-IN" sz="2000" b="0" i="0" dirty="0" err="1">
                <a:solidFill>
                  <a:srgbClr val="000000"/>
                </a:solidFill>
                <a:effectLst/>
                <a:latin typeface="ff5"/>
              </a:rPr>
              <a:t>ﬁber</a:t>
            </a:r>
            <a:r>
              <a:rPr lang="en-IN" sz="2000" b="0" i="0" dirty="0">
                <a:solidFill>
                  <a:srgbClr val="000000"/>
                </a:solidFill>
                <a:effectLst/>
                <a:latin typeface="ff5"/>
              </a:rPr>
              <a:t> tapers: a novel light source,” </a:t>
            </a:r>
            <a:r>
              <a:rPr lang="en-IN" sz="2000" b="0" i="0" dirty="0">
                <a:solidFill>
                  <a:srgbClr val="2E2EB1"/>
                </a:solidFill>
                <a:effectLst/>
                <a:latin typeface="ff5"/>
              </a:rPr>
              <a:t>J. Opt. Soc. Am.</a:t>
            </a:r>
            <a:r>
              <a:rPr lang="en-IN" sz="2000" b="0" i="0" dirty="0">
                <a:solidFill>
                  <a:srgbClr val="000000"/>
                </a:solidFill>
                <a:effectLst/>
                <a:latin typeface="ffc"/>
              </a:rPr>
              <a:t>19</a:t>
            </a:r>
            <a:r>
              <a:rPr lang="en-IN" sz="2000" b="0" i="0" dirty="0">
                <a:solidFill>
                  <a:srgbClr val="000000"/>
                </a:solidFill>
                <a:effectLst/>
                <a:latin typeface="ff5"/>
              </a:rPr>
              <a:t>(9),2148–2155 (2002).</a:t>
            </a:r>
          </a:p>
          <a:p>
            <a:pPr algn="l"/>
            <a:r>
              <a:rPr lang="en-IN" sz="2000" b="0" i="0" dirty="0">
                <a:solidFill>
                  <a:srgbClr val="000000"/>
                </a:solidFill>
                <a:effectLst/>
                <a:latin typeface="ff5"/>
              </a:rPr>
              <a:t>4.M. R. Karim, H. Ahmad, and B. M. A. Rahman, “All-normal dispersion chalcogenide PCF for </a:t>
            </a:r>
            <a:r>
              <a:rPr lang="en-IN" sz="2000" b="0" i="0" dirty="0" err="1">
                <a:solidFill>
                  <a:srgbClr val="000000"/>
                </a:solidFill>
                <a:effectLst/>
                <a:latin typeface="ff5"/>
              </a:rPr>
              <a:t>ultraﬂat</a:t>
            </a:r>
            <a:r>
              <a:rPr lang="en-IN" sz="2000" b="0" i="0" dirty="0">
                <a:solidFill>
                  <a:srgbClr val="000000"/>
                </a:solidFill>
                <a:effectLst/>
                <a:latin typeface="ff5"/>
              </a:rPr>
              <a:t> mid-</a:t>
            </a:r>
            <a:r>
              <a:rPr lang="en-IN" sz="2000" b="0" i="0" dirty="0" err="1">
                <a:solidFill>
                  <a:srgbClr val="000000"/>
                </a:solidFill>
                <a:effectLst/>
                <a:latin typeface="ff5"/>
              </a:rPr>
              <a:t>infraredsupercontinuum</a:t>
            </a:r>
            <a:r>
              <a:rPr lang="en-IN" sz="2000" b="0" i="0" dirty="0">
                <a:solidFill>
                  <a:srgbClr val="000000"/>
                </a:solidFill>
                <a:effectLst/>
                <a:latin typeface="ff5"/>
              </a:rPr>
              <a:t> generation,” </a:t>
            </a:r>
            <a:r>
              <a:rPr lang="en-IN" sz="2000" b="0" i="0" dirty="0">
                <a:solidFill>
                  <a:srgbClr val="2E2EB1"/>
                </a:solidFill>
                <a:effectLst/>
                <a:latin typeface="ff5"/>
              </a:rPr>
              <a:t>IEEE Photonics Technol. Lett. </a:t>
            </a:r>
            <a:r>
              <a:rPr lang="en-IN" sz="2000" b="0" i="0" dirty="0">
                <a:solidFill>
                  <a:srgbClr val="000000"/>
                </a:solidFill>
                <a:effectLst/>
                <a:latin typeface="ffc"/>
              </a:rPr>
              <a:t>29</a:t>
            </a:r>
            <a:r>
              <a:rPr lang="en-IN" sz="2000" b="0" i="0" dirty="0">
                <a:solidFill>
                  <a:srgbClr val="000000"/>
                </a:solidFill>
                <a:effectLst/>
                <a:latin typeface="ff5"/>
              </a:rPr>
              <a:t>(21), 1792–1795 (2017).</a:t>
            </a:r>
          </a:p>
          <a:p>
            <a:pPr algn="l"/>
            <a:r>
              <a:rPr lang="en-IN" sz="2000" b="0" i="0" dirty="0">
                <a:solidFill>
                  <a:srgbClr val="000000"/>
                </a:solidFill>
                <a:effectLst/>
                <a:latin typeface="ff5"/>
              </a:rPr>
              <a:t>5.F. </a:t>
            </a:r>
            <a:r>
              <a:rPr lang="en-IN" sz="2000" b="0" i="0" dirty="0" err="1">
                <a:solidFill>
                  <a:srgbClr val="000000"/>
                </a:solidFill>
                <a:effectLst/>
                <a:latin typeface="ff5"/>
              </a:rPr>
              <a:t>Benabid</a:t>
            </a:r>
            <a:r>
              <a:rPr lang="en-IN" sz="2000" b="0" i="0" dirty="0">
                <a:solidFill>
                  <a:srgbClr val="000000"/>
                </a:solidFill>
                <a:effectLst/>
                <a:latin typeface="ff5"/>
              </a:rPr>
              <a:t>, J. C. Knight, G. Antonopoulos, and P. St. J. Russell, “Stimulated Raman scattering in hydrogen-ﬁlled hollow-core photonic crystal </a:t>
            </a:r>
            <a:r>
              <a:rPr lang="en-IN" sz="2000" b="0" i="0" dirty="0" err="1">
                <a:solidFill>
                  <a:srgbClr val="000000"/>
                </a:solidFill>
                <a:effectLst/>
                <a:latin typeface="ff5"/>
              </a:rPr>
              <a:t>ﬁber</a:t>
            </a:r>
            <a:r>
              <a:rPr lang="en-IN" sz="2000" b="0" i="0" dirty="0">
                <a:solidFill>
                  <a:srgbClr val="000000"/>
                </a:solidFill>
                <a:effectLst/>
                <a:latin typeface="ff5"/>
              </a:rPr>
              <a:t>,” </a:t>
            </a:r>
            <a:r>
              <a:rPr lang="en-IN" sz="2000" b="0" i="0" dirty="0">
                <a:solidFill>
                  <a:srgbClr val="2E2EB1"/>
                </a:solidFill>
                <a:effectLst/>
                <a:latin typeface="ff5"/>
              </a:rPr>
              <a:t>Science </a:t>
            </a:r>
            <a:r>
              <a:rPr lang="en-IN" sz="2000" b="0" i="0" dirty="0">
                <a:solidFill>
                  <a:srgbClr val="000000"/>
                </a:solidFill>
                <a:effectLst/>
                <a:latin typeface="ffc"/>
              </a:rPr>
              <a:t>298</a:t>
            </a:r>
            <a:r>
              <a:rPr lang="en-IN" sz="2000" b="0" i="0" dirty="0">
                <a:solidFill>
                  <a:srgbClr val="000000"/>
                </a:solidFill>
                <a:effectLst/>
                <a:latin typeface="ff5"/>
              </a:rPr>
              <a:t>(5592), 399–402 (2002)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650480" cy="6019800"/>
          </a:xfrm>
        </p:spPr>
        <p:txBody>
          <a:bodyPr>
            <a:noAutofit/>
          </a:bodyPr>
          <a:lstStyle/>
          <a:p>
            <a:pPr algn="l"/>
            <a:r>
              <a:rPr lang="en-IN" sz="2000" b="0" i="0" dirty="0">
                <a:solidFill>
                  <a:srgbClr val="000000"/>
                </a:solidFill>
                <a:effectLst/>
                <a:latin typeface="ff5"/>
              </a:rPr>
              <a:t>6.F. </a:t>
            </a:r>
            <a:r>
              <a:rPr lang="en-IN" sz="2000" b="0" i="0" dirty="0" err="1">
                <a:solidFill>
                  <a:srgbClr val="000000"/>
                </a:solidFill>
                <a:effectLst/>
                <a:latin typeface="ff5"/>
              </a:rPr>
              <a:t>Benabid</a:t>
            </a:r>
            <a:r>
              <a:rPr lang="en-IN" sz="2000" b="0" i="0" dirty="0">
                <a:solidFill>
                  <a:srgbClr val="000000"/>
                </a:solidFill>
                <a:effectLst/>
                <a:latin typeface="ff5"/>
              </a:rPr>
              <a:t>, G. </a:t>
            </a:r>
            <a:r>
              <a:rPr lang="en-IN" sz="2000" b="0" i="0" dirty="0" err="1">
                <a:solidFill>
                  <a:srgbClr val="000000"/>
                </a:solidFill>
                <a:effectLst/>
                <a:latin typeface="ff5"/>
              </a:rPr>
              <a:t>Bouwmans</a:t>
            </a:r>
            <a:r>
              <a:rPr lang="en-IN" sz="2000" b="0" i="0" dirty="0">
                <a:solidFill>
                  <a:srgbClr val="000000"/>
                </a:solidFill>
                <a:effectLst/>
                <a:latin typeface="ff5"/>
              </a:rPr>
              <a:t>, J. C. Knight, P. St. J. Russell, and F. </a:t>
            </a:r>
            <a:r>
              <a:rPr lang="en-IN" sz="2000" b="0" i="0" dirty="0" err="1">
                <a:solidFill>
                  <a:srgbClr val="000000"/>
                </a:solidFill>
                <a:effectLst/>
                <a:latin typeface="ff5"/>
              </a:rPr>
              <a:t>Couny</a:t>
            </a:r>
            <a:r>
              <a:rPr lang="en-IN" sz="2000" b="0" i="0" dirty="0">
                <a:solidFill>
                  <a:srgbClr val="000000"/>
                </a:solidFill>
                <a:effectLst/>
                <a:latin typeface="ff5"/>
              </a:rPr>
              <a:t>, “Ultrahigh eﬃciency laser </a:t>
            </a:r>
            <a:r>
              <a:rPr lang="en-IN" sz="2000" b="0" i="0" dirty="0" err="1">
                <a:solidFill>
                  <a:srgbClr val="000000"/>
                </a:solidFill>
                <a:effectLst/>
                <a:latin typeface="ff5"/>
              </a:rPr>
              <a:t>wavelengthconversion</a:t>
            </a:r>
            <a:r>
              <a:rPr lang="en-IN" sz="2000" b="0" i="0" dirty="0">
                <a:solidFill>
                  <a:srgbClr val="000000"/>
                </a:solidFill>
                <a:effectLst/>
                <a:latin typeface="ff5"/>
              </a:rPr>
              <a:t> in a gas-ﬁlled hollow core photonic crystal </a:t>
            </a:r>
            <a:r>
              <a:rPr lang="en-IN" sz="2000" b="0" i="0" dirty="0" err="1">
                <a:solidFill>
                  <a:srgbClr val="000000"/>
                </a:solidFill>
                <a:effectLst/>
                <a:latin typeface="ff5"/>
              </a:rPr>
              <a:t>ﬁber</a:t>
            </a:r>
            <a:r>
              <a:rPr lang="en-IN" sz="2000" b="0" i="0" dirty="0">
                <a:solidFill>
                  <a:srgbClr val="000000"/>
                </a:solidFill>
                <a:effectLst/>
                <a:latin typeface="ff5"/>
              </a:rPr>
              <a:t> by pure stimulated rotational Raman scattering </a:t>
            </a:r>
            <a:r>
              <a:rPr lang="en-IN" sz="2000" b="0" i="0" dirty="0" err="1">
                <a:solidFill>
                  <a:srgbClr val="000000"/>
                </a:solidFill>
                <a:effectLst/>
                <a:latin typeface="ff5"/>
              </a:rPr>
              <a:t>inmolecular</a:t>
            </a:r>
            <a:r>
              <a:rPr lang="en-IN" sz="2000" b="0" i="0" dirty="0">
                <a:solidFill>
                  <a:srgbClr val="000000"/>
                </a:solidFill>
                <a:effectLst/>
                <a:latin typeface="ff5"/>
              </a:rPr>
              <a:t> hydrogen,” </a:t>
            </a:r>
            <a:r>
              <a:rPr lang="en-IN" sz="2000" b="0" i="0" dirty="0">
                <a:solidFill>
                  <a:srgbClr val="2E2EB1"/>
                </a:solidFill>
                <a:effectLst/>
                <a:latin typeface="ff5"/>
              </a:rPr>
              <a:t>Phys. Rev. Lett. </a:t>
            </a:r>
            <a:r>
              <a:rPr lang="en-IN" sz="2000" b="0" i="0" dirty="0">
                <a:solidFill>
                  <a:srgbClr val="000000"/>
                </a:solidFill>
                <a:effectLst/>
                <a:latin typeface="ffc"/>
              </a:rPr>
              <a:t>93</a:t>
            </a:r>
            <a:r>
              <a:rPr lang="en-IN" sz="2000" b="0" i="0" dirty="0">
                <a:solidFill>
                  <a:srgbClr val="000000"/>
                </a:solidFill>
                <a:effectLst/>
                <a:latin typeface="ff5"/>
              </a:rPr>
              <a:t>(12), 123903 (2004).</a:t>
            </a:r>
          </a:p>
          <a:p>
            <a:pPr algn="l"/>
            <a:r>
              <a:rPr lang="en-IN" sz="2000" b="0" i="0" dirty="0">
                <a:solidFill>
                  <a:srgbClr val="000000"/>
                </a:solidFill>
                <a:effectLst/>
                <a:latin typeface="ff5"/>
              </a:rPr>
              <a:t>7.P. K. Cheo, A. Liu, and G. G. King, “A high-brightness laser beam from a phase-locked multicore Yb-doped </a:t>
            </a:r>
            <a:r>
              <a:rPr lang="en-IN" sz="2000" b="0" i="0" dirty="0" err="1">
                <a:solidFill>
                  <a:srgbClr val="000000"/>
                </a:solidFill>
                <a:effectLst/>
                <a:latin typeface="ff5"/>
              </a:rPr>
              <a:t>ﬁberlaser</a:t>
            </a:r>
            <a:r>
              <a:rPr lang="en-IN" sz="2000" b="0" i="0" dirty="0">
                <a:solidFill>
                  <a:srgbClr val="000000"/>
                </a:solidFill>
                <a:effectLst/>
                <a:latin typeface="ff5"/>
              </a:rPr>
              <a:t> array,” </a:t>
            </a:r>
            <a:r>
              <a:rPr lang="en-IN" sz="2000" b="0" i="0" dirty="0">
                <a:solidFill>
                  <a:srgbClr val="2E2EB1"/>
                </a:solidFill>
                <a:effectLst/>
                <a:latin typeface="ff5"/>
              </a:rPr>
              <a:t>IEEE Photonics Technol. Lett. </a:t>
            </a:r>
            <a:r>
              <a:rPr lang="en-IN" sz="2000" b="0" i="0" dirty="0">
                <a:solidFill>
                  <a:srgbClr val="000000"/>
                </a:solidFill>
                <a:effectLst/>
                <a:latin typeface="ffc"/>
              </a:rPr>
              <a:t>13</a:t>
            </a:r>
            <a:r>
              <a:rPr lang="en-IN" sz="2000" b="0" i="0" dirty="0">
                <a:solidFill>
                  <a:srgbClr val="000000"/>
                </a:solidFill>
                <a:effectLst/>
                <a:latin typeface="ff5"/>
              </a:rPr>
              <a:t>(5), 439–441 (2001).</a:t>
            </a:r>
          </a:p>
          <a:p>
            <a:pPr algn="l"/>
            <a:r>
              <a:rPr lang="en-IN" sz="2000" b="0" i="0" dirty="0">
                <a:solidFill>
                  <a:srgbClr val="000000"/>
                </a:solidFill>
                <a:effectLst/>
                <a:latin typeface="ff5"/>
              </a:rPr>
              <a:t>8.M. De, T. K. </a:t>
            </a:r>
            <a:r>
              <a:rPr lang="en-IN" sz="2000" b="0" i="0" dirty="0" err="1">
                <a:solidFill>
                  <a:srgbClr val="000000"/>
                </a:solidFill>
                <a:effectLst/>
                <a:latin typeface="ff5"/>
              </a:rPr>
              <a:t>Gangopadhyay</a:t>
            </a:r>
            <a:r>
              <a:rPr lang="en-IN" sz="2000" b="0" i="0" dirty="0">
                <a:solidFill>
                  <a:srgbClr val="000000"/>
                </a:solidFill>
                <a:effectLst/>
                <a:latin typeface="ff5"/>
              </a:rPr>
              <a:t>, and V. K. Singh, “Prospects of photonic crystal </a:t>
            </a:r>
            <a:r>
              <a:rPr lang="en-IN" sz="2000" b="0" i="0" dirty="0" err="1">
                <a:solidFill>
                  <a:srgbClr val="000000"/>
                </a:solidFill>
                <a:effectLst/>
                <a:latin typeface="ff5"/>
              </a:rPr>
              <a:t>ﬁber</a:t>
            </a:r>
            <a:r>
              <a:rPr lang="en-IN" sz="2000" b="0" i="0" dirty="0">
                <a:solidFill>
                  <a:srgbClr val="000000"/>
                </a:solidFill>
                <a:effectLst/>
                <a:latin typeface="ff5"/>
              </a:rPr>
              <a:t> as physical sensor: An </a:t>
            </a:r>
            <a:r>
              <a:rPr lang="en-IN" sz="2000" b="0" i="0" dirty="0" err="1">
                <a:solidFill>
                  <a:srgbClr val="000000"/>
                </a:solidFill>
                <a:effectLst/>
                <a:latin typeface="ff5"/>
              </a:rPr>
              <a:t>overview,”</a:t>
            </a:r>
            <a:r>
              <a:rPr lang="en-IN" sz="2000" b="0" i="0" dirty="0" err="1">
                <a:solidFill>
                  <a:srgbClr val="2E2EB1"/>
                </a:solidFill>
                <a:effectLst/>
                <a:latin typeface="ff5"/>
              </a:rPr>
              <a:t>Sensors</a:t>
            </a:r>
            <a:r>
              <a:rPr lang="en-IN" sz="2000" b="0" i="0" dirty="0">
                <a:solidFill>
                  <a:srgbClr val="2E2EB1"/>
                </a:solidFill>
                <a:effectLst/>
                <a:latin typeface="ff5"/>
              </a:rPr>
              <a:t> </a:t>
            </a:r>
            <a:r>
              <a:rPr lang="en-IN" sz="2000" b="0" i="0" dirty="0">
                <a:solidFill>
                  <a:srgbClr val="000000"/>
                </a:solidFill>
                <a:effectLst/>
                <a:latin typeface="ffc"/>
              </a:rPr>
              <a:t>19</a:t>
            </a:r>
            <a:r>
              <a:rPr lang="en-IN" sz="2000" b="0" i="0" dirty="0">
                <a:solidFill>
                  <a:srgbClr val="000000"/>
                </a:solidFill>
                <a:effectLst/>
                <a:latin typeface="ff5"/>
              </a:rPr>
              <a:t>(3), 464 (2019).</a:t>
            </a:r>
            <a:endParaRPr lang="en-IN" sz="2000" b="0" i="0" dirty="0">
              <a:solidFill>
                <a:srgbClr val="2E2EB1"/>
              </a:solidFill>
              <a:effectLst/>
              <a:latin typeface="ff5"/>
            </a:endParaRPr>
          </a:p>
          <a:p>
            <a:pPr algn="l"/>
            <a:r>
              <a:rPr lang="en-IN" sz="2000" b="0" i="0" dirty="0">
                <a:solidFill>
                  <a:srgbClr val="000000"/>
                </a:solidFill>
                <a:effectLst/>
                <a:latin typeface="ff5"/>
              </a:rPr>
              <a:t>9.T. M. </a:t>
            </a:r>
            <a:r>
              <a:rPr lang="en-IN" sz="2000" b="0" i="0" dirty="0" err="1">
                <a:solidFill>
                  <a:srgbClr val="000000"/>
                </a:solidFill>
                <a:effectLst/>
                <a:latin typeface="ff5"/>
              </a:rPr>
              <a:t>Monro</a:t>
            </a:r>
            <a:r>
              <a:rPr lang="en-IN" sz="2000" b="0" i="0" dirty="0">
                <a:solidFill>
                  <a:srgbClr val="000000"/>
                </a:solidFill>
                <a:effectLst/>
                <a:latin typeface="ff5"/>
              </a:rPr>
              <a:t>, W. </a:t>
            </a:r>
            <a:r>
              <a:rPr lang="en-IN" sz="2000" b="0" i="0" dirty="0" err="1">
                <a:solidFill>
                  <a:srgbClr val="000000"/>
                </a:solidFill>
                <a:effectLst/>
                <a:latin typeface="ff5"/>
              </a:rPr>
              <a:t>Belardi</a:t>
            </a:r>
            <a:r>
              <a:rPr lang="en-IN" sz="2000" b="0" i="0" dirty="0">
                <a:solidFill>
                  <a:srgbClr val="000000"/>
                </a:solidFill>
                <a:effectLst/>
                <a:latin typeface="ff5"/>
              </a:rPr>
              <a:t>, K. </a:t>
            </a:r>
            <a:r>
              <a:rPr lang="en-IN" sz="2000" b="0" i="0" dirty="0" err="1">
                <a:solidFill>
                  <a:srgbClr val="000000"/>
                </a:solidFill>
                <a:effectLst/>
                <a:latin typeface="ff5"/>
              </a:rPr>
              <a:t>Furusawa</a:t>
            </a:r>
            <a:r>
              <a:rPr lang="en-IN" sz="2000" b="0" i="0" dirty="0">
                <a:solidFill>
                  <a:srgbClr val="000000"/>
                </a:solidFill>
                <a:effectLst/>
                <a:latin typeface="ff5"/>
              </a:rPr>
              <a:t>, J. C. Baggett, N. G. R. Broderick, and D. J. Richardson, “Sensing with </a:t>
            </a:r>
            <a:r>
              <a:rPr lang="en-IN" sz="2000" b="0" i="0" dirty="0" err="1">
                <a:solidFill>
                  <a:srgbClr val="000000"/>
                </a:solidFill>
                <a:effectLst/>
                <a:latin typeface="ff5"/>
              </a:rPr>
              <a:t>microstructured</a:t>
            </a:r>
            <a:r>
              <a:rPr lang="en-IN" sz="2000" b="0" i="0" dirty="0">
                <a:solidFill>
                  <a:srgbClr val="000000"/>
                </a:solidFill>
                <a:effectLst/>
                <a:latin typeface="ff5"/>
              </a:rPr>
              <a:t> optical ﬁbres,” </a:t>
            </a:r>
            <a:r>
              <a:rPr lang="en-IN" sz="2000" b="0" i="0" dirty="0">
                <a:solidFill>
                  <a:srgbClr val="2E2EB1"/>
                </a:solidFill>
                <a:effectLst/>
                <a:latin typeface="ff5"/>
              </a:rPr>
              <a:t>Meas. Sci. Technol. </a:t>
            </a:r>
            <a:r>
              <a:rPr lang="en-IN" sz="2000" b="0" i="0" dirty="0">
                <a:solidFill>
                  <a:srgbClr val="000000"/>
                </a:solidFill>
                <a:effectLst/>
                <a:latin typeface="ffc"/>
              </a:rPr>
              <a:t>12</a:t>
            </a:r>
            <a:r>
              <a:rPr lang="en-IN" sz="2000" b="0" i="0" dirty="0">
                <a:solidFill>
                  <a:srgbClr val="000000"/>
                </a:solidFill>
                <a:effectLst/>
                <a:latin typeface="ff5"/>
              </a:rPr>
              <a:t>(7), 854–858 (2001).</a:t>
            </a:r>
          </a:p>
          <a:p>
            <a:pPr algn="l"/>
            <a:r>
              <a:rPr lang="en-IN" sz="2000" b="0" i="0" dirty="0">
                <a:solidFill>
                  <a:srgbClr val="000000"/>
                </a:solidFill>
                <a:effectLst/>
                <a:latin typeface="ff5"/>
              </a:rPr>
              <a:t>10.R. </a:t>
            </a:r>
            <a:r>
              <a:rPr lang="en-IN" sz="2000" b="0" i="0" dirty="0" err="1">
                <a:solidFill>
                  <a:srgbClr val="000000"/>
                </a:solidFill>
                <a:effectLst/>
                <a:latin typeface="ff5"/>
              </a:rPr>
              <a:t>Holzwarth</a:t>
            </a:r>
            <a:r>
              <a:rPr lang="en-IN" sz="2000" b="0" i="0" dirty="0">
                <a:solidFill>
                  <a:srgbClr val="000000"/>
                </a:solidFill>
                <a:effectLst/>
                <a:latin typeface="ff5"/>
              </a:rPr>
              <a:t>, Th. </a:t>
            </a:r>
            <a:r>
              <a:rPr lang="en-IN" sz="2000" b="0" i="0" dirty="0" err="1">
                <a:solidFill>
                  <a:srgbClr val="000000"/>
                </a:solidFill>
                <a:effectLst/>
                <a:latin typeface="ff5"/>
              </a:rPr>
              <a:t>Udem</a:t>
            </a:r>
            <a:r>
              <a:rPr lang="en-IN" sz="2000" b="0" i="0" dirty="0">
                <a:solidFill>
                  <a:srgbClr val="000000"/>
                </a:solidFill>
                <a:effectLst/>
                <a:latin typeface="ff5"/>
              </a:rPr>
              <a:t>, T. W. </a:t>
            </a:r>
            <a:r>
              <a:rPr lang="en-IN" sz="2000" b="0" i="0" dirty="0" err="1">
                <a:solidFill>
                  <a:srgbClr val="000000"/>
                </a:solidFill>
                <a:effectLst/>
                <a:latin typeface="ff5"/>
              </a:rPr>
              <a:t>Hänsch</a:t>
            </a:r>
            <a:r>
              <a:rPr lang="en-IN" sz="2000" b="0" i="0" dirty="0">
                <a:solidFill>
                  <a:srgbClr val="000000"/>
                </a:solidFill>
                <a:effectLst/>
                <a:latin typeface="ff5"/>
              </a:rPr>
              <a:t>, J. C. Knight, W. J. Wadsworth, and P. St. J. Russell, “Optical </a:t>
            </a:r>
            <a:r>
              <a:rPr lang="en-IN" sz="2000" b="0" i="0" dirty="0" err="1">
                <a:solidFill>
                  <a:srgbClr val="000000"/>
                </a:solidFill>
                <a:effectLst/>
                <a:latin typeface="ff5"/>
              </a:rPr>
              <a:t>frequencysynthesizer</a:t>
            </a:r>
            <a:r>
              <a:rPr lang="en-IN" sz="2000" b="0" i="0" dirty="0">
                <a:solidFill>
                  <a:srgbClr val="000000"/>
                </a:solidFill>
                <a:effectLst/>
                <a:latin typeface="ff5"/>
              </a:rPr>
              <a:t> for precision spectroscopy,” </a:t>
            </a:r>
            <a:r>
              <a:rPr lang="en-IN" sz="2000" b="0" i="0" dirty="0">
                <a:solidFill>
                  <a:srgbClr val="2E2EB1"/>
                </a:solidFill>
                <a:effectLst/>
                <a:latin typeface="ff5"/>
              </a:rPr>
              <a:t>Phys. Rev. Lett. </a:t>
            </a:r>
            <a:r>
              <a:rPr lang="en-IN" sz="2000" b="0" i="0" dirty="0">
                <a:solidFill>
                  <a:srgbClr val="000000"/>
                </a:solidFill>
                <a:effectLst/>
                <a:latin typeface="ffc"/>
              </a:rPr>
              <a:t>85</a:t>
            </a:r>
            <a:r>
              <a:rPr lang="en-IN" sz="2000" b="0" i="0" dirty="0">
                <a:solidFill>
                  <a:srgbClr val="000000"/>
                </a:solidFill>
                <a:effectLst/>
                <a:latin typeface="ff5"/>
              </a:rPr>
              <a:t>(11), 2264–2267 (2000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85800"/>
            <a:ext cx="7315200" cy="5410200"/>
          </a:xfrm>
        </p:spPr>
        <p:txBody>
          <a:bodyPr>
            <a:noAutofit/>
          </a:bodyPr>
          <a:lstStyle/>
          <a:p>
            <a:pPr algn="l"/>
            <a:r>
              <a:rPr lang="en-IN" sz="2000" b="0" i="0" dirty="0">
                <a:solidFill>
                  <a:srgbClr val="000000"/>
                </a:solidFill>
                <a:effectLst/>
                <a:latin typeface="ff5"/>
              </a:rPr>
              <a:t>11.C.-P. Yu and H.-C. Chang, “Applications of the ﬁnite diﬀerence mode solution method to photonic crystal structures,”</a:t>
            </a:r>
            <a:r>
              <a:rPr lang="en-IN" sz="2000" b="0" i="0" dirty="0" err="1">
                <a:solidFill>
                  <a:srgbClr val="2E2EB1"/>
                </a:solidFill>
                <a:effectLst/>
                <a:latin typeface="ff5"/>
              </a:rPr>
              <a:t>Opt</a:t>
            </a:r>
            <a:r>
              <a:rPr lang="en-IN" sz="2000" b="0" i="0" dirty="0">
                <a:solidFill>
                  <a:srgbClr val="2E2EB1"/>
                </a:solidFill>
                <a:effectLst/>
                <a:latin typeface="ff5"/>
              </a:rPr>
              <a:t>. Quantum Electron. </a:t>
            </a:r>
            <a:r>
              <a:rPr lang="en-IN" sz="2000" b="0" i="0" dirty="0">
                <a:solidFill>
                  <a:srgbClr val="000000"/>
                </a:solidFill>
                <a:effectLst/>
                <a:latin typeface="ffc"/>
              </a:rPr>
              <a:t>36</a:t>
            </a:r>
            <a:r>
              <a:rPr lang="en-IN" sz="2000" b="0" i="0" dirty="0">
                <a:solidFill>
                  <a:srgbClr val="000000"/>
                </a:solidFill>
                <a:effectLst/>
                <a:latin typeface="ff5"/>
              </a:rPr>
              <a:t>(1-3), 145–163 (2004).</a:t>
            </a:r>
            <a:endParaRPr lang="en-IN" sz="2000" b="0" i="0" dirty="0">
              <a:solidFill>
                <a:srgbClr val="2E2EB1"/>
              </a:solidFill>
              <a:effectLst/>
              <a:latin typeface="ff5"/>
            </a:endParaRPr>
          </a:p>
          <a:p>
            <a:pPr algn="l"/>
            <a:r>
              <a:rPr lang="en-IN" sz="2000" b="0" i="0" dirty="0">
                <a:solidFill>
                  <a:srgbClr val="000000"/>
                </a:solidFill>
                <a:effectLst/>
                <a:latin typeface="ff5"/>
              </a:rPr>
              <a:t>12.A. </a:t>
            </a:r>
            <a:r>
              <a:rPr lang="en-IN" sz="2000" b="0" i="0" dirty="0" err="1">
                <a:solidFill>
                  <a:srgbClr val="000000"/>
                </a:solidFill>
                <a:effectLst/>
                <a:latin typeface="ff5"/>
              </a:rPr>
              <a:t>Cucinotta</a:t>
            </a:r>
            <a:r>
              <a:rPr lang="en-IN" sz="2000" b="0" i="0" dirty="0">
                <a:solidFill>
                  <a:srgbClr val="000000"/>
                </a:solidFill>
                <a:effectLst/>
                <a:latin typeface="ff5"/>
              </a:rPr>
              <a:t>, S. </a:t>
            </a:r>
            <a:r>
              <a:rPr lang="en-IN" sz="2000" b="0" i="0" dirty="0" err="1">
                <a:solidFill>
                  <a:srgbClr val="000000"/>
                </a:solidFill>
                <a:effectLst/>
                <a:latin typeface="ff5"/>
              </a:rPr>
              <a:t>Selleri</a:t>
            </a:r>
            <a:r>
              <a:rPr lang="en-IN" sz="2000" b="0" i="0" dirty="0">
                <a:solidFill>
                  <a:srgbClr val="000000"/>
                </a:solidFill>
                <a:effectLst/>
                <a:latin typeface="ff5"/>
              </a:rPr>
              <a:t>, L. </a:t>
            </a:r>
            <a:r>
              <a:rPr lang="en-IN" sz="2000" b="0" i="0" dirty="0" err="1">
                <a:solidFill>
                  <a:srgbClr val="000000"/>
                </a:solidFill>
                <a:effectLst/>
                <a:latin typeface="ff5"/>
              </a:rPr>
              <a:t>Vincetti</a:t>
            </a:r>
            <a:r>
              <a:rPr lang="en-IN" sz="2000" b="0" i="0" dirty="0">
                <a:solidFill>
                  <a:srgbClr val="000000"/>
                </a:solidFill>
                <a:effectLst/>
                <a:latin typeface="ff5"/>
              </a:rPr>
              <a:t>, and M. </a:t>
            </a:r>
            <a:r>
              <a:rPr lang="en-IN" sz="2000" b="0" i="0" dirty="0" err="1">
                <a:solidFill>
                  <a:srgbClr val="000000"/>
                </a:solidFill>
                <a:effectLst/>
                <a:latin typeface="ff5"/>
              </a:rPr>
              <a:t>Zoboli</a:t>
            </a:r>
            <a:r>
              <a:rPr lang="en-IN" sz="2000" b="0" i="0" dirty="0">
                <a:solidFill>
                  <a:srgbClr val="000000"/>
                </a:solidFill>
                <a:effectLst/>
                <a:latin typeface="ff5"/>
              </a:rPr>
              <a:t>, “Holey </a:t>
            </a:r>
            <a:r>
              <a:rPr lang="en-IN" sz="2000" b="0" i="0" dirty="0" err="1">
                <a:solidFill>
                  <a:srgbClr val="000000"/>
                </a:solidFill>
                <a:effectLst/>
                <a:latin typeface="ff5"/>
              </a:rPr>
              <a:t>ﬁber</a:t>
            </a:r>
            <a:r>
              <a:rPr lang="en-IN" sz="2000" b="0" i="0" dirty="0">
                <a:solidFill>
                  <a:srgbClr val="000000"/>
                </a:solidFill>
                <a:effectLst/>
                <a:latin typeface="ff5"/>
              </a:rPr>
              <a:t> analysis through the ﬁnite-element method,” </a:t>
            </a:r>
            <a:r>
              <a:rPr lang="en-IN" sz="2000" b="0" i="0" dirty="0" err="1">
                <a:solidFill>
                  <a:srgbClr val="2E2EB1"/>
                </a:solidFill>
                <a:effectLst/>
                <a:latin typeface="ff5"/>
              </a:rPr>
              <a:t>IEEEPhotonics</a:t>
            </a:r>
            <a:r>
              <a:rPr lang="en-IN" sz="2000" b="0" i="0" dirty="0">
                <a:solidFill>
                  <a:srgbClr val="2E2EB1"/>
                </a:solidFill>
                <a:effectLst/>
                <a:latin typeface="ff5"/>
              </a:rPr>
              <a:t> Technol. Lett. </a:t>
            </a:r>
            <a:r>
              <a:rPr lang="en-IN" sz="2000" b="0" i="0" dirty="0">
                <a:solidFill>
                  <a:srgbClr val="000000"/>
                </a:solidFill>
                <a:effectLst/>
                <a:latin typeface="ffc"/>
              </a:rPr>
              <a:t>14</a:t>
            </a:r>
            <a:r>
              <a:rPr lang="en-IN" sz="2000" b="0" i="0" dirty="0">
                <a:solidFill>
                  <a:srgbClr val="000000"/>
                </a:solidFill>
                <a:effectLst/>
                <a:latin typeface="ff5"/>
              </a:rPr>
              <a:t>(11), 1530–1532 (2002).</a:t>
            </a:r>
            <a:endParaRPr lang="en-IN" sz="2000" b="0" i="0" dirty="0">
              <a:solidFill>
                <a:srgbClr val="2E2EB1"/>
              </a:solidFill>
              <a:effectLst/>
              <a:latin typeface="ff5"/>
            </a:endParaRPr>
          </a:p>
          <a:p>
            <a:pPr algn="l"/>
            <a:r>
              <a:rPr lang="en-IN" sz="2000" b="0" i="0" dirty="0">
                <a:solidFill>
                  <a:srgbClr val="000000"/>
                </a:solidFill>
                <a:effectLst/>
                <a:latin typeface="ff5"/>
              </a:rPr>
              <a:t>13.S. G. Johnson and J. D. </a:t>
            </a:r>
            <a:r>
              <a:rPr lang="en-IN" sz="2000" b="0" i="0" dirty="0" err="1">
                <a:solidFill>
                  <a:srgbClr val="000000"/>
                </a:solidFill>
                <a:effectLst/>
                <a:latin typeface="ff5"/>
              </a:rPr>
              <a:t>Joannopoulos</a:t>
            </a:r>
            <a:r>
              <a:rPr lang="en-IN" sz="2000" b="0" i="0" dirty="0">
                <a:solidFill>
                  <a:srgbClr val="000000"/>
                </a:solidFill>
                <a:effectLst/>
                <a:latin typeface="ff5"/>
              </a:rPr>
              <a:t>, “Block-iterative frequency-domain methods for Maxwell’s equations in </a:t>
            </a:r>
            <a:r>
              <a:rPr lang="en-IN" sz="2000" b="0" i="0" dirty="0" err="1">
                <a:solidFill>
                  <a:srgbClr val="000000"/>
                </a:solidFill>
                <a:effectLst/>
                <a:latin typeface="ff5"/>
              </a:rPr>
              <a:t>aplanewave</a:t>
            </a:r>
            <a:r>
              <a:rPr lang="en-IN" sz="2000" b="0" i="0" dirty="0">
                <a:solidFill>
                  <a:srgbClr val="000000"/>
                </a:solidFill>
                <a:effectLst/>
                <a:latin typeface="ff5"/>
              </a:rPr>
              <a:t> basis,” </a:t>
            </a:r>
            <a:r>
              <a:rPr lang="en-IN" sz="2000" b="0" i="0" dirty="0">
                <a:solidFill>
                  <a:srgbClr val="2E2EB1"/>
                </a:solidFill>
                <a:effectLst/>
                <a:latin typeface="ff5"/>
              </a:rPr>
              <a:t>Opt. Express </a:t>
            </a:r>
            <a:r>
              <a:rPr lang="en-IN" sz="2000" b="0" i="0" dirty="0">
                <a:solidFill>
                  <a:srgbClr val="000000"/>
                </a:solidFill>
                <a:effectLst/>
                <a:latin typeface="ffc"/>
              </a:rPr>
              <a:t>8</a:t>
            </a:r>
            <a:r>
              <a:rPr lang="en-IN" sz="2000" b="0" i="0" dirty="0">
                <a:solidFill>
                  <a:srgbClr val="000000"/>
                </a:solidFill>
                <a:effectLst/>
                <a:latin typeface="ff5"/>
              </a:rPr>
              <a:t>(3), 173–190 (2001).</a:t>
            </a:r>
          </a:p>
          <a:p>
            <a:pPr algn="l"/>
            <a:r>
              <a:rPr lang="en-IN" sz="2000" b="0" i="0" dirty="0">
                <a:solidFill>
                  <a:srgbClr val="000000"/>
                </a:solidFill>
                <a:effectLst/>
                <a:latin typeface="ff5"/>
              </a:rPr>
              <a:t>14.S. Shi, C. Chen, and D. W. Prather, “Plane-wave expansion method for calculating band structure of photonic crystal slabs with perfectly matched layers,” </a:t>
            </a:r>
            <a:r>
              <a:rPr lang="en-IN" sz="2000" b="0" i="0" dirty="0">
                <a:solidFill>
                  <a:srgbClr val="2E2EB1"/>
                </a:solidFill>
                <a:effectLst/>
                <a:latin typeface="ff5"/>
              </a:rPr>
              <a:t>J. Opt. Soc. Am. A </a:t>
            </a:r>
            <a:r>
              <a:rPr lang="en-IN" sz="2000" b="0" i="0" dirty="0">
                <a:solidFill>
                  <a:srgbClr val="000000"/>
                </a:solidFill>
                <a:effectLst/>
                <a:latin typeface="ffc"/>
              </a:rPr>
              <a:t>21</a:t>
            </a:r>
            <a:r>
              <a:rPr lang="en-IN" sz="2000" b="0" i="0" dirty="0">
                <a:solidFill>
                  <a:srgbClr val="000000"/>
                </a:solidFill>
                <a:effectLst/>
                <a:latin typeface="ff5"/>
              </a:rPr>
              <a:t>(9), 1769–1775 (2004).</a:t>
            </a:r>
          </a:p>
          <a:p>
            <a:pPr algn="l"/>
            <a:r>
              <a:rPr lang="en-IN" sz="2000" b="0" i="0" dirty="0">
                <a:solidFill>
                  <a:srgbClr val="000000"/>
                </a:solidFill>
                <a:effectLst/>
                <a:latin typeface="ff5"/>
              </a:rPr>
              <a:t>15.R. A. Norton and R. </a:t>
            </a:r>
            <a:r>
              <a:rPr lang="en-IN" sz="2000" b="0" i="0" dirty="0" err="1">
                <a:solidFill>
                  <a:srgbClr val="000000"/>
                </a:solidFill>
                <a:effectLst/>
                <a:latin typeface="ff5"/>
              </a:rPr>
              <a:t>Scheichl</a:t>
            </a:r>
            <a:r>
              <a:rPr lang="en-IN" sz="2000" b="0" i="0" dirty="0">
                <a:solidFill>
                  <a:srgbClr val="000000"/>
                </a:solidFill>
                <a:effectLst/>
                <a:latin typeface="ff5"/>
              </a:rPr>
              <a:t>, “Planewave expansion methods for photonic crystal ﬁbres,” </a:t>
            </a:r>
            <a:r>
              <a:rPr lang="en-IN" sz="2000" b="0" i="0" dirty="0">
                <a:solidFill>
                  <a:srgbClr val="2E2EB1"/>
                </a:solidFill>
                <a:effectLst/>
                <a:latin typeface="ff5"/>
              </a:rPr>
              <a:t>Appl. </a:t>
            </a:r>
            <a:r>
              <a:rPr lang="en-IN" sz="2000" b="0" i="0" dirty="0" err="1">
                <a:solidFill>
                  <a:srgbClr val="2E2EB1"/>
                </a:solidFill>
                <a:effectLst/>
                <a:latin typeface="ff5"/>
              </a:rPr>
              <a:t>Numer</a:t>
            </a:r>
            <a:r>
              <a:rPr lang="en-IN" sz="2000" b="0" i="0" dirty="0">
                <a:solidFill>
                  <a:srgbClr val="2E2EB1"/>
                </a:solidFill>
                <a:effectLst/>
                <a:latin typeface="ff5"/>
              </a:rPr>
              <a:t>. Math.</a:t>
            </a:r>
            <a:r>
              <a:rPr lang="en-IN" sz="2000" b="0" i="0" dirty="0">
                <a:solidFill>
                  <a:srgbClr val="000000"/>
                </a:solidFill>
                <a:effectLst/>
                <a:latin typeface="ffc"/>
              </a:rPr>
              <a:t>63</a:t>
            </a:r>
            <a:r>
              <a:rPr lang="en-IN" sz="2000" b="0" i="0" dirty="0">
                <a:solidFill>
                  <a:srgbClr val="000000"/>
                </a:solidFill>
                <a:effectLst/>
                <a:latin typeface="ff5"/>
              </a:rPr>
              <a:t>88–104 (2013</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1590</TotalTime>
  <Words>1706</Words>
  <Application>Microsoft Office PowerPoint</Application>
  <PresentationFormat>On-screen Show (4:3)</PresentationFormat>
  <Paragraphs>91</Paragraphs>
  <Slides>18</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Arial</vt:lpstr>
      <vt:lpstr>Calibri</vt:lpstr>
      <vt:lpstr>ff4</vt:lpstr>
      <vt:lpstr>ff5</vt:lpstr>
      <vt:lpstr>ffc</vt:lpstr>
      <vt:lpstr>Gill Sans MT</vt:lpstr>
      <vt:lpstr>Roboto</vt:lpstr>
      <vt:lpstr>Times New Roman</vt:lpstr>
      <vt:lpstr>Verdana</vt:lpstr>
      <vt:lpstr>Wingdings 2</vt:lpstr>
      <vt:lpstr>Solstice</vt:lpstr>
      <vt:lpstr>Prediction of 12 Photonic Crystal Fiber Optical Properties Using MLP in Deep Learning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634</cp:revision>
  <dcterms:created xsi:type="dcterms:W3CDTF">2006-08-16T00:00:00Z</dcterms:created>
  <dcterms:modified xsi:type="dcterms:W3CDTF">2023-01-28T12:29:15Z</dcterms:modified>
</cp:coreProperties>
</file>