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0"/>
  </p:notesMasterIdLst>
  <p:sldIdLst>
    <p:sldId id="322" r:id="rId2"/>
    <p:sldId id="325" r:id="rId3"/>
    <p:sldId id="260" r:id="rId4"/>
    <p:sldId id="262" r:id="rId5"/>
    <p:sldId id="263" r:id="rId6"/>
    <p:sldId id="294" r:id="rId7"/>
    <p:sldId id="327" r:id="rId8"/>
    <p:sldId id="326" r:id="rId9"/>
    <p:sldId id="332" r:id="rId10"/>
    <p:sldId id="330" r:id="rId11"/>
    <p:sldId id="333" r:id="rId12"/>
    <p:sldId id="296" r:id="rId13"/>
    <p:sldId id="295" r:id="rId14"/>
    <p:sldId id="331" r:id="rId15"/>
    <p:sldId id="323" r:id="rId16"/>
    <p:sldId id="329" r:id="rId17"/>
    <p:sldId id="344" r:id="rId18"/>
    <p:sldId id="346" r:id="rId1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4" d="100"/>
          <a:sy n="74" d="100"/>
        </p:scale>
        <p:origin x="1714" y="58"/>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2/8/2023</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9</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15</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a:t>Click to edit Master title style</a:t>
            </a:r>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a:t>Click to edit Master subtitle style</a:t>
            </a:r>
          </a:p>
        </p:txBody>
      </p:sp>
      <p:sp>
        <p:nvSpPr>
          <p:cNvPr id="7" name="Date Placeholder 6"/>
          <p:cNvSpPr>
            <a:spLocks noGrp="1"/>
          </p:cNvSpPr>
          <p:nvPr>
            <p:ph type="dt" sz="half" idx="10"/>
          </p:nvPr>
        </p:nvSpPr>
        <p:spPr/>
        <p:txBody>
          <a:bodyPr/>
          <a:lstStyle/>
          <a:p>
            <a:fld id="{1D8BD707-D9CF-40AE-B4C6-C98DA3205C09}" type="datetimeFigureOut">
              <a:rPr lang="en-US" smtClean="0"/>
              <a:pPr/>
              <a:t>2/8/2023</a:t>
            </a:fld>
            <a:endParaRPr lang="en-US"/>
          </a:p>
        </p:txBody>
      </p:sp>
      <p:sp>
        <p:nvSpPr>
          <p:cNvPr id="20" name="Footer Placeholder 19"/>
          <p:cNvSpPr>
            <a:spLocks noGrp="1"/>
          </p:cNvSpPr>
          <p:nvPr>
            <p:ph type="ftr" sz="quarter" idx="11"/>
          </p:nvPr>
        </p:nvSpPr>
        <p:spPr/>
        <p:txBody>
          <a:bodyPr/>
          <a:lstStyle/>
          <a:p>
            <a:endParaRPr lang="en-US"/>
          </a:p>
        </p:txBody>
      </p:sp>
      <p:sp>
        <p:nvSpPr>
          <p:cNvPr id="10" name="Slide Number Placeholder 9"/>
          <p:cNvSpPr>
            <a:spLocks noGrp="1"/>
          </p:cNvSpPr>
          <p:nvPr>
            <p:ph type="sldNum" sz="quarter" idx="12"/>
          </p:nvPr>
        </p:nvSpPr>
        <p:spPr/>
        <p:txBody>
          <a:bodyPr/>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Content Placeholder 2"/>
          <p:cNvSpPr>
            <a:spLocks noGrp="1"/>
          </p:cNvSpPr>
          <p:nvPr>
            <p:ph idx="1"/>
          </p:nvPr>
        </p:nvSpPr>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2/8/2023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a:t>Click to edit Master title style</a:t>
            </a:r>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2/8/2023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p>
            <a:r>
              <a:rPr kumimoji="0" lang="en-US"/>
              <a:t>Click to edit Master title style</a:t>
            </a:r>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1D8BD707-D9CF-40AE-B4C6-C98DA3205C09}" type="datetimeFigureOut">
              <a:rPr lang="en-US" smtClean="0"/>
              <a:pPr/>
              <a:t>2/8/2023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a:t>Click to edit Master title style</a:t>
            </a:r>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7" name="Date Placeholder 6"/>
          <p:cNvSpPr>
            <a:spLocks noGrp="1"/>
          </p:cNvSpPr>
          <p:nvPr>
            <p:ph type="dt" sz="half" idx="10"/>
          </p:nvPr>
        </p:nvSpPr>
        <p:spPr/>
        <p:txBody>
          <a:bodyPr/>
          <a:lstStyle/>
          <a:p>
            <a:fld id="{1D8BD707-D9CF-40AE-B4C6-C98DA3205C09}" type="datetimeFigureOut">
              <a:rPr lang="en-US" smtClean="0"/>
              <a:pPr/>
              <a:t>2/8/2023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p>
            <a:r>
              <a:rPr kumimoji="0"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2/8/2023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Date Placeholder 1"/>
          <p:cNvSpPr>
            <a:spLocks noGrp="1"/>
          </p:cNvSpPr>
          <p:nvPr>
            <p:ph type="dt" sz="half" idx="10"/>
          </p:nvPr>
        </p:nvSpPr>
        <p:spPr/>
        <p:txBody>
          <a:bodyPr/>
          <a:lstStyle/>
          <a:p>
            <a:fld id="{1D8BD707-D9CF-40AE-B4C6-C98DA3205C09}" type="datetimeFigureOut">
              <a:rPr lang="en-US" smtClean="0"/>
              <a:pPr/>
              <a:t>2/8/2023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a:t>Click to edit Master title style</a:t>
            </a:r>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1D8BD707-D9CF-40AE-B4C6-C98DA3205C09}" type="datetimeFigureOut">
              <a:rPr lang="en-US" smtClean="0"/>
              <a:pPr/>
              <a:t>2/8/2023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a:t>Click to edit Master title style</a:t>
            </a:r>
          </a:p>
        </p:txBody>
      </p:sp>
      <p:sp>
        <p:nvSpPr>
          <p:cNvPr id="5" name="Date Placeholder 4"/>
          <p:cNvSpPr>
            <a:spLocks noGrp="1"/>
          </p:cNvSpPr>
          <p:nvPr>
            <p:ph type="dt" sz="half" idx="10"/>
          </p:nvPr>
        </p:nvSpPr>
        <p:spPr/>
        <p:txBody>
          <a:bodyPr/>
          <a:lstStyle/>
          <a:p>
            <a:fld id="{1D8BD707-D9CF-40AE-B4C6-C98DA3205C09}" type="datetimeFigureOut">
              <a:rPr lang="en-US" smtClean="0"/>
              <a:pPr/>
              <a:t>2/8/2023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2/8/2023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1143000" y="274640"/>
            <a:ext cx="5562600" cy="5851525"/>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2/8/2023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p>
            <a:r>
              <a:rPr kumimoji="0" lang="en-US"/>
              <a:t>Click to edit Master title style</a:t>
            </a:r>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2/8/2023</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sz="4000" dirty="0">
                <a:latin typeface="Times New Roman" panose="02020603050405020304" pitchFamily="18" charset="0"/>
                <a:cs typeface="Times New Roman" panose="02020603050405020304" pitchFamily="18" charset="0"/>
              </a:rPr>
              <a:t>Learning From Noisy Data: An Unsupervised Random Denoising Method for Seismic Data Using Model-Based Deep Learning</a:t>
            </a:r>
            <a:endParaRPr lang="en-US" sz="4000" b="1" dirty="0">
              <a:latin typeface="Times New Roman" panose="02020603050405020304"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249362"/>
          </a:xfrm>
        </p:spPr>
        <p:txBody>
          <a:bodyPr>
            <a:normAutofit/>
          </a:bodyPr>
          <a:lstStyle/>
          <a:p>
            <a:r>
              <a:rPr lang="en-US" b="1" dirty="0"/>
              <a:t>Abstract</a:t>
            </a:r>
            <a:endParaRPr lang="en-IN" dirty="0"/>
          </a:p>
        </p:txBody>
      </p:sp>
      <p:sp>
        <p:nvSpPr>
          <p:cNvPr id="3" name="Content Placeholder 2"/>
          <p:cNvSpPr>
            <a:spLocks noGrp="1"/>
          </p:cNvSpPr>
          <p:nvPr>
            <p:ph idx="1"/>
          </p:nvPr>
        </p:nvSpPr>
        <p:spPr>
          <a:xfrm>
            <a:off x="1371600" y="1143000"/>
            <a:ext cx="7772400" cy="5715000"/>
          </a:xfrm>
        </p:spPr>
        <p:txBody>
          <a:bodyPr>
            <a:noAutofit/>
          </a:bodyPr>
          <a:lstStyle/>
          <a:p>
            <a:pPr algn="just">
              <a:lnSpc>
                <a:spcPct val="150000"/>
              </a:lnSpc>
            </a:pPr>
            <a:r>
              <a:rPr lang="en-US" sz="2000" dirty="0">
                <a:latin typeface="Times New Roman" panose="02020603050405020304" pitchFamily="18" charset="0"/>
                <a:cs typeface="Times New Roman" panose="02020603050405020304" pitchFamily="18" charset="0"/>
              </a:rPr>
              <a:t>For the noise removal problem of noisy seismic data, an improved noise reduction technique based on feedforward denoising neural network (</a:t>
            </a:r>
            <a:r>
              <a:rPr lang="en-US" sz="2000" dirty="0" err="1">
                <a:latin typeface="Times New Roman" panose="02020603050405020304" pitchFamily="18" charset="0"/>
                <a:cs typeface="Times New Roman" panose="02020603050405020304" pitchFamily="18" charset="0"/>
              </a:rPr>
              <a:t>DnCNN</a:t>
            </a:r>
            <a:r>
              <a:rPr lang="en-US" sz="2000" dirty="0">
                <a:latin typeface="Times New Roman" panose="02020603050405020304" pitchFamily="18" charset="0"/>
                <a:cs typeface="Times New Roman" panose="02020603050405020304" pitchFamily="18" charset="0"/>
              </a:rPr>
              <a:t>) is proposed. The previous </a:t>
            </a:r>
            <a:r>
              <a:rPr lang="en-US" sz="2000" dirty="0" err="1">
                <a:latin typeface="Times New Roman" panose="02020603050405020304" pitchFamily="18" charset="0"/>
                <a:cs typeface="Times New Roman" panose="02020603050405020304" pitchFamily="18" charset="0"/>
              </a:rPr>
              <a:t>DnCNN</a:t>
            </a:r>
            <a:r>
              <a:rPr lang="en-US" sz="2000" dirty="0">
                <a:latin typeface="Times New Roman" panose="02020603050405020304" pitchFamily="18" charset="0"/>
                <a:cs typeface="Times New Roman" panose="02020603050405020304" pitchFamily="18" charset="0"/>
              </a:rPr>
              <a:t>, which was designed to </a:t>
            </a:r>
            <a:r>
              <a:rPr lang="en-US" sz="2000" dirty="0" err="1">
                <a:latin typeface="Times New Roman" panose="02020603050405020304" pitchFamily="18" charset="0"/>
                <a:cs typeface="Times New Roman" panose="02020603050405020304" pitchFamily="18" charset="0"/>
              </a:rPr>
              <a:t>minimise</a:t>
            </a:r>
            <a:r>
              <a:rPr lang="en-US" sz="2000" dirty="0">
                <a:latin typeface="Times New Roman" panose="02020603050405020304" pitchFamily="18" charset="0"/>
                <a:cs typeface="Times New Roman" panose="02020603050405020304" pitchFamily="18" charset="0"/>
              </a:rPr>
              <a:t> noise in seismic data, had an issue with a large network depth, which hampered training efficiency. The revised </a:t>
            </a:r>
            <a:r>
              <a:rPr lang="en-US" sz="2000" dirty="0" err="1">
                <a:latin typeface="Times New Roman" panose="02020603050405020304" pitchFamily="18" charset="0"/>
                <a:cs typeface="Times New Roman" panose="02020603050405020304" pitchFamily="18" charset="0"/>
              </a:rPr>
              <a:t>DnCNN</a:t>
            </a:r>
            <a:r>
              <a:rPr lang="en-US" sz="2000" dirty="0">
                <a:latin typeface="Times New Roman" panose="02020603050405020304" pitchFamily="18" charset="0"/>
                <a:cs typeface="Times New Roman" panose="02020603050405020304" pitchFamily="18" charset="0"/>
              </a:rPr>
              <a:t> technique was previously introduced for noise reduction in natural data sets, and after modifying the essential parameters, this study extends the algorithm to noise reduction in seismic </a:t>
            </a:r>
            <a:r>
              <a:rPr lang="en-US" sz="2000" dirty="0" err="1">
                <a:latin typeface="Times New Roman" panose="02020603050405020304" pitchFamily="18" charset="0"/>
                <a:cs typeface="Times New Roman" panose="02020603050405020304" pitchFamily="18" charset="0"/>
              </a:rPr>
              <a:t>dataThe</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DUDnCNN</a:t>
            </a:r>
            <a:r>
              <a:rPr lang="en-US" sz="2000" dirty="0">
                <a:latin typeface="Times New Roman" panose="02020603050405020304" pitchFamily="18" charset="0"/>
                <a:cs typeface="Times New Roman" panose="02020603050405020304" pitchFamily="18" charset="0"/>
              </a:rPr>
              <a:t> algorithm can reduce noise with high efficiency, according to the analysis and comparison of the experimental findings, and the method has certain feasibility and significance for further seismic data noise reduction research</a:t>
            </a:r>
            <a:r>
              <a:rPr lang="en-US" sz="2000" dirty="0"/>
              <a:t>.</a:t>
            </a:r>
            <a:endParaRPr lang="en-US" sz="2000" dirty="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a:t>Existing System</a:t>
            </a:r>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US" sz="2000" dirty="0">
                <a:latin typeface="Times New Roman" panose="02020603050405020304" pitchFamily="18" charset="0"/>
                <a:cs typeface="Times New Roman" panose="02020603050405020304" pitchFamily="18" charset="0"/>
              </a:rPr>
              <a:t>A non-diagonal seismic noise reduction technique based on continuous wavelet transform and hybrid block thresholding was proposed by Mousavi et al. The full-variance </a:t>
            </a:r>
            <a:r>
              <a:rPr lang="en-US" sz="2000" dirty="0" err="1">
                <a:latin typeface="Times New Roman" panose="02020603050405020304" pitchFamily="18" charset="0"/>
                <a:cs typeface="Times New Roman" panose="02020603050405020304" pitchFamily="18" charset="0"/>
              </a:rPr>
              <a:t>regularised</a:t>
            </a:r>
            <a:r>
              <a:rPr lang="en-US" sz="2000" dirty="0">
                <a:latin typeface="Times New Roman" panose="02020603050405020304" pitchFamily="18" charset="0"/>
                <a:cs typeface="Times New Roman" panose="02020603050405020304" pitchFamily="18" charset="0"/>
              </a:rPr>
              <a:t> nonlocal mean approach was used by Li et </a:t>
            </a:r>
            <a:r>
              <a:rPr lang="en-US" sz="2000" dirty="0" err="1">
                <a:latin typeface="Times New Roman" panose="02020603050405020304" pitchFamily="18" charset="0"/>
                <a:cs typeface="Times New Roman" panose="02020603050405020304" pitchFamily="18" charset="0"/>
              </a:rPr>
              <a:t>ato</a:t>
            </a:r>
            <a:r>
              <a:rPr lang="en-US" sz="2000" dirty="0">
                <a:latin typeface="Times New Roman" panose="02020603050405020304" pitchFamily="18" charset="0"/>
                <a:cs typeface="Times New Roman" panose="02020603050405020304" pitchFamily="18" charset="0"/>
              </a:rPr>
              <a:t> reduce noise in seismic data, which efficiently removed the noise while maintaining the edges. A noise reduction technique based on dynamic clustering with singular value decomposition was suggested by Wang Wei et al[10]. The adaptive thresholding approach based on the </a:t>
            </a:r>
            <a:r>
              <a:rPr lang="en-US" sz="2000" dirty="0" err="1">
                <a:latin typeface="Times New Roman" panose="02020603050405020304" pitchFamily="18" charset="0"/>
                <a:cs typeface="Times New Roman" panose="02020603050405020304" pitchFamily="18" charset="0"/>
              </a:rPr>
              <a:t>shearlet</a:t>
            </a:r>
            <a:r>
              <a:rPr lang="en-US" sz="2000" dirty="0">
                <a:latin typeface="Times New Roman" panose="02020603050405020304" pitchFamily="18" charset="0"/>
                <a:cs typeface="Times New Roman" panose="02020603050405020304" pitchFamily="18" charset="0"/>
              </a:rPr>
              <a:t> transform was used to reduce seismic data noise by Cheng Hao et al . Although many of the aforementioned algorithms have shown promise in the processing of seismic data noise, further research is needed to increase the efficiency and accuracy of noise reduction </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a:t>Disadvantage of Existing System</a:t>
            </a:r>
          </a:p>
        </p:txBody>
      </p:sp>
      <p:sp>
        <p:nvSpPr>
          <p:cNvPr id="3" name="Content Placeholder 2"/>
          <p:cNvSpPr>
            <a:spLocks noGrp="1"/>
          </p:cNvSpPr>
          <p:nvPr>
            <p:ph idx="1"/>
          </p:nvPr>
        </p:nvSpPr>
        <p:spPr>
          <a:xfrm>
            <a:off x="1371600" y="914400"/>
            <a:ext cx="7498080" cy="5715000"/>
          </a:xfrm>
        </p:spPr>
        <p:txBody>
          <a:bodyPr>
            <a:noAutofit/>
          </a:bodyPr>
          <a:lstStyle/>
          <a:p>
            <a:pPr algn="just">
              <a:lnSpc>
                <a:spcPct val="150000"/>
              </a:lnSpc>
            </a:pPr>
            <a:r>
              <a:rPr lang="en-US" sz="2000" dirty="0">
                <a:latin typeface="Times New Roman" panose="02020603050405020304" pitchFamily="18" charset="0"/>
                <a:cs typeface="Times New Roman" panose="02020603050405020304" pitchFamily="18" charset="0"/>
              </a:rPr>
              <a:t>Because it requires the same distribution of test and training data, the former ones have a problem with poor </a:t>
            </a:r>
            <a:r>
              <a:rPr lang="en-US" sz="2000" dirty="0" err="1">
                <a:latin typeface="Times New Roman" panose="02020603050405020304" pitchFamily="18" charset="0"/>
                <a:cs typeface="Times New Roman" panose="02020603050405020304" pitchFamily="18" charset="0"/>
              </a:rPr>
              <a:t>generalisation</a:t>
            </a:r>
            <a:r>
              <a:rPr lang="en-US" sz="2000" dirty="0">
                <a:latin typeface="Times New Roman" panose="02020603050405020304" pitchFamily="18" charset="0"/>
                <a:cs typeface="Times New Roman" panose="02020603050405020304" pitchFamily="18" charset="0"/>
              </a:rPr>
              <a:t> ability. We present a novel deep learning framework for attenuating random noise in </a:t>
            </a:r>
            <a:r>
              <a:rPr lang="en-US" sz="2000" dirty="0" err="1">
                <a:latin typeface="Times New Roman" panose="02020603050405020304" pitchFamily="18" charset="0"/>
                <a:cs typeface="Times New Roman" panose="02020603050405020304" pitchFamily="18" charset="0"/>
              </a:rPr>
              <a:t>prestack</a:t>
            </a:r>
            <a:r>
              <a:rPr lang="en-US" sz="2000" dirty="0">
                <a:latin typeface="Times New Roman" panose="02020603050405020304" pitchFamily="18" charset="0"/>
                <a:cs typeface="Times New Roman" panose="02020603050405020304" pitchFamily="18" charset="0"/>
              </a:rPr>
              <a:t> seismic data in an unsupervised manner to avoid constructing noise-free labels. . And the </a:t>
            </a:r>
            <a:r>
              <a:rPr lang="en-US" sz="2000" dirty="0" err="1">
                <a:latin typeface="Times New Roman" panose="02020603050405020304" pitchFamily="18" charset="0"/>
                <a:cs typeface="Times New Roman" panose="02020603050405020304" pitchFamily="18" charset="0"/>
              </a:rPr>
              <a:t>DUDnCNN</a:t>
            </a:r>
            <a:r>
              <a:rPr lang="en-US" sz="2000" dirty="0">
                <a:latin typeface="Times New Roman" panose="02020603050405020304" pitchFamily="18" charset="0"/>
                <a:cs typeface="Times New Roman" panose="02020603050405020304" pitchFamily="18" charset="0"/>
              </a:rPr>
              <a:t> loss change curve shows that the training loss has basically converged at 20 iterations, and the peak signal-to-noise ratio has also improved significantly before and after iteration, but even though we try to alleviate the problem of effective information being removed by adjusting the learning rate and Batch size several times, the problem of effective information being removed persists.</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a:t>PROPOSED SYSTEM :</a:t>
            </a:r>
            <a:endParaRPr lang="en-US" dirty="0"/>
          </a:p>
        </p:txBody>
      </p:sp>
      <p:sp>
        <p:nvSpPr>
          <p:cNvPr id="3" name="Content Placeholder 2"/>
          <p:cNvSpPr>
            <a:spLocks noGrp="1"/>
          </p:cNvSpPr>
          <p:nvPr>
            <p:ph idx="1"/>
          </p:nvPr>
        </p:nvSpPr>
        <p:spPr>
          <a:xfrm>
            <a:off x="1066800" y="990600"/>
            <a:ext cx="7391400" cy="5867400"/>
          </a:xfrm>
        </p:spPr>
        <p:txBody>
          <a:bodyPr>
            <a:noAutofit/>
          </a:bodyPr>
          <a:lstStyle/>
          <a:p>
            <a:pPr algn="just">
              <a:lnSpc>
                <a:spcPct val="150000"/>
              </a:lnSpc>
            </a:pPr>
            <a:r>
              <a:rPr lang="en-US" sz="2000" dirty="0">
                <a:latin typeface="Times New Roman" panose="02020603050405020304" pitchFamily="18" charset="0"/>
                <a:cs typeface="Times New Roman" panose="02020603050405020304" pitchFamily="18" charset="0"/>
              </a:rPr>
              <a:t>In contrast to existing </a:t>
            </a:r>
            <a:r>
              <a:rPr lang="en-US" sz="2000" dirty="0" err="1">
                <a:latin typeface="Times New Roman" panose="02020603050405020304" pitchFamily="18" charset="0"/>
                <a:cs typeface="Times New Roman" panose="02020603050405020304" pitchFamily="18" charset="0"/>
              </a:rPr>
              <a:t>DnCNN</a:t>
            </a:r>
            <a:r>
              <a:rPr lang="en-US" sz="2000" dirty="0">
                <a:latin typeface="Times New Roman" panose="02020603050405020304" pitchFamily="18" charset="0"/>
                <a:cs typeface="Times New Roman" panose="02020603050405020304" pitchFamily="18" charset="0"/>
              </a:rPr>
              <a:t> and other AI-based denoisers, FFCNN has several appealing features: 1) </a:t>
            </a:r>
            <a:r>
              <a:rPr lang="en-US" sz="2000" dirty="0" err="1">
                <a:latin typeface="Times New Roman" panose="02020603050405020304" pitchFamily="18" charset="0"/>
                <a:cs typeface="Times New Roman" panose="02020603050405020304" pitchFamily="18" charset="0"/>
              </a:rPr>
              <a:t>downsampling</a:t>
            </a:r>
            <a:r>
              <a:rPr lang="en-US" sz="2000" dirty="0">
                <a:latin typeface="Times New Roman" panose="02020603050405020304" pitchFamily="18" charset="0"/>
                <a:cs typeface="Times New Roman" panose="02020603050405020304" pitchFamily="18" charset="0"/>
              </a:rPr>
              <a:t> and upscaling operations, which can significantly reduce runtimes and memory requirements while maintaining denoising performance, and 2) we introduced noised level maps, which can allow a single convolutional neural network (CNN) model to handle noise models with varying parameters. The main work and benefits of this article are focused on the following two components </a:t>
            </a:r>
            <a:r>
              <a:rPr lang="en-US" sz="2000" dirty="0" err="1">
                <a:latin typeface="Times New Roman" panose="02020603050405020304" pitchFamily="18" charset="0"/>
                <a:cs typeface="Times New Roman" panose="02020603050405020304" pitchFamily="18" charset="0"/>
              </a:rPr>
              <a:t>forreal</a:t>
            </a:r>
            <a:r>
              <a:rPr lang="en-US" sz="2000" dirty="0">
                <a:latin typeface="Times New Roman" panose="02020603050405020304" pitchFamily="18" charset="0"/>
                <a:cs typeface="Times New Roman" panose="02020603050405020304" pitchFamily="18" charset="0"/>
              </a:rPr>
              <a:t> seismic data denoised work </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US" sz="2000" dirty="0">
                <a:latin typeface="Times New Roman" panose="02020603050405020304" pitchFamily="18" charset="0"/>
                <a:cs typeface="Times New Roman" panose="02020603050405020304" pitchFamily="18" charset="0"/>
              </a:rPr>
              <a:t>The suggested CNN denoising model was tested with synthetic and field data. When compared to two commonly used state-of-the-art denoising approaches, the experimental results show that random noise attenuation while keeping amplitude is more successful. To get around it, several researchers used labels made from realistic-looking synthetic data or denoised results obtained using traditional approaches. . The adaptive thresholding approach based on the </a:t>
            </a:r>
            <a:r>
              <a:rPr lang="en-US" sz="2000" dirty="0" err="1">
                <a:latin typeface="Times New Roman" panose="02020603050405020304" pitchFamily="18" charset="0"/>
                <a:cs typeface="Times New Roman" panose="02020603050405020304" pitchFamily="18" charset="0"/>
              </a:rPr>
              <a:t>shearlet</a:t>
            </a:r>
            <a:r>
              <a:rPr lang="en-US" sz="2000" dirty="0">
                <a:latin typeface="Times New Roman" panose="02020603050405020304" pitchFamily="18" charset="0"/>
                <a:cs typeface="Times New Roman" panose="02020603050405020304" pitchFamily="18" charset="0"/>
              </a:rPr>
              <a:t> transform was used to reduce seismic data noise by Cheng Hao et</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val="3040385003"/>
              </p:ext>
            </p:extLst>
          </p:nvPr>
        </p:nvGraphicFramePr>
        <p:xfrm>
          <a:off x="1066800" y="457200"/>
          <a:ext cx="7867650" cy="4206240"/>
        </p:xfrm>
        <a:graphic>
          <a:graphicData uri="http://schemas.openxmlformats.org/drawingml/2006/table">
            <a:tbl>
              <a:tblPr firstRow="1" bandRow="1">
                <a:tableStyleId>{5C22544A-7EE6-4342-B048-85BDC9FD1C3A}</a:tableStyleId>
              </a:tblPr>
              <a:tblGrid>
                <a:gridCol w="2622550">
                  <a:extLst>
                    <a:ext uri="{9D8B030D-6E8A-4147-A177-3AD203B41FA5}">
                      <a16:colId xmlns:a16="http://schemas.microsoft.com/office/drawing/2014/main" val="20000"/>
                    </a:ext>
                  </a:extLst>
                </a:gridCol>
                <a:gridCol w="2622550">
                  <a:extLst>
                    <a:ext uri="{9D8B030D-6E8A-4147-A177-3AD203B41FA5}">
                      <a16:colId xmlns:a16="http://schemas.microsoft.com/office/drawing/2014/main" val="20001"/>
                    </a:ext>
                  </a:extLst>
                </a:gridCol>
                <a:gridCol w="2622550">
                  <a:extLst>
                    <a:ext uri="{9D8B030D-6E8A-4147-A177-3AD203B41FA5}">
                      <a16:colId xmlns:a16="http://schemas.microsoft.com/office/drawing/2014/main" val="20002"/>
                    </a:ext>
                  </a:extLst>
                </a:gridCol>
              </a:tblGrid>
              <a:tr h="142240">
                <a:tc>
                  <a:txBody>
                    <a:bodyPr/>
                    <a:lstStyle/>
                    <a:p>
                      <a:pPr algn="ctr"/>
                      <a:r>
                        <a:rPr lang="en-US" dirty="0"/>
                        <a:t>TITTLE</a:t>
                      </a:r>
                      <a:endParaRPr lang="en-IN" dirty="0"/>
                    </a:p>
                  </a:txBody>
                  <a:tcPr/>
                </a:tc>
                <a:tc>
                  <a:txBody>
                    <a:bodyPr/>
                    <a:lstStyle/>
                    <a:p>
                      <a:pPr algn="ctr"/>
                      <a:r>
                        <a:rPr lang="en-US" dirty="0"/>
                        <a:t>AUTHOR</a:t>
                      </a:r>
                      <a:endParaRPr lang="en-IN" dirty="0"/>
                    </a:p>
                  </a:txBody>
                  <a:tcPr/>
                </a:tc>
                <a:tc>
                  <a:txBody>
                    <a:bodyPr/>
                    <a:lstStyle/>
                    <a:p>
                      <a:pPr algn="ctr"/>
                      <a:r>
                        <a:rPr lang="en-US"/>
                        <a:t>DESCRIPTION</a:t>
                      </a:r>
                      <a:endParaRPr lang="en-IN" dirty="0"/>
                    </a:p>
                  </a:txBody>
                  <a:tcPr/>
                </a:tc>
                <a:extLst>
                  <a:ext uri="{0D108BD9-81ED-4DB2-BD59-A6C34878D82A}">
                    <a16:rowId xmlns:a16="http://schemas.microsoft.com/office/drawing/2014/main" val="10000"/>
                  </a:ext>
                </a:extLst>
              </a:tr>
              <a:tr h="370840">
                <a:tc>
                  <a:txBody>
                    <a:bodyPr/>
                    <a:lstStyle/>
                    <a:p>
                      <a:pPr algn="just"/>
                      <a:r>
                        <a:rPr lang="en-US" sz="2000" dirty="0"/>
                        <a:t>"Deep Learning Seismic Random Noise Attenuation via Improved Residual Convolutional Neural Network,"</a:t>
                      </a:r>
                      <a:endParaRPr lang="en-IN" sz="2000" dirty="0">
                        <a:latin typeface="Times New Roman" pitchFamily="18" charset="0"/>
                        <a:cs typeface="Times New Roman" pitchFamily="18" charset="0"/>
                      </a:endParaRPr>
                    </a:p>
                  </a:txBody>
                  <a:tcPr/>
                </a:tc>
                <a:tc>
                  <a:txBody>
                    <a:bodyPr/>
                    <a:lstStyle/>
                    <a:p>
                      <a:pPr algn="just"/>
                      <a:r>
                        <a:rPr lang="en-US" sz="2000" dirty="0"/>
                        <a:t>L. Yang, W. Chen, H. Wang and Y. Chen, </a:t>
                      </a:r>
                      <a:endParaRPr lang="en-IN" sz="2000" dirty="0">
                        <a:latin typeface="Times New Roman" pitchFamily="18" charset="0"/>
                        <a:cs typeface="Times New Roman" pitchFamily="18" charset="0"/>
                      </a:endParaRPr>
                    </a:p>
                  </a:txBody>
                  <a:tcPr/>
                </a:tc>
                <a:tc>
                  <a:txBody>
                    <a:bodyPr/>
                    <a:lstStyle/>
                    <a:p>
                      <a:pPr algn="just"/>
                      <a:r>
                        <a:rPr kumimoji="0" lang="en-US" sz="2000" b="0" i="0" kern="1200" dirty="0">
                          <a:solidFill>
                            <a:schemeClr val="dk1"/>
                          </a:solidFill>
                          <a:effectLst/>
                          <a:latin typeface="+mn-lt"/>
                          <a:ea typeface="+mn-ea"/>
                          <a:cs typeface="+mn-cs"/>
                        </a:rPr>
                        <a:t>Because a high signal-to-noise ratio (SNR) is beneficial to the subsequent processing procedures, the noise attenuation is important.</a:t>
                      </a:r>
                      <a:endParaRPr lang="en-IN" sz="2000" dirty="0">
                        <a:latin typeface="Times New Roman" pitchFamily="18" charset="0"/>
                        <a:cs typeface="Times New Roman" pitchFamily="18" charset="0"/>
                      </a:endParaRPr>
                    </a:p>
                  </a:txBody>
                  <a:tcPr/>
                </a:tc>
                <a:extLst>
                  <a:ext uri="{0D108BD9-81ED-4DB2-BD59-A6C34878D82A}">
                    <a16:rowId xmlns:a16="http://schemas.microsoft.com/office/drawing/2014/main" val="10001"/>
                  </a:ext>
                </a:extLst>
              </a:tr>
              <a:tr h="370840">
                <a:tc>
                  <a:txBody>
                    <a:bodyPr/>
                    <a:lstStyle/>
                    <a:p>
                      <a:pPr algn="just"/>
                      <a:r>
                        <a:rPr lang="en-US" sz="2000" dirty="0"/>
                        <a:t>Deep Learning Prior Model for Unsupervised Seismic Data Random Noise Attenuation,"</a:t>
                      </a:r>
                      <a:endParaRPr lang="en-IN" sz="2000" dirty="0">
                        <a:latin typeface="Times New Roman" pitchFamily="18" charset="0"/>
                        <a:cs typeface="Times New Roman" pitchFamily="18" charset="0"/>
                      </a:endParaRPr>
                    </a:p>
                  </a:txBody>
                  <a:tcPr/>
                </a:tc>
                <a:tc>
                  <a:txBody>
                    <a:bodyPr/>
                    <a:lstStyle/>
                    <a:p>
                      <a:pPr algn="just"/>
                      <a:r>
                        <a:rPr lang="en-US" sz="2000" dirty="0"/>
                        <a:t>TK. M. </a:t>
                      </a:r>
                      <a:r>
                        <a:rPr lang="en-US" sz="2000" dirty="0" err="1"/>
                        <a:t>Kitani</a:t>
                      </a:r>
                      <a:r>
                        <a:rPr lang="en-US" sz="2000" dirty="0"/>
                        <a:t>, B. D. </a:t>
                      </a:r>
                      <a:r>
                        <a:rPr lang="en-US" sz="2000" dirty="0" err="1"/>
                        <a:t>Ziebart</a:t>
                      </a:r>
                      <a:r>
                        <a:rPr lang="en-US" sz="2000" dirty="0"/>
                        <a:t>, J. A. </a:t>
                      </a:r>
                      <a:r>
                        <a:rPr lang="en-US" sz="2000" dirty="0" err="1"/>
                        <a:t>Bagnell</a:t>
                      </a:r>
                      <a:r>
                        <a:rPr lang="en-US" sz="2000" dirty="0"/>
                        <a:t>, and M. Hebert,,</a:t>
                      </a:r>
                      <a:endParaRPr lang="en-IN" sz="2000" dirty="0">
                        <a:latin typeface="Times New Roman" pitchFamily="18" charset="0"/>
                        <a:cs typeface="Times New Roman" pitchFamily="18" charset="0"/>
                      </a:endParaRPr>
                    </a:p>
                  </a:txBody>
                  <a:tcPr/>
                </a:tc>
                <a:tc>
                  <a:txBody>
                    <a:bodyPr/>
                    <a:lstStyle/>
                    <a:p>
                      <a:pPr algn="just"/>
                      <a:br>
                        <a:rPr lang="en-US" sz="2000" dirty="0"/>
                      </a:br>
                      <a:r>
                        <a:rPr kumimoji="0" lang="en-US" sz="2000" b="0" i="0" kern="1200" dirty="0">
                          <a:solidFill>
                            <a:schemeClr val="dk1"/>
                          </a:solidFill>
                          <a:effectLst/>
                          <a:latin typeface="+mn-lt"/>
                          <a:ea typeface="+mn-ea"/>
                          <a:cs typeface="+mn-cs"/>
                        </a:rPr>
                        <a:t>Denoising is an indispensable step in seismic data processing..</a:t>
                      </a:r>
                      <a:r>
                        <a:rPr kumimoji="0" lang="en-US" sz="2000" b="0" i="0" kern="1200" dirty="0">
                          <a:solidFill>
                            <a:schemeClr val="dk1"/>
                          </a:solidFill>
                          <a:latin typeface="+mn-lt"/>
                          <a:ea typeface="+mn-ea"/>
                          <a:cs typeface="+mn-cs"/>
                        </a:rPr>
                        <a:t>.</a:t>
                      </a:r>
                      <a:endParaRPr lang="en-IN" sz="2000" dirty="0">
                        <a:latin typeface="Times New Roman" pitchFamily="18" charset="0"/>
                        <a:cs typeface="Times New Roman" pitchFamily="18" charset="0"/>
                      </a:endParaRPr>
                    </a:p>
                  </a:txBody>
                  <a:tcPr/>
                </a:tc>
                <a:extLst>
                  <a:ext uri="{0D108BD9-81ED-4DB2-BD59-A6C34878D82A}">
                    <a16:rowId xmlns:a16="http://schemas.microsoft.com/office/drawing/2014/main" val="10002"/>
                  </a:ext>
                </a:extLst>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extLst>
              <p:ext uri="{D42A27DB-BD31-4B8C-83A1-F6EECF244321}">
                <p14:modId xmlns:p14="http://schemas.microsoft.com/office/powerpoint/2010/main" val="3478184362"/>
              </p:ext>
            </p:extLst>
          </p:nvPr>
        </p:nvGraphicFramePr>
        <p:xfrm>
          <a:off x="1066800" y="457200"/>
          <a:ext cx="7696200" cy="5933470"/>
        </p:xfrm>
        <a:graphic>
          <a:graphicData uri="http://schemas.openxmlformats.org/drawingml/2006/table">
            <a:tbl>
              <a:tblPr firstRow="1" bandRow="1">
                <a:tableStyleId>{5C22544A-7EE6-4342-B048-85BDC9FD1C3A}</a:tableStyleId>
              </a:tblPr>
              <a:tblGrid>
                <a:gridCol w="2565400">
                  <a:extLst>
                    <a:ext uri="{9D8B030D-6E8A-4147-A177-3AD203B41FA5}">
                      <a16:colId xmlns:a16="http://schemas.microsoft.com/office/drawing/2014/main" val="20000"/>
                    </a:ext>
                  </a:extLst>
                </a:gridCol>
                <a:gridCol w="2565400">
                  <a:extLst>
                    <a:ext uri="{9D8B030D-6E8A-4147-A177-3AD203B41FA5}">
                      <a16:colId xmlns:a16="http://schemas.microsoft.com/office/drawing/2014/main" val="20001"/>
                    </a:ext>
                  </a:extLst>
                </a:gridCol>
                <a:gridCol w="2565400">
                  <a:extLst>
                    <a:ext uri="{9D8B030D-6E8A-4147-A177-3AD203B41FA5}">
                      <a16:colId xmlns:a16="http://schemas.microsoft.com/office/drawing/2014/main" val="20002"/>
                    </a:ext>
                  </a:extLst>
                </a:gridCol>
              </a:tblGrid>
              <a:tr h="593393">
                <a:tc>
                  <a:txBody>
                    <a:bodyPr/>
                    <a:lstStyle/>
                    <a:p>
                      <a:pPr algn="ctr"/>
                      <a:r>
                        <a:rPr lang="en-US" sz="1600" dirty="0"/>
                        <a:t>TITTLE</a:t>
                      </a:r>
                      <a:endParaRPr lang="en-IN" sz="1600" dirty="0"/>
                    </a:p>
                  </a:txBody>
                  <a:tcPr/>
                </a:tc>
                <a:tc>
                  <a:txBody>
                    <a:bodyPr/>
                    <a:lstStyle/>
                    <a:p>
                      <a:pPr algn="ctr"/>
                      <a:r>
                        <a:rPr lang="en-US" sz="1600"/>
                        <a:t>AUTHOR</a:t>
                      </a:r>
                      <a:endParaRPr lang="en-IN" sz="1600" dirty="0"/>
                    </a:p>
                  </a:txBody>
                  <a:tcPr/>
                </a:tc>
                <a:tc>
                  <a:txBody>
                    <a:bodyPr/>
                    <a:lstStyle/>
                    <a:p>
                      <a:pPr algn="ctr"/>
                      <a:r>
                        <a:rPr lang="en-US" sz="1600" dirty="0"/>
                        <a:t>DESCRIPTION</a:t>
                      </a:r>
                      <a:endParaRPr lang="en-IN" sz="1600" dirty="0"/>
                    </a:p>
                  </a:txBody>
                  <a:tcPr/>
                </a:tc>
                <a:extLst>
                  <a:ext uri="{0D108BD9-81ED-4DB2-BD59-A6C34878D82A}">
                    <a16:rowId xmlns:a16="http://schemas.microsoft.com/office/drawing/2014/main" val="10000"/>
                  </a:ext>
                </a:extLst>
              </a:tr>
              <a:tr h="3247883">
                <a:tc>
                  <a:txBody>
                    <a:bodyPr/>
                    <a:lstStyle/>
                    <a:p>
                      <a:pPr algn="just"/>
                      <a:r>
                        <a:rPr lang="en-US" sz="2000" dirty="0">
                          <a:latin typeface="Times New Roman" panose="02020603050405020304" pitchFamily="18" charset="0"/>
                          <a:cs typeface="Times New Roman" panose="02020603050405020304" pitchFamily="18" charset="0"/>
                        </a:rPr>
                        <a:t>Anticipating Visual Representations from </a:t>
                      </a:r>
                      <a:r>
                        <a:rPr lang="en-US" sz="2000" dirty="0" err="1">
                          <a:latin typeface="Times New Roman" panose="02020603050405020304" pitchFamily="18" charset="0"/>
                          <a:cs typeface="Times New Roman" panose="02020603050405020304" pitchFamily="18" charset="0"/>
                        </a:rPr>
                        <a:t>Un"A</a:t>
                      </a:r>
                      <a:r>
                        <a:rPr lang="en-US" sz="2000" dirty="0">
                          <a:latin typeface="Times New Roman" panose="02020603050405020304" pitchFamily="18" charset="0"/>
                          <a:cs typeface="Times New Roman" panose="02020603050405020304" pitchFamily="18" charset="0"/>
                        </a:rPr>
                        <a:t> Deep Learning Method for Denoising Based on a Fast and Flexible Convolutional Neural Network,"</a:t>
                      </a:r>
                      <a:endParaRPr lang="en-IN" sz="2000" dirty="0">
                        <a:latin typeface="Times New Roman" pitchFamily="18" charset="0"/>
                        <a:cs typeface="Times New Roman" pitchFamily="18" charset="0"/>
                      </a:endParaRPr>
                    </a:p>
                  </a:txBody>
                  <a:tcPr/>
                </a:tc>
                <a:tc>
                  <a:txBody>
                    <a:bodyPr/>
                    <a:lstStyle/>
                    <a:p>
                      <a:pPr algn="just"/>
                      <a:r>
                        <a:rPr lang="en-IN" sz="2000" dirty="0">
                          <a:latin typeface="Times New Roman" panose="02020603050405020304" pitchFamily="18" charset="0"/>
                          <a:cs typeface="Times New Roman" panose="02020603050405020304" pitchFamily="18" charset="0"/>
                        </a:rPr>
                        <a:t>C. </a:t>
                      </a:r>
                      <a:r>
                        <a:rPr lang="en-IN" sz="2000" dirty="0" err="1">
                          <a:latin typeface="Times New Roman" panose="02020603050405020304" pitchFamily="18" charset="0"/>
                          <a:cs typeface="Times New Roman" panose="02020603050405020304" pitchFamily="18" charset="0"/>
                        </a:rPr>
                        <a:t>Vondrick</a:t>
                      </a:r>
                      <a:r>
                        <a:rPr lang="en-IN" sz="2000" dirty="0">
                          <a:latin typeface="Times New Roman" panose="02020603050405020304" pitchFamily="18" charset="0"/>
                          <a:cs typeface="Times New Roman" panose="02020603050405020304" pitchFamily="18" charset="0"/>
                        </a:rPr>
                        <a:t>, H. </a:t>
                      </a:r>
                      <a:r>
                        <a:rPr lang="en-IN" sz="2000" dirty="0" err="1">
                          <a:latin typeface="Times New Roman" panose="02020603050405020304" pitchFamily="18" charset="0"/>
                          <a:cs typeface="Times New Roman" panose="02020603050405020304" pitchFamily="18" charset="0"/>
                        </a:rPr>
                        <a:t>Pirsiavash</a:t>
                      </a:r>
                      <a:r>
                        <a:rPr lang="en-IN" sz="2000" dirty="0">
                          <a:latin typeface="Times New Roman" pitchFamily="18" charset="0"/>
                          <a:cs typeface="Times New Roman" pitchFamily="18" charset="0"/>
                        </a:rPr>
                        <a:t>, and A. Torralba,</a:t>
                      </a:r>
                    </a:p>
                  </a:txBody>
                  <a:tcPr/>
                </a:tc>
                <a:tc>
                  <a:txBody>
                    <a:bodyPr/>
                    <a:lstStyle/>
                    <a:p>
                      <a:pPr algn="just"/>
                      <a:r>
                        <a:rPr kumimoji="0" lang="en-US" sz="2000" b="0" i="0" kern="1200" dirty="0">
                          <a:solidFill>
                            <a:schemeClr val="dk1"/>
                          </a:solidFill>
                          <a:effectLst/>
                          <a:latin typeface="Times New Roman" panose="02020603050405020304" pitchFamily="18" charset="0"/>
                          <a:ea typeface="+mn-ea"/>
                          <a:cs typeface="Times New Roman" panose="02020603050405020304" pitchFamily="18" charset="0"/>
                        </a:rPr>
                        <a:t>In contrast to other existing neural properties such as faster execution time and smaller memory footprint, and the ability to handle a wide range of noise levels with a single network model.</a:t>
                      </a:r>
                      <a:endParaRPr lang="en-IN" sz="2000" dirty="0">
                        <a:latin typeface="Times New Roman" pitchFamily="18" charset="0"/>
                        <a:cs typeface="Times New Roman" pitchFamily="18" charset="0"/>
                      </a:endParaRPr>
                    </a:p>
                  </a:txBody>
                  <a:tcPr/>
                </a:tc>
                <a:extLst>
                  <a:ext uri="{0D108BD9-81ED-4DB2-BD59-A6C34878D82A}">
                    <a16:rowId xmlns:a16="http://schemas.microsoft.com/office/drawing/2014/main" val="10001"/>
                  </a:ext>
                </a:extLst>
              </a:tr>
              <a:tr h="2092194">
                <a:tc>
                  <a:txBody>
                    <a:bodyPr/>
                    <a:lstStyle/>
                    <a:p>
                      <a:pPr algn="just"/>
                      <a:r>
                        <a:rPr lang="en-US" sz="2000" dirty="0">
                          <a:latin typeface="Times New Roman" panose="02020603050405020304" pitchFamily="18" charset="0"/>
                          <a:cs typeface="Times New Roman" panose="02020603050405020304" pitchFamily="18" charset="0"/>
                        </a:rPr>
                        <a:t>"A Deep Learning Method for Denoising Based on a Fast and Flexible Convolutional Neural Network," </a:t>
                      </a:r>
                      <a:endParaRPr lang="en-IN" sz="2000" dirty="0">
                        <a:latin typeface="Times New Roman" pitchFamily="18" charset="0"/>
                        <a:cs typeface="Times New Roman" pitchFamily="18" charset="0"/>
                      </a:endParaRPr>
                    </a:p>
                  </a:txBody>
                  <a:tcPr/>
                </a:tc>
                <a:tc>
                  <a:txBody>
                    <a:bodyPr/>
                    <a:lstStyle/>
                    <a:p>
                      <a:pPr algn="just"/>
                      <a:r>
                        <a:rPr lang="en-US" sz="2000" dirty="0">
                          <a:latin typeface="Times New Roman" panose="02020603050405020304" pitchFamily="18" charset="0"/>
                          <a:cs typeface="Times New Roman" panose="02020603050405020304" pitchFamily="18" charset="0"/>
                        </a:rPr>
                        <a:t>W. Li, H. Liu and J. Wang,</a:t>
                      </a:r>
                      <a:endParaRPr lang="en-IN" sz="2000" dirty="0">
                        <a:latin typeface="Times New Roman" pitchFamily="18" charset="0"/>
                        <a:cs typeface="Times New Roman" pitchFamily="18" charset="0"/>
                      </a:endParaRPr>
                    </a:p>
                  </a:txBody>
                  <a:tcPr/>
                </a:tc>
                <a:tc>
                  <a:txBody>
                    <a:bodyPr/>
                    <a:lstStyle/>
                    <a:p>
                      <a:pPr algn="just"/>
                      <a:r>
                        <a:rPr kumimoji="0" lang="en-US" sz="2000" b="0" i="0" kern="1200" dirty="0">
                          <a:solidFill>
                            <a:schemeClr val="dk1"/>
                          </a:solidFill>
                          <a:effectLst/>
                          <a:latin typeface="Times New Roman" panose="02020603050405020304" pitchFamily="18" charset="0"/>
                          <a:ea typeface="+mn-ea"/>
                          <a:cs typeface="Times New Roman" panose="02020603050405020304" pitchFamily="18" charset="0"/>
                        </a:rPr>
                        <a:t>The quality of the results directly affects the results of subsequent inversion and migration imaging..</a:t>
                      </a:r>
                      <a:endParaRPr lang="en-IN" sz="2000" dirty="0">
                        <a:latin typeface="Times New Roman" pitchFamily="18" charset="0"/>
                        <a:cs typeface="Times New Roman" pitchFamily="18" charset="0"/>
                      </a:endParaRPr>
                    </a:p>
                  </a:txBody>
                  <a:tcPr/>
                </a:tc>
                <a:extLst>
                  <a:ext uri="{0D108BD9-81ED-4DB2-BD59-A6C34878D82A}">
                    <a16:rowId xmlns:a16="http://schemas.microsoft.com/office/drawing/2014/main" val="10002"/>
                  </a:ext>
                </a:extLst>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OVERVIEW	</a:t>
            </a:r>
          </a:p>
        </p:txBody>
      </p:sp>
      <p:sp>
        <p:nvSpPr>
          <p:cNvPr id="3" name="Content Placeholder 2"/>
          <p:cNvSpPr>
            <a:spLocks noGrp="1"/>
          </p:cNvSpPr>
          <p:nvPr>
            <p:ph idx="1"/>
          </p:nvPr>
        </p:nvSpPr>
        <p:spPr>
          <a:xfrm>
            <a:off x="1459853" y="990600"/>
            <a:ext cx="7498080" cy="5715000"/>
          </a:xfrm>
        </p:spPr>
        <p:txBody>
          <a:bodyPr>
            <a:noAutofit/>
          </a:bodyPr>
          <a:lstStyle/>
          <a:p>
            <a:pPr algn="just">
              <a:lnSpc>
                <a:spcPct val="170000"/>
              </a:lnSpc>
            </a:pPr>
            <a:r>
              <a:rPr lang="en-US" sz="2000" dirty="0">
                <a:latin typeface="Times New Roman" panose="02020603050405020304" pitchFamily="18" charset="0"/>
                <a:cs typeface="Times New Roman" panose="02020603050405020304" pitchFamily="18" charset="0"/>
              </a:rPr>
              <a:t>Where x represents the original noise-free seismic data, y represents the noisy seismic data, and n represents the noise, which is commonly additive Gaussian noise with a normal distribution. According to the above equation, the main goal of noise reduction is to recover x from y as much as possible, i.e., the ultimate goal is to remove noise from noisy data using noise reduction processing, so that the obtained seismic data is as close as possible to the original seismic data without noise, and the seismic data used in the subsequent experiments in the paper are all seismic images. The following equation can be derived by using neural networks to improve the denoising model into a learnable process</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Block Diagram</a:t>
            </a:r>
          </a:p>
        </p:txBody>
      </p:sp>
      <p:pic>
        <p:nvPicPr>
          <p:cNvPr id="22" name="Content Placeholder 21">
            <a:extLst>
              <a:ext uri="{FF2B5EF4-FFF2-40B4-BE49-F238E27FC236}">
                <a16:creationId xmlns:a16="http://schemas.microsoft.com/office/drawing/2014/main" id="{821CD376-91E4-8C6B-F913-510F0468B28D}"/>
              </a:ext>
            </a:extLst>
          </p:cNvPr>
          <p:cNvPicPr>
            <a:picLocks noGrp="1" noChangeAspect="1"/>
          </p:cNvPicPr>
          <p:nvPr>
            <p:ph idx="1"/>
          </p:nvPr>
        </p:nvPicPr>
        <p:blipFill>
          <a:blip r:embed="rId2"/>
          <a:stretch>
            <a:fillRect/>
          </a:stretch>
        </p:blipFill>
        <p:spPr>
          <a:xfrm>
            <a:off x="1435100" y="1295400"/>
            <a:ext cx="7023100" cy="4876799"/>
          </a:xfrm>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Architecture Diagram</a:t>
            </a:r>
          </a:p>
        </p:txBody>
      </p:sp>
      <p:pic>
        <p:nvPicPr>
          <p:cNvPr id="9" name="Content Placeholder 8">
            <a:extLst>
              <a:ext uri="{FF2B5EF4-FFF2-40B4-BE49-F238E27FC236}">
                <a16:creationId xmlns:a16="http://schemas.microsoft.com/office/drawing/2014/main" id="{05E9CBE8-CCA2-50DE-8932-C331E032DA93}"/>
              </a:ext>
            </a:extLst>
          </p:cNvPr>
          <p:cNvPicPr>
            <a:picLocks noGrp="1" noChangeAspect="1"/>
          </p:cNvPicPr>
          <p:nvPr>
            <p:ph idx="1"/>
          </p:nvPr>
        </p:nvPicPr>
        <p:blipFill>
          <a:blip r:embed="rId2"/>
          <a:stretch>
            <a:fillRect/>
          </a:stretch>
        </p:blipFill>
        <p:spPr>
          <a:xfrm>
            <a:off x="1435608" y="1417638"/>
            <a:ext cx="6870192" cy="4221162"/>
          </a:xfrm>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a:p>
          <a:p>
            <a:pPr lvl="0"/>
            <a:r>
              <a:rPr lang="en-US" dirty="0"/>
              <a:t>Operating System	: Windows 10</a:t>
            </a:r>
          </a:p>
          <a:p>
            <a:pPr lvl="0"/>
            <a:r>
              <a:rPr lang="en-US" dirty="0"/>
              <a:t>Platform			: python</a:t>
            </a:r>
          </a:p>
          <a:p>
            <a:pPr>
              <a:buNone/>
            </a:pPr>
            <a:endParaRPr lang="en-US"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a:t>Keyboard</a:t>
            </a:r>
          </a:p>
          <a:p>
            <a:r>
              <a:rPr lang="en-US" dirty="0"/>
              <a:t>Mouse</a:t>
            </a:r>
          </a:p>
          <a:p>
            <a:r>
              <a:rPr lang="en-US" dirty="0"/>
              <a:t>Hard disk 500GB</a:t>
            </a:r>
          </a:p>
          <a:p>
            <a:r>
              <a:rPr lang="en-US" dirty="0"/>
              <a:t>Ram 4 </a:t>
            </a:r>
            <a:r>
              <a:rPr lang="en-US" dirty="0" err="1"/>
              <a:t>Gb</a:t>
            </a:r>
            <a:endParaRPr lang="en-US" dirty="0"/>
          </a:p>
          <a:p>
            <a:endParaRPr lang="en-US"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CONCLUTION</a:t>
            </a:r>
          </a:p>
        </p:txBody>
      </p:sp>
      <p:sp>
        <p:nvSpPr>
          <p:cNvPr id="3" name="Content Placeholder 2"/>
          <p:cNvSpPr>
            <a:spLocks noGrp="1"/>
          </p:cNvSpPr>
          <p:nvPr>
            <p:ph idx="1"/>
          </p:nvPr>
        </p:nvSpPr>
        <p:spPr/>
        <p:txBody>
          <a:bodyPr>
            <a:noAutofit/>
          </a:bodyPr>
          <a:lstStyle/>
          <a:p>
            <a:pPr algn="just">
              <a:lnSpc>
                <a:spcPct val="150000"/>
              </a:lnSpc>
            </a:pPr>
            <a:r>
              <a:rPr lang="en-US" sz="2000" dirty="0">
                <a:latin typeface="Times New Roman" panose="02020603050405020304" pitchFamily="18" charset="0"/>
                <a:cs typeface="Times New Roman" panose="02020603050405020304" pitchFamily="18" charset="0"/>
              </a:rPr>
              <a:t>To solve the issue of excessive noise reduction network depth affecting training efficiency, this research recommends using a </a:t>
            </a:r>
            <a:r>
              <a:rPr lang="en-US" sz="2000" dirty="0" err="1">
                <a:latin typeface="Times New Roman" panose="02020603050405020304" pitchFamily="18" charset="0"/>
                <a:cs typeface="Times New Roman" panose="02020603050405020304" pitchFamily="18" charset="0"/>
              </a:rPr>
              <a:t>DUDnCNN</a:t>
            </a:r>
            <a:r>
              <a:rPr lang="en-US" sz="2000" dirty="0">
                <a:latin typeface="Times New Roman" panose="02020603050405020304" pitchFamily="18" charset="0"/>
                <a:cs typeface="Times New Roman" panose="02020603050405020304" pitchFamily="18" charset="0"/>
              </a:rPr>
              <a:t> with a reduced depth to reduce seismic data noise. </a:t>
            </a:r>
            <a:r>
              <a:rPr lang="en-US" sz="2000" dirty="0" err="1">
                <a:latin typeface="Times New Roman" panose="02020603050405020304" pitchFamily="18" charset="0"/>
                <a:cs typeface="Times New Roman" panose="02020603050405020304" pitchFamily="18" charset="0"/>
              </a:rPr>
              <a:t>DUDnCNN</a:t>
            </a:r>
            <a:r>
              <a:rPr lang="en-US" sz="2000" dirty="0">
                <a:latin typeface="Times New Roman" panose="02020603050405020304" pitchFamily="18" charset="0"/>
                <a:cs typeface="Times New Roman" panose="02020603050405020304" pitchFamily="18" charset="0"/>
              </a:rPr>
              <a:t> combines the benefits of </a:t>
            </a:r>
            <a:r>
              <a:rPr lang="en-US" sz="2000" dirty="0" err="1">
                <a:latin typeface="Times New Roman" panose="02020603050405020304" pitchFamily="18" charset="0"/>
                <a:cs typeface="Times New Roman" panose="02020603050405020304" pitchFamily="18" charset="0"/>
              </a:rPr>
              <a:t>DnCNN</a:t>
            </a:r>
            <a:r>
              <a:rPr lang="en-US" sz="2000" dirty="0">
                <a:latin typeface="Times New Roman" panose="02020603050405020304" pitchFamily="18" charset="0"/>
                <a:cs typeface="Times New Roman" panose="02020603050405020304" pitchFamily="18" charset="0"/>
              </a:rPr>
              <a:t> batch </a:t>
            </a:r>
            <a:r>
              <a:rPr lang="en-US" sz="2000" dirty="0" err="1">
                <a:latin typeface="Times New Roman" panose="02020603050405020304" pitchFamily="18" charset="0"/>
                <a:cs typeface="Times New Roman" panose="02020603050405020304" pitchFamily="18" charset="0"/>
              </a:rPr>
              <a:t>normalisation</a:t>
            </a:r>
            <a:r>
              <a:rPr lang="en-US" sz="2000" dirty="0">
                <a:latin typeface="Times New Roman" panose="02020603050405020304" pitchFamily="18" charset="0"/>
                <a:cs typeface="Times New Roman" panose="02020603050405020304" pitchFamily="18" charset="0"/>
              </a:rPr>
              <a:t> with an end-to-end U-Net neural network, and the network's skip-connection operation prevents shallow information from being lost during the feature learning process, allowing it to successfully extract feature information. The dilation convolution operator is introduced to the kernel, allowing the perceptual field to be increased throughout the convolution process</a:t>
            </a:r>
            <a:r>
              <a:rPr lang="en-US" sz="1200" dirty="0"/>
              <a:t>. </a:t>
            </a:r>
            <a:endParaRPr lang="en-US" sz="2000" dirty="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411162"/>
          </a:xfrm>
        </p:spPr>
        <p:txBody>
          <a:bodyPr>
            <a:normAutofit fontScale="90000"/>
          </a:bodyPr>
          <a:lstStyle/>
          <a:p>
            <a:r>
              <a:rPr lang="en-US" dirty="0"/>
              <a:t>REFERENCE</a:t>
            </a:r>
          </a:p>
        </p:txBody>
      </p:sp>
      <p:sp>
        <p:nvSpPr>
          <p:cNvPr id="4" name="Content Placeholder 2"/>
          <p:cNvSpPr>
            <a:spLocks noGrp="1"/>
          </p:cNvSpPr>
          <p:nvPr>
            <p:ph idx="1"/>
          </p:nvPr>
        </p:nvSpPr>
        <p:spPr>
          <a:xfrm>
            <a:off x="1143000" y="990600"/>
            <a:ext cx="7791450" cy="5029200"/>
          </a:xfrm>
        </p:spPr>
        <p:txBody>
          <a:bodyPr>
            <a:noAutofit/>
          </a:bodyPr>
          <a:lstStyle/>
          <a:p>
            <a:pPr algn="just">
              <a:lnSpc>
                <a:spcPct val="170000"/>
              </a:lnSpc>
            </a:pPr>
            <a:r>
              <a:rPr lang="en-IN" sz="2000" dirty="0">
                <a:latin typeface="Times New Roman" panose="02020603050405020304" pitchFamily="18" charset="0"/>
                <a:cs typeface="Times New Roman" panose="02020603050405020304" pitchFamily="18" charset="0"/>
              </a:rPr>
              <a:t>1) L. Yang, W. Chen, H. Wang and Y. Chen, "Deep Learning Seismic Random Noise Attenuation via Improved Residual Convolutional Neural Network," in IEEE Transactions on Geoscience and Remote Sensing, vol. 59, no. 9, pp. 7968-7981, Sept. 2021, </a:t>
            </a:r>
            <a:r>
              <a:rPr lang="en-IN" sz="2000" dirty="0" err="1">
                <a:latin typeface="Times New Roman" panose="02020603050405020304" pitchFamily="18" charset="0"/>
                <a:cs typeface="Times New Roman" panose="02020603050405020304" pitchFamily="18" charset="0"/>
              </a:rPr>
              <a:t>doi</a:t>
            </a:r>
            <a:r>
              <a:rPr lang="en-IN" sz="2000" dirty="0">
                <a:latin typeface="Times New Roman" panose="02020603050405020304" pitchFamily="18" charset="0"/>
                <a:cs typeface="Times New Roman" panose="02020603050405020304" pitchFamily="18" charset="0"/>
              </a:rPr>
              <a:t>: 10.1109/TGRS.2021.3053399. </a:t>
            </a:r>
          </a:p>
          <a:p>
            <a:pPr algn="just">
              <a:lnSpc>
                <a:spcPct val="170000"/>
              </a:lnSpc>
            </a:pPr>
            <a:r>
              <a:rPr lang="en-IN" sz="2000" dirty="0">
                <a:latin typeface="Times New Roman" panose="02020603050405020304" pitchFamily="18" charset="0"/>
                <a:cs typeface="Times New Roman" panose="02020603050405020304" pitchFamily="18" charset="0"/>
              </a:rPr>
              <a:t>2) C. </a:t>
            </a:r>
            <a:r>
              <a:rPr lang="en-IN" sz="2000" dirty="0" err="1">
                <a:latin typeface="Times New Roman" panose="02020603050405020304" pitchFamily="18" charset="0"/>
                <a:cs typeface="Times New Roman" panose="02020603050405020304" pitchFamily="18" charset="0"/>
              </a:rPr>
              <a:t>Qiu</a:t>
            </a:r>
            <a:r>
              <a:rPr lang="en-IN" sz="2000" dirty="0">
                <a:latin typeface="Times New Roman" panose="02020603050405020304" pitchFamily="18" charset="0"/>
                <a:cs typeface="Times New Roman" panose="02020603050405020304" pitchFamily="18" charset="0"/>
              </a:rPr>
              <a:t>, B. Wu, N. Liu, X. Zhu and H. Ren, "Deep Learning Prior Model for Unsupervised Seismic Data Random Noise Attenuation," in IEEE Geoscience and Remote Sensing Letters, vol. 19, pp. 1-5, 2022, Art no. 7502005, </a:t>
            </a:r>
            <a:r>
              <a:rPr lang="en-IN" sz="2000" dirty="0" err="1">
                <a:latin typeface="Times New Roman" panose="02020603050405020304" pitchFamily="18" charset="0"/>
                <a:cs typeface="Times New Roman" panose="02020603050405020304" pitchFamily="18" charset="0"/>
              </a:rPr>
              <a:t>doi</a:t>
            </a:r>
            <a:r>
              <a:rPr lang="en-IN" sz="2000" dirty="0">
                <a:latin typeface="Times New Roman" panose="02020603050405020304" pitchFamily="18" charset="0"/>
                <a:cs typeface="Times New Roman" panose="02020603050405020304" pitchFamily="18" charset="0"/>
              </a:rPr>
              <a:t>: 10.1109/LGRS.2021.3053760. </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609600"/>
            <a:ext cx="7650480" cy="5638800"/>
          </a:xfrm>
        </p:spPr>
        <p:txBody>
          <a:bodyPr>
            <a:noAutofit/>
          </a:bodyPr>
          <a:lstStyle/>
          <a:p>
            <a:pPr algn="just">
              <a:lnSpc>
                <a:spcPct val="170000"/>
              </a:lnSpc>
            </a:pPr>
            <a:r>
              <a:rPr lang="en-IN" sz="2000" dirty="0">
                <a:latin typeface="Times New Roman" panose="02020603050405020304" pitchFamily="18" charset="0"/>
                <a:cs typeface="Times New Roman" panose="02020603050405020304" pitchFamily="18" charset="0"/>
              </a:rPr>
              <a:t>3) W. Li, H. Liu and J. Wang, "A Deep Learning Method for Denoising Based on a Fast and Flexible Convolutional Neural Network," in IEEE Transactions on Geoscience and Remote Sensing, vol. 60, pp. 1- 13, 2022, Art no. 5902813, </a:t>
            </a:r>
            <a:r>
              <a:rPr lang="en-IN" sz="2000" dirty="0" err="1">
                <a:latin typeface="Times New Roman" panose="02020603050405020304" pitchFamily="18" charset="0"/>
                <a:cs typeface="Times New Roman" panose="02020603050405020304" pitchFamily="18" charset="0"/>
              </a:rPr>
              <a:t>doi</a:t>
            </a:r>
            <a:r>
              <a:rPr lang="en-IN" sz="2000" dirty="0">
                <a:latin typeface="Times New Roman" panose="02020603050405020304" pitchFamily="18" charset="0"/>
                <a:cs typeface="Times New Roman" panose="02020603050405020304" pitchFamily="18" charset="0"/>
              </a:rPr>
              <a:t>: 10.1109/TGRS.2021.3073001. </a:t>
            </a:r>
          </a:p>
          <a:p>
            <a:pPr algn="just">
              <a:lnSpc>
                <a:spcPct val="170000"/>
              </a:lnSpc>
            </a:pPr>
            <a:r>
              <a:rPr lang="en-IN" sz="2000" dirty="0">
                <a:latin typeface="Times New Roman" panose="02020603050405020304" pitchFamily="18" charset="0"/>
                <a:cs typeface="Times New Roman" panose="02020603050405020304" pitchFamily="18" charset="0"/>
              </a:rPr>
              <a:t>4) B. Liu et al., "Unsupervised Deep Learning for Random Noise Attenuation of Seismic Data," in IEEE Geoscience and Remote Sensing Letters, vol. 19, pp. 1-5, 2022, Art no. 7501905, </a:t>
            </a:r>
            <a:r>
              <a:rPr lang="en-IN" sz="2000" dirty="0" err="1">
                <a:latin typeface="Times New Roman" panose="02020603050405020304" pitchFamily="18" charset="0"/>
                <a:cs typeface="Times New Roman" panose="02020603050405020304" pitchFamily="18" charset="0"/>
              </a:rPr>
              <a:t>doi</a:t>
            </a:r>
            <a:r>
              <a:rPr lang="en-IN" sz="2000" dirty="0">
                <a:latin typeface="Times New Roman" panose="02020603050405020304" pitchFamily="18" charset="0"/>
                <a:cs typeface="Times New Roman" panose="02020603050405020304" pitchFamily="18" charset="0"/>
              </a:rPr>
              <a:t>: 10.1109/LGRS.2021.3057631. </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2"/>
          <p:cNvSpPr>
            <a:spLocks noGrp="1"/>
          </p:cNvSpPr>
          <p:nvPr>
            <p:ph idx="1"/>
          </p:nvPr>
        </p:nvSpPr>
        <p:spPr>
          <a:xfrm>
            <a:off x="1066800" y="457200"/>
            <a:ext cx="7696200" cy="5943600"/>
          </a:xfrm>
        </p:spPr>
        <p:txBody>
          <a:bodyPr>
            <a:noAutofit/>
          </a:bodyPr>
          <a:lstStyle/>
          <a:p>
            <a:pPr algn="just">
              <a:lnSpc>
                <a:spcPct val="170000"/>
              </a:lnSpc>
            </a:pPr>
            <a:r>
              <a:rPr lang="en-IN" sz="2000" dirty="0"/>
              <a:t>[</a:t>
            </a:r>
            <a:r>
              <a:rPr lang="en-IN" sz="2000" dirty="0">
                <a:latin typeface="Times New Roman" panose="02020603050405020304" pitchFamily="18" charset="0"/>
                <a:cs typeface="Times New Roman" panose="02020603050405020304" pitchFamily="18" charset="0"/>
              </a:rPr>
              <a:t>5) G. Chen, Y. Liu, M. Zhang and H. Zhang, "Dropout-based robust self-supervised deep learning for seismic data denoising," in IEEE Geoscience and Remote Sensing Letters, </a:t>
            </a:r>
            <a:r>
              <a:rPr lang="en-IN" sz="2000" dirty="0" err="1">
                <a:latin typeface="Times New Roman" panose="02020603050405020304" pitchFamily="18" charset="0"/>
                <a:cs typeface="Times New Roman" panose="02020603050405020304" pitchFamily="18" charset="0"/>
              </a:rPr>
              <a:t>doi</a:t>
            </a:r>
            <a:r>
              <a:rPr lang="en-IN" sz="2000" dirty="0">
                <a:latin typeface="Times New Roman" panose="02020603050405020304" pitchFamily="18" charset="0"/>
                <a:cs typeface="Times New Roman" panose="02020603050405020304" pitchFamily="18" charset="0"/>
              </a:rPr>
              <a:t>: 10.1109/LGRS.2022.3167999. </a:t>
            </a:r>
          </a:p>
          <a:p>
            <a:pPr algn="just">
              <a:lnSpc>
                <a:spcPct val="170000"/>
              </a:lnSpc>
            </a:pPr>
            <a:endParaRPr lang="en-IN" sz="2000" dirty="0">
              <a:latin typeface="Times New Roman" panose="02020603050405020304" pitchFamily="18" charset="0"/>
              <a:cs typeface="Times New Roman" panose="02020603050405020304" pitchFamily="18" charset="0"/>
            </a:endParaRPr>
          </a:p>
          <a:p>
            <a:pPr algn="just">
              <a:lnSpc>
                <a:spcPct val="170000"/>
              </a:lnSpc>
            </a:pPr>
            <a:r>
              <a:rPr lang="en-IN" sz="2000" dirty="0">
                <a:latin typeface="Times New Roman" panose="02020603050405020304" pitchFamily="18" charset="0"/>
                <a:cs typeface="Times New Roman" panose="02020603050405020304" pitchFamily="18" charset="0"/>
              </a:rPr>
              <a:t>6) W. Zhu, S. M. Mousavi and G. C. </a:t>
            </a:r>
            <a:r>
              <a:rPr lang="en-IN" sz="2000" dirty="0" err="1">
                <a:latin typeface="Times New Roman" panose="02020603050405020304" pitchFamily="18" charset="0"/>
                <a:cs typeface="Times New Roman" panose="02020603050405020304" pitchFamily="18" charset="0"/>
              </a:rPr>
              <a:t>Beroza</a:t>
            </a:r>
            <a:r>
              <a:rPr lang="en-IN" sz="2000" dirty="0">
                <a:latin typeface="Times New Roman" panose="02020603050405020304" pitchFamily="18" charset="0"/>
                <a:cs typeface="Times New Roman" panose="02020603050405020304" pitchFamily="18" charset="0"/>
              </a:rPr>
              <a:t>, "Seismic Signal Denoising and Decomposition Using Deep Neural Networks," in IEEE Transactions on Geoscience and Remote Sensing, vol. 57, no. 11, pp. 9476- 9488, Nov. 2019, </a:t>
            </a:r>
            <a:r>
              <a:rPr lang="en-IN" sz="2000" dirty="0" err="1">
                <a:latin typeface="Times New Roman" panose="02020603050405020304" pitchFamily="18" charset="0"/>
                <a:cs typeface="Times New Roman" panose="02020603050405020304" pitchFamily="18" charset="0"/>
              </a:rPr>
              <a:t>doi</a:t>
            </a:r>
            <a:r>
              <a:rPr lang="en-IN" sz="2000" dirty="0">
                <a:latin typeface="Times New Roman" panose="02020603050405020304" pitchFamily="18" charset="0"/>
                <a:cs typeface="Times New Roman" panose="02020603050405020304" pitchFamily="18" charset="0"/>
              </a:rPr>
              <a:t>: 10.1109/TGRS.2019.2926772. </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8F3D5EC-BBF3-0D3A-C9FD-BD8E34838DE6}"/>
              </a:ext>
            </a:extLst>
          </p:cNvPr>
          <p:cNvSpPr>
            <a:spLocks noGrp="1"/>
          </p:cNvSpPr>
          <p:nvPr>
            <p:ph idx="1"/>
          </p:nvPr>
        </p:nvSpPr>
        <p:spPr>
          <a:xfrm>
            <a:off x="1219200" y="457200"/>
            <a:ext cx="7714488" cy="5791200"/>
          </a:xfrm>
        </p:spPr>
        <p:txBody>
          <a:bodyPr/>
          <a:lstStyle/>
          <a:p>
            <a:endParaRPr lang="en-IN" sz="2000" dirty="0"/>
          </a:p>
          <a:p>
            <a:r>
              <a:rPr lang="en-IN" sz="2000" dirty="0">
                <a:latin typeface="Times New Roman" panose="02020603050405020304" pitchFamily="18" charset="0"/>
                <a:cs typeface="Times New Roman" panose="02020603050405020304" pitchFamily="18" charset="0"/>
              </a:rPr>
              <a:t>7) D. Liu, Z. Deng, C. Wang, X. Wang and W. Chen, "An Unsupervised Deep Learning Method for Denoising </a:t>
            </a:r>
            <a:r>
              <a:rPr lang="en-IN" sz="2000" dirty="0" err="1">
                <a:latin typeface="Times New Roman" panose="02020603050405020304" pitchFamily="18" charset="0"/>
                <a:cs typeface="Times New Roman" panose="02020603050405020304" pitchFamily="18" charset="0"/>
              </a:rPr>
              <a:t>Prestack</a:t>
            </a:r>
            <a:r>
              <a:rPr lang="en-IN" sz="2000" dirty="0">
                <a:latin typeface="Times New Roman" panose="02020603050405020304" pitchFamily="18" charset="0"/>
                <a:cs typeface="Times New Roman" panose="02020603050405020304" pitchFamily="18" charset="0"/>
              </a:rPr>
              <a:t> Random Noise," in IEEE Geoscience and Remote Sensing Letters, vol. 19, pp. 1-5, 2022, Art no. 7500205, </a:t>
            </a:r>
            <a:r>
              <a:rPr lang="en-IN" sz="2000" dirty="0" err="1">
                <a:latin typeface="Times New Roman" panose="02020603050405020304" pitchFamily="18" charset="0"/>
                <a:cs typeface="Times New Roman" panose="02020603050405020304" pitchFamily="18" charset="0"/>
              </a:rPr>
              <a:t>doi</a:t>
            </a:r>
            <a:r>
              <a:rPr lang="en-IN" sz="2000" dirty="0">
                <a:latin typeface="Times New Roman" panose="02020603050405020304" pitchFamily="18" charset="0"/>
                <a:cs typeface="Times New Roman" panose="02020603050405020304" pitchFamily="18" charset="0"/>
              </a:rPr>
              <a:t>: 10.1109/LGRS.2020.3019400. </a:t>
            </a:r>
          </a:p>
          <a:p>
            <a:endParaRPr lang="en-IN" sz="2000" dirty="0">
              <a:latin typeface="Times New Roman" panose="02020603050405020304" pitchFamily="18" charset="0"/>
              <a:cs typeface="Times New Roman" panose="02020603050405020304" pitchFamily="18" charset="0"/>
            </a:endParaRPr>
          </a:p>
          <a:p>
            <a:r>
              <a:rPr lang="en-IN" sz="2000" dirty="0">
                <a:latin typeface="Times New Roman" panose="02020603050405020304" pitchFamily="18" charset="0"/>
                <a:cs typeface="Times New Roman" panose="02020603050405020304" pitchFamily="18" charset="0"/>
              </a:rPr>
              <a:t>8) F. Wang, B. Yang, Y. Wang and M. Wang, "Learning From Noisy Data: An Unsupervised Random Denoising Method for Seismic Data Using Model-Based Deep Learning," in IEEE Transactions on Geoscience and Remote Sensing, vol. 60, pp. 1-14, 2022, Art no. 5913314, </a:t>
            </a:r>
            <a:r>
              <a:rPr lang="en-IN" sz="2000" dirty="0" err="1">
                <a:latin typeface="Times New Roman" panose="02020603050405020304" pitchFamily="18" charset="0"/>
                <a:cs typeface="Times New Roman" panose="02020603050405020304" pitchFamily="18" charset="0"/>
              </a:rPr>
              <a:t>doi</a:t>
            </a:r>
            <a:r>
              <a:rPr lang="en-IN" sz="2000" dirty="0">
                <a:latin typeface="Times New Roman" panose="02020603050405020304" pitchFamily="18" charset="0"/>
                <a:cs typeface="Times New Roman" panose="02020603050405020304" pitchFamily="18" charset="0"/>
              </a:rPr>
              <a:t>: 10.1109/TGRS.2022.3165037</a:t>
            </a:r>
          </a:p>
        </p:txBody>
      </p:sp>
    </p:spTree>
    <p:extLst>
      <p:ext uri="{BB962C8B-B14F-4D97-AF65-F5344CB8AC3E}">
        <p14:creationId xmlns:p14="http://schemas.microsoft.com/office/powerpoint/2010/main" val="979633385"/>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1627</TotalTime>
  <Words>1522</Words>
  <Application>Microsoft Office PowerPoint</Application>
  <PresentationFormat>On-screen Show (4:3)</PresentationFormat>
  <Paragraphs>59</Paragraphs>
  <Slides>18</Slides>
  <Notes>3</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18</vt:i4>
      </vt:variant>
    </vt:vector>
  </HeadingPairs>
  <TitlesOfParts>
    <vt:vector size="24" baseType="lpstr">
      <vt:lpstr>Calibri</vt:lpstr>
      <vt:lpstr>Gill Sans MT</vt:lpstr>
      <vt:lpstr>Times New Roman</vt:lpstr>
      <vt:lpstr>Verdana</vt:lpstr>
      <vt:lpstr>Wingdings 2</vt:lpstr>
      <vt:lpstr>Solstice</vt:lpstr>
      <vt:lpstr>Learning From Noisy Data: An Unsupervised Random Denoising Method for Seismic Data Using Model-Based Deep Learning</vt:lpstr>
      <vt:lpstr>Abstract</vt:lpstr>
      <vt:lpstr>Existing System</vt:lpstr>
      <vt:lpstr>Disadvantage of Existing System</vt:lpstr>
      <vt:lpstr>PROPOSED SYSTEM :</vt:lpstr>
      <vt:lpstr>ADVANTAGE</vt:lpstr>
      <vt:lpstr>PowerPoint Presentation</vt:lpstr>
      <vt:lpstr>PowerPoint Presentation</vt:lpstr>
      <vt:lpstr>OVERVIEW </vt:lpstr>
      <vt:lpstr>Block Diagram</vt:lpstr>
      <vt:lpstr>Architecture Diagram</vt:lpstr>
      <vt:lpstr>SOFTWARE REQUIREMENTS:</vt:lpstr>
      <vt:lpstr>HARDWARE REQUIREMENTS:</vt:lpstr>
      <vt:lpstr>CONCLUTION</vt:lpstr>
      <vt:lpstr>REFERENCE</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vishalrameshv13@gmail.com</cp:lastModifiedBy>
  <cp:revision>638</cp:revision>
  <dcterms:created xsi:type="dcterms:W3CDTF">2006-08-16T00:00:00Z</dcterms:created>
  <dcterms:modified xsi:type="dcterms:W3CDTF">2023-02-08T10:50:26Z</dcterms:modified>
</cp:coreProperties>
</file>