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28"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2/6/2023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Investigating Deep Learning based Breast Cancer </a:t>
            </a:r>
            <a:r>
              <a:rPr lang="en-US" sz="4000" dirty="0" err="1"/>
              <a:t>Subtyping</a:t>
            </a:r>
            <a:r>
              <a:rPr lang="en-US" sz="4000" dirty="0"/>
              <a:t> using Pan-cancer and Multi-</a:t>
            </a:r>
            <a:r>
              <a:rPr lang="en-US" sz="4000" dirty="0" err="1"/>
              <a:t>omic</a:t>
            </a:r>
            <a:r>
              <a:rPr lang="en-US" sz="4000" dirty="0"/>
              <a:t> Data</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latin typeface="Times New Roman" pitchFamily="18" charset="0"/>
                <a:cs typeface="Times New Roman" pitchFamily="18" charset="0"/>
              </a:rPr>
              <a:t>Breast Cancer comprises multiple subtypes implicated in prognosis. Existing stratification methods rely on the expression </a:t>
            </a:r>
            <a:r>
              <a:rPr lang="en-US" sz="2000" dirty="0"/>
              <a:t>quantification of small gene sets. Next Generation Sequencing promises large amounts of </a:t>
            </a:r>
            <a:r>
              <a:rPr lang="en-US" sz="2000" dirty="0" err="1"/>
              <a:t>omic</a:t>
            </a:r>
            <a:r>
              <a:rPr lang="en-US" sz="2000" dirty="0"/>
              <a:t> data in the next years. In this scenario, we explore the potential of machine learning and, particularly, deep learning for breast cancer </a:t>
            </a:r>
            <a:r>
              <a:rPr lang="en-US" sz="2000" dirty="0" err="1"/>
              <a:t>subtyping.a</a:t>
            </a:r>
            <a:r>
              <a:rPr lang="en-US" sz="2000" dirty="0"/>
              <a:t>. When multi-</a:t>
            </a:r>
            <a:r>
              <a:rPr lang="en-US" sz="2000" dirty="0" err="1"/>
              <a:t>omic</a:t>
            </a:r>
            <a:r>
              <a:rPr lang="en-US" sz="2000" dirty="0"/>
              <a:t> data types are combined together, performance of deep models shows little (if any) improvement in accuracy, indicating the need for further analysis on larger datasets of multi-</a:t>
            </a:r>
            <a:r>
              <a:rPr lang="en-US" sz="2000" dirty="0" err="1"/>
              <a:t>omic</a:t>
            </a:r>
            <a:r>
              <a:rPr lang="en-US" sz="2000" dirty="0"/>
              <a:t> data as and when they become available</a:t>
            </a:r>
          </a:p>
          <a:p>
            <a:pPr lvl="1"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 We make use of multi-</a:t>
            </a:r>
            <a:r>
              <a:rPr lang="en-US" sz="2000" dirty="0" err="1"/>
              <a:t>omic</a:t>
            </a:r>
            <a:r>
              <a:rPr lang="en-US" sz="2000" dirty="0"/>
              <a:t> data, including </a:t>
            </a:r>
            <a:r>
              <a:rPr lang="en-US" sz="2000" dirty="0" err="1"/>
              <a:t>microRNA</a:t>
            </a:r>
            <a:r>
              <a:rPr lang="en-US" sz="2000" dirty="0"/>
              <a:t> expressions and copy number alterations, and we provide an in-depth investigation of several supervised and semi-supervised architectures Obtained accuracy results show simpler models to perform at least as well as the deep semi-supervised approaches on our task over gene expression data</a:t>
            </a:r>
            <a:endParaRPr lang="en-US" sz="2000" dirty="0">
              <a:latin typeface="Times New Roman" pitchFamily="18" charset="0"/>
              <a:cs typeface="Times New Roman" pitchFamily="18" charset="0"/>
            </a:endParaRPr>
          </a:p>
          <a:p>
            <a:pPr algn="just">
              <a:lnSpc>
                <a:spcPct val="150000"/>
              </a:lnSpc>
            </a:pPr>
            <a:r>
              <a:rPr lang="en-US" sz="2000" dirty="0"/>
              <a:t>a. When multi-</a:t>
            </a:r>
            <a:r>
              <a:rPr lang="en-US" sz="2000" dirty="0" err="1"/>
              <a:t>omic</a:t>
            </a:r>
            <a:r>
              <a:rPr lang="en-US" sz="2000" dirty="0"/>
              <a:t> data types are combined together, performance of deep models shows little (if any) improvement in accuracy, indicating the need for further analysis on larger datasets of multi-</a:t>
            </a:r>
            <a:r>
              <a:rPr lang="en-US" sz="2000" dirty="0" err="1"/>
              <a:t>omic</a:t>
            </a:r>
            <a:r>
              <a:rPr lang="en-US" sz="2000" dirty="0"/>
              <a:t> data as and when they become available</a:t>
            </a:r>
            <a:r>
              <a:rPr lang="en-US" sz="2000" dirty="0">
                <a:latin typeface="Times New Roman" pitchFamily="18" charset="0"/>
                <a:cs typeface="Times New Roman" pitchFamily="18"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a:latin typeface="Times New Roman" pitchFamily="18" charset="0"/>
                <a:cs typeface="Times New Roman" pitchFamily="18" charset="0"/>
              </a:rPr>
              <a:t>In Existing system </a:t>
            </a:r>
            <a:r>
              <a:rPr lang="en-US" sz="2000" dirty="0"/>
              <a:t> Several </a:t>
            </a:r>
            <a:r>
              <a:rPr lang="en-US" sz="2000" dirty="0" err="1"/>
              <a:t>multigene</a:t>
            </a:r>
            <a:r>
              <a:rPr lang="en-US" sz="2000" dirty="0"/>
              <a:t> prognostic molecular tests have been proposed for BRCA over the last decade, contributing to a better stratification, analysis, and understanding of its </a:t>
            </a:r>
            <a:r>
              <a:rPr lang="en-US" sz="2000" dirty="0" err="1"/>
              <a:t>prognosisrelated</a:t>
            </a:r>
            <a:r>
              <a:rPr lang="en-US" sz="2000" dirty="0"/>
              <a:t> molecular subtypes.</a:t>
            </a:r>
            <a:endParaRPr lang="en-IN" sz="2000" dirty="0">
              <a:latin typeface="Times New Roman" pitchFamily="18" charset="0"/>
              <a:cs typeface="Times New Roman" pitchFamily="18" charset="0"/>
            </a:endParaRPr>
          </a:p>
          <a:p>
            <a:pPr algn="just">
              <a:lnSpc>
                <a:spcPct val="150000"/>
              </a:lnSpc>
            </a:pPr>
            <a:r>
              <a:rPr lang="en-US" sz="2000" dirty="0"/>
              <a:t>Notwithstanding their proven predictive power, these tests still use classification models based on gene expression values of only a few genes, leaving much of the additional BRCA traits and heterogeneity unexplained.</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A problem was that TCGA and ARCHS4 preprocess the data (from the sequencer output) using slightly different pipelines.</a:t>
            </a:r>
            <a:br>
              <a:rPr lang="en-US" sz="2000" dirty="0"/>
            </a:br>
            <a:endParaRPr lang="en-US" sz="2000" dirty="0"/>
          </a:p>
          <a:p>
            <a:pPr algn="just">
              <a:lnSpc>
                <a:spcPct val="150000"/>
              </a:lnSpc>
            </a:pPr>
            <a:r>
              <a:rPr lang="en-US" sz="2000" dirty="0"/>
              <a:t>the cross-entropy loss, which is standard for classification problems.</a:t>
            </a:r>
          </a:p>
          <a:p>
            <a:pPr algn="just">
              <a:lnSpc>
                <a:spcPct val="150000"/>
              </a:lnSpc>
            </a:pPr>
            <a:endParaRPr lang="en-US" sz="2000" dirty="0">
              <a:latin typeface="Times New Roman" pitchFamily="18" charset="0"/>
              <a:cs typeface="Times New Roman" pitchFamily="18" charset="0"/>
            </a:endParaRPr>
          </a:p>
          <a:p>
            <a:pPr algn="just">
              <a:lnSpc>
                <a:spcPct val="150000"/>
              </a:lnSpc>
            </a:pPr>
            <a:r>
              <a:rPr lang="en-US" sz="2000" dirty="0">
                <a:latin typeface="Times New Roman" pitchFamily="18" charset="0"/>
                <a:cs typeface="Times New Roman" pitchFamily="18" charset="0"/>
              </a:rPr>
              <a:t>L</a:t>
            </a:r>
            <a:r>
              <a:rPr lang="en-US" sz="2000" dirty="0"/>
              <a:t>everaging on that additional information can offer the chance to extract features useful to overcome the lack of labeled samples and tackle the </a:t>
            </a:r>
            <a:r>
              <a:rPr lang="en-US" sz="2000" dirty="0" err="1"/>
              <a:t>subtyping</a:t>
            </a:r>
            <a:r>
              <a:rPr lang="en-US" sz="2000" dirty="0"/>
              <a:t> problem more efficiently.</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This work will review existing computational and digital pathology methods for breast cancer diagnosis with a special focus on deep learning. The paper starts by reviewing public datasets related to breast cancer diagnosis. </a:t>
            </a:r>
          </a:p>
          <a:p>
            <a:pPr algn="just">
              <a:lnSpc>
                <a:spcPct val="150000"/>
              </a:lnSpc>
            </a:pPr>
            <a:endParaRPr lang="en-US" sz="2000" dirty="0"/>
          </a:p>
          <a:p>
            <a:pPr algn="just">
              <a:lnSpc>
                <a:spcPct val="150000"/>
              </a:lnSpc>
            </a:pPr>
            <a:r>
              <a:rPr lang="en-US" sz="2000" dirty="0"/>
              <a:t>Additionally, existing deep learning methods for breast cancer diagnosis are reviewed. The publicly available code repositories are introduced as well. The paper is closed by highlighting challenges and future works for deep learning-based diagnosis.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t>breast cancer diagnosis OR malignant growth OR tumor AND (deep learning OR machine learning)</a:t>
            </a:r>
          </a:p>
          <a:p>
            <a:pPr algn="just">
              <a:lnSpc>
                <a:spcPct val="150000"/>
              </a:lnSpc>
            </a:pPr>
            <a:endParaRPr lang="en-US" sz="2000" dirty="0">
              <a:latin typeface="Times New Roman" pitchFamily="18" charset="0"/>
              <a:cs typeface="Times New Roman" pitchFamily="18" charset="0"/>
            </a:endParaRPr>
          </a:p>
          <a:p>
            <a:pPr algn="just">
              <a:lnSpc>
                <a:spcPct val="150000"/>
              </a:lnSpc>
            </a:pPr>
            <a:r>
              <a:rPr lang="en-US" sz="2000" dirty="0"/>
              <a:t>Other studies reported that estrogen receptor status (trauma centers) is a fundamental atomic marker used to diagnose and select treatment options</a:t>
            </a:r>
          </a:p>
          <a:p>
            <a:pPr algn="just">
              <a:lnSpc>
                <a:spcPct val="150000"/>
              </a:lnSpc>
            </a:pPr>
            <a:endParaRPr lang="en-US" sz="2000" dirty="0">
              <a:latin typeface="Times New Roman" pitchFamily="18" charset="0"/>
              <a:cs typeface="Times New Roman" pitchFamily="18" charset="0"/>
            </a:endParaRPr>
          </a:p>
          <a:p>
            <a:pPr algn="just">
              <a:lnSpc>
                <a:spcPct val="150000"/>
              </a:lnSpc>
            </a:pPr>
            <a:r>
              <a:rPr lang="en-US" sz="2000" dirty="0"/>
              <a:t>A limited set of samples with lesion-level annotation was used in the first phase of training.</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64972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US" sz="2000" dirty="0"/>
                        <a:t>Molecular portraits of human breast </a:t>
                      </a:r>
                      <a:r>
                        <a:rPr lang="en-US" sz="2000" dirty="0" err="1"/>
                        <a:t>tumours</a:t>
                      </a:r>
                      <a:endParaRPr lang="en-IN" sz="2000" dirty="0">
                        <a:latin typeface="Times New Roman" pitchFamily="18" charset="0"/>
                        <a:cs typeface="Times New Roman" pitchFamily="18" charset="0"/>
                      </a:endParaRPr>
                    </a:p>
                  </a:txBody>
                  <a:tcPr/>
                </a:tc>
                <a:tc>
                  <a:txBody>
                    <a:bodyPr/>
                    <a:lstStyle/>
                    <a:p>
                      <a:pPr algn="just"/>
                      <a:r>
                        <a:rPr lang="en-IN" sz="2000" dirty="0">
                          <a:latin typeface="Times New Roman" pitchFamily="18" charset="0"/>
                          <a:cs typeface="Times New Roman" pitchFamily="18" charset="0"/>
                        </a:rPr>
                        <a:t>Na Wu , </a:t>
                      </a:r>
                      <a:r>
                        <a:rPr lang="en-IN" sz="2000" dirty="0" err="1">
                          <a:latin typeface="Times New Roman" pitchFamily="18" charset="0"/>
                          <a:cs typeface="Times New Roman" pitchFamily="18" charset="0"/>
                        </a:rPr>
                        <a:t>Dewei</a:t>
                      </a:r>
                      <a:r>
                        <a:rPr lang="en-IN" sz="2000" dirty="0">
                          <a:latin typeface="Times New Roman" pitchFamily="18" charset="0"/>
                          <a:cs typeface="Times New Roman" pitchFamily="18" charset="0"/>
                        </a:rPr>
                        <a:t> Li , and </a:t>
                      </a:r>
                      <a:r>
                        <a:rPr lang="en-IN" sz="2000" dirty="0" err="1">
                          <a:latin typeface="Times New Roman" pitchFamily="18" charset="0"/>
                          <a:cs typeface="Times New Roman" pitchFamily="18" charset="0"/>
                        </a:rPr>
                        <a:t>Yugeng</a:t>
                      </a:r>
                      <a:r>
                        <a:rPr lang="en-IN" sz="2000" dirty="0">
                          <a:latin typeface="Times New Roman" pitchFamily="18" charset="0"/>
                          <a:cs typeface="Times New Roman" pitchFamily="18" charset="0"/>
                        </a:rPr>
                        <a:t> Xi</a:t>
                      </a:r>
                    </a:p>
                  </a:txBody>
                  <a:tcPr/>
                </a:tc>
                <a:tc>
                  <a:txBody>
                    <a:bodyPr/>
                    <a:lstStyle/>
                    <a:p>
                      <a:pPr algn="just"/>
                      <a:r>
                        <a:rPr kumimoji="0" lang="en-US" sz="2000" b="0" i="0" kern="1200" dirty="0">
                          <a:solidFill>
                            <a:schemeClr val="dk1"/>
                          </a:solidFill>
                          <a:latin typeface="+mn-lt"/>
                          <a:ea typeface="+mn-ea"/>
                          <a:cs typeface="+mn-cs"/>
                        </a:rPr>
                        <a:t>Human breast </a:t>
                      </a:r>
                      <a:r>
                        <a:rPr kumimoji="0" lang="en-US" sz="2000" b="0" i="0" kern="1200" dirty="0" err="1">
                          <a:solidFill>
                            <a:schemeClr val="dk1"/>
                          </a:solidFill>
                          <a:latin typeface="+mn-lt"/>
                          <a:ea typeface="+mn-ea"/>
                          <a:cs typeface="+mn-cs"/>
                        </a:rPr>
                        <a:t>tumours</a:t>
                      </a:r>
                      <a:r>
                        <a:rPr kumimoji="0" lang="en-US" sz="2000" b="0" i="0" kern="1200" dirty="0">
                          <a:solidFill>
                            <a:schemeClr val="dk1"/>
                          </a:solidFill>
                          <a:latin typeface="+mn-lt"/>
                          <a:ea typeface="+mn-ea"/>
                          <a:cs typeface="+mn-cs"/>
                        </a:rPr>
                        <a:t> are diverse in their natural history and in their responsiveness to treatments. Variation in transcriptional programs accounts for much of the biological diversity of human cells and </a:t>
                      </a:r>
                      <a:r>
                        <a:rPr kumimoji="0" lang="en-US" sz="2000" b="0" i="0" kern="1200" dirty="0" err="1">
                          <a:solidFill>
                            <a:schemeClr val="dk1"/>
                          </a:solidFill>
                          <a:latin typeface="+mn-lt"/>
                          <a:ea typeface="+mn-ea"/>
                          <a:cs typeface="+mn-cs"/>
                        </a:rPr>
                        <a:t>tumours</a:t>
                      </a:r>
                      <a:r>
                        <a:rPr kumimoji="0" lang="en-US" sz="2000" b="0" i="0" kern="1200" dirty="0">
                          <a:solidFill>
                            <a:schemeClr val="dk1"/>
                          </a:solidFill>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US" sz="2000" dirty="0"/>
                        <a:t>Gene expression patterns of breast carcinomas distinguish tumor subclasses with clinical implications</a:t>
                      </a:r>
                      <a:endParaRPr lang="en-IN" sz="2000" dirty="0">
                        <a:latin typeface="Times New Roman" pitchFamily="18" charset="0"/>
                        <a:cs typeface="Times New Roman" pitchFamily="18" charset="0"/>
                      </a:endParaRPr>
                    </a:p>
                  </a:txBody>
                  <a:tcPr/>
                </a:tc>
                <a:tc>
                  <a:txBody>
                    <a:bodyPr/>
                    <a:lstStyle/>
                    <a:p>
                      <a:pPr algn="just"/>
                      <a:r>
                        <a:rPr lang="en-US" sz="2000" dirty="0"/>
                        <a:t>T. </a:t>
                      </a:r>
                      <a:r>
                        <a:rPr lang="en-US" sz="2000" dirty="0" err="1"/>
                        <a:t>Sørlie</a:t>
                      </a:r>
                      <a:r>
                        <a:rPr lang="en-US" sz="2000" dirty="0"/>
                        <a:t>, C. M. </a:t>
                      </a:r>
                      <a:r>
                        <a:rPr lang="en-US" sz="2000" dirty="0" err="1"/>
                        <a:t>Perou</a:t>
                      </a:r>
                      <a:r>
                        <a:rPr lang="en-US" sz="2000" dirty="0"/>
                        <a:t>, R. </a:t>
                      </a:r>
                      <a:r>
                        <a:rPr lang="en-US" sz="2000" dirty="0" err="1"/>
                        <a:t>Tibshirani</a:t>
                      </a:r>
                      <a:r>
                        <a:rPr lang="en-US" sz="2000" dirty="0"/>
                        <a:t>, T. </a:t>
                      </a:r>
                      <a:r>
                        <a:rPr lang="en-US" sz="2000" dirty="0" err="1"/>
                        <a:t>Aas</a:t>
                      </a:r>
                      <a:r>
                        <a:rPr lang="en-US" sz="2000" dirty="0"/>
                        <a:t>, S. </a:t>
                      </a:r>
                      <a:r>
                        <a:rPr lang="en-US" sz="2000" dirty="0" err="1"/>
                        <a:t>Geisler</a:t>
                      </a:r>
                      <a:r>
                        <a:rPr lang="en-US" sz="2000" dirty="0"/>
                        <a:t>, H. </a:t>
                      </a:r>
                      <a:r>
                        <a:rPr lang="en-US" sz="2000" dirty="0" err="1"/>
                        <a:t>Johnsen</a:t>
                      </a:r>
                      <a:r>
                        <a:rPr lang="en-US" sz="2000" dirty="0"/>
                        <a:t>, T. Hastie, M. B. </a:t>
                      </a:r>
                      <a:r>
                        <a:rPr lang="en-US" sz="2000" dirty="0" err="1"/>
                        <a:t>Eisen</a:t>
                      </a:r>
                      <a:r>
                        <a:rPr lang="en-US" sz="2000" dirty="0"/>
                        <a:t>, M. Van De Rijn, S. S. Jeffrey,</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The purpose of this study was to classify breast carcinomas based on variations in gene expression patterns derived from </a:t>
                      </a:r>
                      <a:r>
                        <a:rPr kumimoji="0" lang="en-US" sz="2000" b="0" i="0" kern="1200" dirty="0" err="1">
                          <a:solidFill>
                            <a:schemeClr val="dk1"/>
                          </a:solidFill>
                          <a:latin typeface="+mn-lt"/>
                          <a:ea typeface="+mn-ea"/>
                          <a:cs typeface="+mn-cs"/>
                        </a:rPr>
                        <a:t>cDNA</a:t>
                      </a:r>
                      <a:r>
                        <a:rPr kumimoji="0" lang="en-US" sz="2000" b="0" i="0" kern="1200" dirty="0">
                          <a:solidFill>
                            <a:schemeClr val="dk1"/>
                          </a:solidFill>
                          <a:latin typeface="+mn-lt"/>
                          <a:ea typeface="+mn-ea"/>
                          <a:cs typeface="+mn-cs"/>
                        </a:rPr>
                        <a:t> microarrays and to correlate tumor characteristics to clinical outcome.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7627034"/>
        </p:xfrm>
        <a:graphic>
          <a:graphicData uri="http://schemas.openxmlformats.org/drawingml/2006/table">
            <a:tbl>
              <a:tblPr firstRow="1" bandRow="1">
                <a:tableStyleId>{5C22544A-7EE6-4342-B048-85BDC9FD1C3A}</a:tableStyleId>
              </a:tblPr>
              <a:tblGrid>
                <a:gridCol w="25717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gn="just"/>
                      <a:r>
                        <a:rPr lang="en-US" sz="2000" dirty="0"/>
                        <a:t>Breast </a:t>
                      </a:r>
                      <a:r>
                        <a:rPr lang="en-US" sz="2000" dirty="0" err="1"/>
                        <a:t>cancer</a:t>
                      </a:r>
                      <a:r>
                        <a:rPr lang="en-US" sz="2000" dirty="0"/>
                        <a:t> intrinsic subtype classification, clinical use and future trends</a:t>
                      </a:r>
                      <a:endParaRPr lang="en-IN" sz="2000" dirty="0">
                        <a:latin typeface="Times New Roman" pitchFamily="18" charset="0"/>
                        <a:cs typeface="Times New Roman" pitchFamily="18" charset="0"/>
                      </a:endParaRPr>
                    </a:p>
                  </a:txBody>
                  <a:tcPr/>
                </a:tc>
                <a:tc>
                  <a:txBody>
                    <a:bodyPr/>
                    <a:lstStyle/>
                    <a:p>
                      <a:pPr algn="just"/>
                      <a:r>
                        <a:rPr lang="en-US" sz="2000" dirty="0"/>
                        <a:t>X. Dai, T. Li, Z. </a:t>
                      </a:r>
                      <a:r>
                        <a:rPr lang="en-US" sz="2000" dirty="0" err="1"/>
                        <a:t>Bai</a:t>
                      </a:r>
                      <a:r>
                        <a:rPr lang="en-US" sz="2000" dirty="0"/>
                        <a:t>, Y. Yang, X. Liu, J. Zhan, and B. Shi</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The advent of microarrays has led to a new paradigm in deciphering breast cancer heterogeneity, based on which the </a:t>
                      </a:r>
                      <a:r>
                        <a:rPr kumimoji="0" lang="en-US" sz="2000" b="0" i="0" kern="1200" dirty="0" err="1">
                          <a:solidFill>
                            <a:schemeClr val="dk1"/>
                          </a:solidFill>
                          <a:latin typeface="+mn-lt"/>
                          <a:ea typeface="+mn-ea"/>
                          <a:cs typeface="+mn-cs"/>
                        </a:rPr>
                        <a:t>intrinsisubtyping</a:t>
                      </a:r>
                      <a:r>
                        <a:rPr kumimoji="0" lang="en-US" sz="2000" b="0" i="0" kern="1200" dirty="0">
                          <a:solidFill>
                            <a:schemeClr val="dk1"/>
                          </a:solidFill>
                          <a:latin typeface="+mn-lt"/>
                          <a:ea typeface="+mn-ea"/>
                          <a:cs typeface="+mn-cs"/>
                        </a:rPr>
                        <a:t> </a:t>
                      </a:r>
                      <a:r>
                        <a:rPr kumimoji="0" lang="en-US" sz="2000" b="0" i="0" kern="1200" dirty="0" err="1">
                          <a:solidFill>
                            <a:schemeClr val="dk1"/>
                          </a:solidFill>
                          <a:latin typeface="+mn-lt"/>
                          <a:ea typeface="+mn-ea"/>
                          <a:cs typeface="+mn-cs"/>
                        </a:rPr>
                        <a:t>systemusing</a:t>
                      </a:r>
                      <a:r>
                        <a:rPr kumimoji="0" lang="en-US" sz="2000" b="0" i="0" kern="1200" dirty="0">
                          <a:solidFill>
                            <a:schemeClr val="dk1"/>
                          </a:solidFill>
                          <a:latin typeface="+mn-lt"/>
                          <a:ea typeface="+mn-ea"/>
                          <a:cs typeface="+mn-cs"/>
                        </a:rPr>
                        <a:t> prognostic </a:t>
                      </a:r>
                      <a:r>
                        <a:rPr kumimoji="0" lang="en-US" sz="2000" b="0" i="0" kern="1200" dirty="0" err="1">
                          <a:solidFill>
                            <a:schemeClr val="dk1"/>
                          </a:solidFill>
                          <a:latin typeface="+mn-lt"/>
                          <a:ea typeface="+mn-ea"/>
                          <a:cs typeface="+mn-cs"/>
                        </a:rPr>
                        <a:t>multigene</a:t>
                      </a:r>
                      <a:r>
                        <a:rPr kumimoji="0" lang="en-US" sz="2000" b="0" i="0" kern="1200" baseline="0" dirty="0">
                          <a:solidFill>
                            <a:schemeClr val="dk1"/>
                          </a:solidFill>
                          <a:latin typeface="+mn-lt"/>
                          <a:ea typeface="+mn-ea"/>
                          <a:cs typeface="+mn-cs"/>
                        </a:rPr>
                        <a:t> </a:t>
                      </a:r>
                      <a:r>
                        <a:rPr kumimoji="0" lang="en-US" sz="2000" b="0" i="0" kern="1200" dirty="0">
                          <a:solidFill>
                            <a:schemeClr val="dk1"/>
                          </a:solidFill>
                          <a:latin typeface="+mn-lt"/>
                          <a:ea typeface="+mn-ea"/>
                          <a:cs typeface="+mn-cs"/>
                        </a:rPr>
                        <a:t>classifiers was developed.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pPr algn="just"/>
                      <a:r>
                        <a:rPr lang="en-US" sz="2000" dirty="0" err="1"/>
                        <a:t>Supervised</a:t>
                      </a:r>
                      <a:r>
                        <a:rPr lang="en-US" sz="2000" dirty="0"/>
                        <a:t> risk predictor of breast cancer based on intrinsic sub</a:t>
                      </a:r>
                      <a:endParaRPr lang="en-IN" sz="2000" dirty="0">
                        <a:latin typeface="Times New Roman" pitchFamily="18" charset="0"/>
                        <a:cs typeface="Times New Roman" pitchFamily="18" charset="0"/>
                      </a:endParaRPr>
                    </a:p>
                  </a:txBody>
                  <a:tcPr/>
                </a:tc>
                <a:tc>
                  <a:txBody>
                    <a:bodyPr/>
                    <a:lstStyle/>
                    <a:p>
                      <a:pPr algn="just"/>
                      <a:r>
                        <a:rPr lang="en-US" sz="2000" dirty="0"/>
                        <a:t>J. Parker, M. Mullins, M. </a:t>
                      </a:r>
                      <a:r>
                        <a:rPr lang="en-US" sz="2000" dirty="0" err="1"/>
                        <a:t>Cheang</a:t>
                      </a:r>
                      <a:r>
                        <a:rPr lang="en-US" sz="2000" dirty="0"/>
                        <a:t>, S. Leung, D. </a:t>
                      </a:r>
                      <a:r>
                        <a:rPr lang="en-US" sz="2000" dirty="0" err="1"/>
                        <a:t>Voduc</a:t>
                      </a:r>
                      <a:r>
                        <a:rPr lang="en-US" sz="2000" dirty="0"/>
                        <a:t>, T. Vickery, S. Davies, C. </a:t>
                      </a:r>
                      <a:r>
                        <a:rPr lang="en-US" sz="2000" dirty="0" err="1"/>
                        <a:t>Fauron</a:t>
                      </a:r>
                      <a:r>
                        <a:rPr lang="en-US" sz="2000" dirty="0"/>
                        <a:t>, X. He, Z. </a:t>
                      </a:r>
                      <a:r>
                        <a:rPr lang="en-US" sz="2000" dirty="0" err="1"/>
                        <a:t>Hu</a:t>
                      </a:r>
                      <a:r>
                        <a:rPr lang="en-US" sz="2000" dirty="0"/>
                        <a:t>, and J. </a:t>
                      </a:r>
                      <a:r>
                        <a:rPr lang="en-US" sz="2000" dirty="0" err="1"/>
                        <a:t>Quackenbush</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To improve on current standards for breast cancer prognosis and prediction of chemotherapy benefit by developing a risk model that incorporates the gene expression-based "intrinsic" subtypes luminal A, luminal B, HER2-enriched, and basal-like.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latin typeface="Times New Roman" pitchFamily="18" charset="0"/>
                <a:cs typeface="Times New Roman" pitchFamily="18" charset="0"/>
              </a:rPr>
              <a:t>Multi-class Logistic Regression (LR) is the first method we investigated for breast cancer </a:t>
            </a:r>
            <a:r>
              <a:rPr lang="en-US" sz="2000" dirty="0" err="1">
                <a:latin typeface="Times New Roman" pitchFamily="18" charset="0"/>
                <a:cs typeface="Times New Roman" pitchFamily="18" charset="0"/>
              </a:rPr>
              <a:t>subtyping</a:t>
            </a:r>
            <a:r>
              <a:rPr lang="en-US" sz="2000" dirty="0">
                <a:latin typeface="Times New Roman" pitchFamily="18" charset="0"/>
                <a:cs typeface="Times New Roman" pitchFamily="18" charset="0"/>
              </a:rPr>
              <a:t>. LR is a </a:t>
            </a:r>
            <a:r>
              <a:rPr lang="en-US" sz="2000" dirty="0" err="1">
                <a:latin typeface="Times New Roman" pitchFamily="18" charset="0"/>
                <a:cs typeface="Times New Roman" pitchFamily="18" charset="0"/>
              </a:rPr>
              <a:t>wellestablished</a:t>
            </a:r>
            <a:r>
              <a:rPr lang="en-US" sz="2000" dirty="0">
                <a:latin typeface="Times New Roman" pitchFamily="18" charset="0"/>
                <a:cs typeface="Times New Roman" pitchFamily="18" charset="0"/>
              </a:rPr>
              <a:t> linear classification method that has the </a:t>
            </a:r>
            <a:r>
              <a:rPr lang="en-US" sz="2000" dirty="0" err="1">
                <a:latin typeface="Times New Roman" pitchFamily="18" charset="0"/>
                <a:cs typeface="Times New Roman" pitchFamily="18" charset="0"/>
              </a:rPr>
              <a:t>advantage</a:t>
            </a:r>
            <a:r>
              <a:rPr lang="en-US" sz="2000" dirty="0">
                <a:latin typeface="Times New Roman" pitchFamily="18" charset="0"/>
                <a:cs typeface="Times New Roman" pitchFamily="18" charset="0"/>
              </a:rPr>
              <a:t> of producing models that are easier to interpret than the non-linear models discussed shortly. </a:t>
            </a:r>
          </a:p>
          <a:p>
            <a:pPr algn="just">
              <a:lnSpc>
                <a:spcPct val="170000"/>
              </a:lnSpc>
            </a:pPr>
            <a:r>
              <a:rPr lang="en-US" sz="2000" dirty="0">
                <a:latin typeface="Times New Roman" pitchFamily="18" charset="0"/>
                <a:cs typeface="Times New Roman" pitchFamily="18" charset="0"/>
              </a:rPr>
              <a:t>To cope with the huge feature set compared to the number of labeled examples, we applied </a:t>
            </a:r>
            <a:r>
              <a:rPr lang="en-US" sz="2000" dirty="0" err="1">
                <a:latin typeface="Times New Roman" pitchFamily="18" charset="0"/>
                <a:cs typeface="Times New Roman" pitchFamily="18" charset="0"/>
              </a:rPr>
              <a:t>sparsity</a:t>
            </a:r>
            <a:r>
              <a:rPr lang="en-US" sz="2000" dirty="0">
                <a:latin typeface="Times New Roman" pitchFamily="18" charset="0"/>
                <a:cs typeface="Times New Roman" pitchFamily="18" charset="0"/>
              </a:rPr>
              <a:t>-inducing L1 </a:t>
            </a:r>
            <a:r>
              <a:rPr lang="en-US" sz="2000" dirty="0" err="1">
                <a:latin typeface="Times New Roman" pitchFamily="18" charset="0"/>
                <a:cs typeface="Times New Roman" pitchFamily="18" charset="0"/>
              </a:rPr>
              <a:t>regularisation</a:t>
            </a:r>
            <a:r>
              <a:rPr lang="en-US" sz="2000" dirty="0">
                <a:latin typeface="Times New Roman" pitchFamily="18" charset="0"/>
                <a:cs typeface="Times New Roman" pitchFamily="18" charset="0"/>
              </a:rPr>
              <a:t> to prevent </a:t>
            </a:r>
            <a:r>
              <a:rPr lang="en-US" sz="2000" dirty="0" err="1">
                <a:latin typeface="Times New Roman" pitchFamily="18" charset="0"/>
                <a:cs typeface="Times New Roman" pitchFamily="18" charset="0"/>
              </a:rPr>
              <a:t>overfitting</a:t>
            </a:r>
            <a:r>
              <a:rPr lang="en-US" sz="2000" dirty="0">
                <a:latin typeface="Times New Roman" pitchFamily="18" charset="0"/>
                <a:cs typeface="Times New Roman" pitchFamily="18" charset="0"/>
              </a:rPr>
              <a:t>. The L1-penalty shrinks the less important feature’s coefficients to zero, removing some features altogether from the model. under- and over-fitting.)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p:cNvPicPr>
            <a:picLocks noGrp="1" noChangeAspect="1" noChangeArrowheads="1"/>
          </p:cNvPicPr>
          <p:nvPr>
            <p:ph idx="1"/>
          </p:nvPr>
        </p:nvPicPr>
        <p:blipFill>
          <a:blip r:embed="rId2"/>
          <a:srcRect/>
          <a:stretch>
            <a:fillRect/>
          </a:stretch>
        </p:blipFill>
        <p:spPr bwMode="auto">
          <a:xfrm>
            <a:off x="1371600" y="1549323"/>
            <a:ext cx="7036357" cy="4241877"/>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p:cNvPicPr>
            <a:picLocks noGrp="1" noChangeAspect="1" noChangeArrowheads="1"/>
          </p:cNvPicPr>
          <p:nvPr>
            <p:ph idx="1"/>
          </p:nvPr>
        </p:nvPicPr>
        <p:blipFill>
          <a:blip r:embed="rId2"/>
          <a:srcRect/>
          <a:stretch>
            <a:fillRect/>
          </a:stretch>
        </p:blipFill>
        <p:spPr bwMode="auto">
          <a:xfrm>
            <a:off x="1348088" y="1600200"/>
            <a:ext cx="6901026" cy="4448175"/>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just">
              <a:lnSpc>
                <a:spcPct val="150000"/>
              </a:lnSpc>
            </a:pPr>
            <a:r>
              <a:rPr lang="en-US" sz="2000" dirty="0"/>
              <a:t>In this work we explored a computational approach to leverage the larger datasets provided by high-throughput sequencing technologies for the breast cancer </a:t>
            </a:r>
            <a:r>
              <a:rPr lang="en-US" sz="2000" dirty="0" err="1"/>
              <a:t>subtyping</a:t>
            </a:r>
            <a:r>
              <a:rPr lang="en-US" sz="2000" dirty="0"/>
              <a:t> task. To do so, we developed both supervised and </a:t>
            </a:r>
            <a:r>
              <a:rPr lang="en-US" sz="2000" dirty="0" err="1"/>
              <a:t>semisupervised</a:t>
            </a:r>
            <a:r>
              <a:rPr lang="en-US" sz="2000" dirty="0"/>
              <a:t> machine learning models that could take </a:t>
            </a:r>
            <a:r>
              <a:rPr lang="en-US" sz="2000" dirty="0" err="1"/>
              <a:t>advantage</a:t>
            </a:r>
            <a:r>
              <a:rPr lang="en-US" sz="2000" dirty="0"/>
              <a:t> of this substantial broadening of the variable space to efficiently classify different breast cancer samples accurately</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1600" dirty="0">
                <a:latin typeface="Times New Roman" pitchFamily="18" charset="0"/>
                <a:cs typeface="Times New Roman" pitchFamily="18" charset="0"/>
              </a:rPr>
              <a:t>[1] </a:t>
            </a:r>
            <a:r>
              <a:rPr lang="en-US" sz="1600" dirty="0"/>
              <a:t>] C. M. </a:t>
            </a:r>
            <a:r>
              <a:rPr lang="en-US" sz="1600" dirty="0" err="1"/>
              <a:t>Perou</a:t>
            </a:r>
            <a:r>
              <a:rPr lang="en-US" sz="1600" dirty="0"/>
              <a:t>, T. </a:t>
            </a:r>
            <a:r>
              <a:rPr lang="en-US" sz="1600" dirty="0" err="1"/>
              <a:t>Sørlie</a:t>
            </a:r>
            <a:r>
              <a:rPr lang="en-US" sz="1600" dirty="0"/>
              <a:t>, M. </a:t>
            </a:r>
            <a:r>
              <a:rPr lang="en-US" sz="1600" dirty="0" err="1"/>
              <a:t>Eisen</a:t>
            </a:r>
            <a:r>
              <a:rPr lang="en-US" sz="1600" dirty="0"/>
              <a:t>, M. Van de Rijn, S. Jeffrey, C. Rees, and J. Pollack, “Molecular portraits of human breast </a:t>
            </a:r>
            <a:r>
              <a:rPr lang="en-US" sz="1600" dirty="0" err="1"/>
              <a:t>tumours</a:t>
            </a:r>
            <a:r>
              <a:rPr lang="en-US" sz="1600" dirty="0"/>
              <a:t>,” Nature, vol. 406, pp. 747–752, 2000.</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[2]. </a:t>
            </a:r>
            <a:r>
              <a:rPr lang="en-US" sz="1600" dirty="0"/>
              <a:t>Gene expression patterns of breast carcinomas distinguish tumor subclasses with clinical implications,” Proceedings of the National Academy of Sciences of the United States of America, vol. 98(19), pp. 10869—-10874, 2001. </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[3] </a:t>
            </a:r>
            <a:r>
              <a:rPr lang="en-US" sz="1600" dirty="0"/>
              <a:t>] intrinsic subtype classification, clinical use and future trends,” American journal of cancer research, vol. 5, no. 10, p. 2929, 2015</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[4] </a:t>
            </a:r>
            <a:r>
              <a:rPr lang="en-US" sz="1600" dirty="0"/>
              <a:t>A. F. Vieira and F. Schmitt, “An update on breast cancer </a:t>
            </a:r>
            <a:r>
              <a:rPr lang="en-US" sz="1600" dirty="0" err="1"/>
              <a:t>multigene</a:t>
            </a:r>
            <a:r>
              <a:rPr lang="en-US" sz="1600" dirty="0"/>
              <a:t> prognostic tests-emergent clinical biomarkers,” Frontiers in medicine, vol. 5, p. 248, 2018. </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[15] </a:t>
            </a:r>
            <a:r>
              <a:rPr lang="en-US" sz="1600" dirty="0"/>
              <a:t>J. Parker, M. Mullins, M. </a:t>
            </a:r>
            <a:r>
              <a:rPr lang="en-US" sz="1600" dirty="0" err="1"/>
              <a:t>Cheang</a:t>
            </a:r>
            <a:r>
              <a:rPr lang="en-US" sz="1600" dirty="0"/>
              <a:t>, S. Leung, D. </a:t>
            </a:r>
            <a:r>
              <a:rPr lang="en-US" sz="1600" dirty="0" err="1"/>
              <a:t>Voduc</a:t>
            </a:r>
            <a:r>
              <a:rPr lang="en-US" sz="1600" dirty="0"/>
              <a:t>, T. Vickery, S. Davies, C. </a:t>
            </a:r>
            <a:r>
              <a:rPr lang="en-US" sz="1600" dirty="0" err="1"/>
              <a:t>Fauron</a:t>
            </a:r>
            <a:r>
              <a:rPr lang="en-US" sz="1600" dirty="0"/>
              <a:t>, X. He, Z. </a:t>
            </a:r>
            <a:r>
              <a:rPr lang="en-US" sz="1600" dirty="0" err="1"/>
              <a:t>Hu</a:t>
            </a:r>
            <a:r>
              <a:rPr lang="en-US" sz="1600" dirty="0"/>
              <a:t>, and J. </a:t>
            </a:r>
            <a:r>
              <a:rPr lang="en-US" sz="1600" dirty="0" err="1"/>
              <a:t>Quackenbush</a:t>
            </a:r>
            <a:r>
              <a:rPr lang="en-US" sz="1600" dirty="0"/>
              <a:t>, “</a:t>
            </a:r>
            <a:r>
              <a:rPr lang="en-US" sz="1600" dirty="0" err="1"/>
              <a:t>Supervised</a:t>
            </a:r>
            <a:r>
              <a:rPr lang="en-US" sz="1600" dirty="0"/>
              <a:t> risk predictor of breast cancer based on intrinsic subtypes,” J </a:t>
            </a:r>
            <a:r>
              <a:rPr lang="en-US" sz="1600" dirty="0" err="1"/>
              <a:t>Clin</a:t>
            </a:r>
            <a:r>
              <a:rPr lang="en-US" sz="1600" dirty="0"/>
              <a:t> </a:t>
            </a:r>
            <a:r>
              <a:rPr lang="en-US" sz="1600" dirty="0" err="1"/>
              <a:t>Oncl</a:t>
            </a:r>
            <a:r>
              <a:rPr lang="en-US" sz="1600" dirty="0"/>
              <a:t>, vol. 27, pp. 1160—-1167, 2009</a:t>
            </a:r>
            <a:endParaRPr lang="en-IN" sz="16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600" dirty="0">
                <a:latin typeface="Times New Roman" pitchFamily="18" charset="0"/>
                <a:cs typeface="Times New Roman" pitchFamily="18" charset="0"/>
              </a:rPr>
              <a:t>[6] </a:t>
            </a:r>
            <a:r>
              <a:rPr lang="en-US" sz="1600" dirty="0"/>
              <a:t>B. </a:t>
            </a:r>
            <a:r>
              <a:rPr lang="en-US" sz="1600" dirty="0" err="1"/>
              <a:t>Wallden</a:t>
            </a:r>
            <a:r>
              <a:rPr lang="en-US" sz="1600" dirty="0"/>
              <a:t>, J. </a:t>
            </a:r>
            <a:r>
              <a:rPr lang="en-US" sz="1600" dirty="0" err="1"/>
              <a:t>Storhoff</a:t>
            </a:r>
            <a:r>
              <a:rPr lang="en-US" sz="1600" dirty="0"/>
              <a:t>, T. Nielsen, N. </a:t>
            </a:r>
            <a:r>
              <a:rPr lang="en-US" sz="1600" dirty="0" err="1"/>
              <a:t>Dowidar</a:t>
            </a:r>
            <a:r>
              <a:rPr lang="en-US" sz="1600" dirty="0"/>
              <a:t>, C. </a:t>
            </a:r>
            <a:r>
              <a:rPr lang="en-US" sz="1600" dirty="0" err="1"/>
              <a:t>Schaper</a:t>
            </a:r>
            <a:r>
              <a:rPr lang="en-US" sz="1600" dirty="0"/>
              <a:t>, S. </a:t>
            </a:r>
            <a:r>
              <a:rPr lang="en-US" sz="1600" dirty="0" err="1"/>
              <a:t>Ferree</a:t>
            </a:r>
            <a:r>
              <a:rPr lang="en-US" sz="1600" dirty="0"/>
              <a:t>, S. Liu, S. Leung, G. </a:t>
            </a:r>
            <a:r>
              <a:rPr lang="en-US" sz="1600" dirty="0" err="1"/>
              <a:t>Geiss</a:t>
            </a:r>
            <a:r>
              <a:rPr lang="en-US" sz="1600" dirty="0"/>
              <a:t>, J. Snider, et al., “Development and verification of the pam50-based </a:t>
            </a:r>
            <a:r>
              <a:rPr lang="en-US" sz="1600" dirty="0" err="1"/>
              <a:t>prosigna</a:t>
            </a:r>
            <a:r>
              <a:rPr lang="en-US" sz="1600" dirty="0"/>
              <a:t> breast cancer gene signature assay,” BMC medical genomics, vol. 8, no. 1, p. 54, 2015. </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[7]. </a:t>
            </a:r>
            <a:r>
              <a:rPr lang="en-US" sz="1600" dirty="0"/>
              <a:t>O. </a:t>
            </a:r>
            <a:r>
              <a:rPr lang="en-US" sz="1600" dirty="0" err="1"/>
              <a:t>Krijgsman</a:t>
            </a:r>
            <a:r>
              <a:rPr lang="en-US" sz="1600" dirty="0"/>
              <a:t>, P. </a:t>
            </a:r>
            <a:r>
              <a:rPr lang="en-US" sz="1600" dirty="0" err="1"/>
              <a:t>Roepman</a:t>
            </a:r>
            <a:r>
              <a:rPr lang="en-US" sz="1600" dirty="0"/>
              <a:t>, W. </a:t>
            </a:r>
            <a:r>
              <a:rPr lang="en-US" sz="1600" dirty="0" err="1"/>
              <a:t>Zwart</a:t>
            </a:r>
            <a:r>
              <a:rPr lang="en-US" sz="1600" dirty="0"/>
              <a:t>, J. S. Carroll, S. </a:t>
            </a:r>
            <a:r>
              <a:rPr lang="en-US" sz="1600" dirty="0" err="1"/>
              <a:t>Tian</a:t>
            </a:r>
            <a:r>
              <a:rPr lang="en-US" sz="1600" dirty="0"/>
              <a:t>, F. A. de </a:t>
            </a:r>
            <a:r>
              <a:rPr lang="en-US" sz="1600" dirty="0" err="1"/>
              <a:t>Snoo</a:t>
            </a:r>
            <a:r>
              <a:rPr lang="en-US" sz="1600" dirty="0"/>
              <a:t>, R. A. Bender, R. </a:t>
            </a:r>
            <a:r>
              <a:rPr lang="en-US" sz="1600" dirty="0" err="1"/>
              <a:t>Bernards</a:t>
            </a:r>
            <a:r>
              <a:rPr lang="en-US" sz="1600" dirty="0"/>
              <a:t>, and A. M. </a:t>
            </a:r>
            <a:r>
              <a:rPr lang="en-US" sz="1600" dirty="0" err="1"/>
              <a:t>Glas</a:t>
            </a:r>
            <a:r>
              <a:rPr lang="en-US" sz="1600" dirty="0"/>
              <a:t>, “A diagnostic gene profile for molecular </a:t>
            </a:r>
            <a:r>
              <a:rPr lang="en-US" sz="1600" dirty="0" err="1"/>
              <a:t>subtyping</a:t>
            </a:r>
            <a:r>
              <a:rPr lang="en-US" sz="1600" dirty="0"/>
              <a:t> of breast cancer associated with treatment response,” Breast cancer research and treatment, vol. 133, no. 1, pp. 37–47, 2012.</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[8] </a:t>
            </a:r>
            <a:r>
              <a:rPr lang="en-US" sz="1600" dirty="0"/>
              <a:t>Cancer Genome Atlas Network et al., “Comprehensive molecular portraits of human breast </a:t>
            </a:r>
            <a:r>
              <a:rPr lang="en-US" sz="1600" dirty="0" err="1"/>
              <a:t>tumours</a:t>
            </a:r>
            <a:r>
              <a:rPr lang="en-US" sz="1600" dirty="0"/>
              <a:t>,” Nature, vol. 490, no. 7418, p. 61, 2012 .</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[9] </a:t>
            </a:r>
            <a:r>
              <a:rPr lang="en-US" sz="1600" dirty="0"/>
              <a:t>A. B. </a:t>
            </a:r>
            <a:r>
              <a:rPr lang="en-US" sz="1600" dirty="0" err="1"/>
              <a:t>Showkat</a:t>
            </a:r>
            <a:r>
              <a:rPr lang="en-US" sz="1600" dirty="0"/>
              <a:t>, M. </a:t>
            </a:r>
            <a:r>
              <a:rPr lang="en-US" sz="1600" dirty="0" err="1"/>
              <a:t>Sabhiya</a:t>
            </a:r>
            <a:r>
              <a:rPr lang="en-US" sz="1600" dirty="0"/>
              <a:t>, and H. </a:t>
            </a:r>
            <a:r>
              <a:rPr lang="en-US" sz="1600" dirty="0" err="1"/>
              <a:t>Tehseen</a:t>
            </a:r>
            <a:r>
              <a:rPr lang="en-US" sz="1600" dirty="0"/>
              <a:t>, “</a:t>
            </a:r>
            <a:r>
              <a:rPr lang="en-US" sz="1600" dirty="0" err="1"/>
              <a:t>Micrornas</a:t>
            </a:r>
            <a:r>
              <a:rPr lang="en-US" sz="1600" dirty="0"/>
              <a:t> and its emerging role as breast cancer diagnostic marker- a review,” Advances in Biomarker Sciences and Technology, vol. 1, pp. 1–8, 2019</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[10] </a:t>
            </a:r>
            <a:r>
              <a:rPr lang="en-US" sz="1600" dirty="0"/>
              <a:t>Identification of the copy number variant </a:t>
            </a:r>
            <a:r>
              <a:rPr lang="en-US" sz="1600" dirty="0" err="1"/>
              <a:t>biomarkers</a:t>
            </a:r>
            <a:r>
              <a:rPr lang="en-US" sz="1600" dirty="0"/>
              <a:t> for breast cancer subtypes,” Molecular Genetics and Genomics, vol. 294, no. 1, pp. 95–110, 2019.</a:t>
            </a:r>
            <a:r>
              <a:rPr lang="en-IN" sz="1600" dirty="0">
                <a:latin typeface="Times New Roman" pitchFamily="18" charset="0"/>
                <a:cs typeface="Times New Roman" pitchFamily="18" charset="0"/>
              </a:rPr>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1600" dirty="0">
                <a:latin typeface="Times New Roman" pitchFamily="18" charset="0"/>
                <a:cs typeface="Times New Roman" pitchFamily="18" charset="0"/>
              </a:rPr>
              <a:t>[11] </a:t>
            </a:r>
            <a:r>
              <a:rPr lang="en-US" sz="1600" dirty="0"/>
              <a:t>] S. </a:t>
            </a:r>
            <a:r>
              <a:rPr lang="en-US" sz="1600" dirty="0" err="1"/>
              <a:t>Cascianelli</a:t>
            </a:r>
            <a:r>
              <a:rPr lang="en-US" sz="1600" dirty="0"/>
              <a:t>, I. </a:t>
            </a:r>
            <a:r>
              <a:rPr lang="en-US" sz="1600" dirty="0" err="1"/>
              <a:t>Molineris</a:t>
            </a:r>
            <a:r>
              <a:rPr lang="en-US" sz="1600" dirty="0"/>
              <a:t>, C. </a:t>
            </a:r>
            <a:r>
              <a:rPr lang="en-US" sz="1600" dirty="0" err="1"/>
              <a:t>Isella</a:t>
            </a:r>
            <a:r>
              <a:rPr lang="en-US" sz="1600" dirty="0"/>
              <a:t>, M. </a:t>
            </a:r>
            <a:r>
              <a:rPr lang="en-US" sz="1600" dirty="0" err="1"/>
              <a:t>Masseroli</a:t>
            </a:r>
            <a:r>
              <a:rPr lang="en-US" sz="1600" dirty="0"/>
              <a:t>, and E. Medico, “Machine learning for RNA sequencing-based intrinsic </a:t>
            </a:r>
            <a:r>
              <a:rPr lang="en-US" sz="1600" dirty="0" err="1"/>
              <a:t>subtyping</a:t>
            </a:r>
            <a:r>
              <a:rPr lang="en-US" sz="1600" dirty="0"/>
              <a:t> of breast cancer,” Scientific Reports, vol. 10, no. 1, pp. 1–13, 2020</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[12]. </a:t>
            </a:r>
            <a:r>
              <a:rPr lang="en-US" sz="1600" dirty="0"/>
              <a:t>F. A. </a:t>
            </a:r>
            <a:r>
              <a:rPr lang="en-US" sz="1600" dirty="0" err="1"/>
              <a:t>Spanhol</a:t>
            </a:r>
            <a:r>
              <a:rPr lang="en-US" sz="1600" dirty="0"/>
              <a:t>, L. S. Oliveira, C. </a:t>
            </a:r>
            <a:r>
              <a:rPr lang="en-US" sz="1600" dirty="0" err="1"/>
              <a:t>Petitjean</a:t>
            </a:r>
            <a:r>
              <a:rPr lang="en-US" sz="1600" dirty="0"/>
              <a:t>, and L. </a:t>
            </a:r>
            <a:r>
              <a:rPr lang="en-US" sz="1600" dirty="0" err="1"/>
              <a:t>Heutte</a:t>
            </a:r>
            <a:r>
              <a:rPr lang="en-US" sz="1600" dirty="0"/>
              <a:t>, “Breast cancer </a:t>
            </a:r>
            <a:r>
              <a:rPr lang="en-US" sz="1600" dirty="0" err="1"/>
              <a:t>histopathological</a:t>
            </a:r>
            <a:r>
              <a:rPr lang="en-US" sz="1600" dirty="0"/>
              <a:t> image classification using </a:t>
            </a:r>
            <a:r>
              <a:rPr lang="en-US" sz="1600" dirty="0" err="1"/>
              <a:t>convolutional</a:t>
            </a:r>
            <a:r>
              <a:rPr lang="en-US" sz="1600" dirty="0"/>
              <a:t> neural networks,” in 2016 international joint conference on neural networks (IJCNN), pp. 2560–2567, IEEE, 2016</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[13]  </a:t>
            </a:r>
            <a:r>
              <a:rPr lang="en-US" sz="1600" dirty="0"/>
              <a:t>] Accurate and reproducible invasive breast cancer </a:t>
            </a:r>
            <a:r>
              <a:rPr lang="en-US" sz="1600" dirty="0" err="1"/>
              <a:t>detection</a:t>
            </a:r>
            <a:r>
              <a:rPr lang="en-US" sz="1600" dirty="0"/>
              <a:t> in whole-slide images: A deep learning approach for quantifying tumor extent,” Scientific reports, vol. 7, p. 46450, 2017.</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[14] </a:t>
            </a:r>
            <a:r>
              <a:rPr lang="en-US" sz="1600" dirty="0"/>
              <a:t>Breast cancer </a:t>
            </a:r>
            <a:r>
              <a:rPr lang="en-US" sz="1600" dirty="0" err="1"/>
              <a:t>histopathological</a:t>
            </a:r>
            <a:r>
              <a:rPr lang="en-US" sz="1600" dirty="0"/>
              <a:t> image classification: A deep learning approach,” </a:t>
            </a:r>
            <a:r>
              <a:rPr lang="en-US" sz="1600" dirty="0" err="1"/>
              <a:t>bioRxiv</a:t>
            </a:r>
            <a:r>
              <a:rPr lang="en-US" sz="1600" dirty="0"/>
              <a:t>, p. 242818, 2018. </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[15] </a:t>
            </a:r>
            <a:r>
              <a:rPr lang="en-US" sz="1600" dirty="0"/>
              <a:t> Deep learning to distinguish recalled but benign mammography images in breast cancer screening,” Clinical Cancer Research, vol. 24, no. 23, pp. 5902–5909,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1530</TotalTime>
  <Words>1693</Words>
  <Application>Microsoft Office PowerPoint</Application>
  <PresentationFormat>On-screen Show (4:3)</PresentationFormat>
  <Paragraphs>76</Paragraphs>
  <Slides>18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Gill Sans MT</vt:lpstr>
      <vt:lpstr>Times New Roman</vt:lpstr>
      <vt:lpstr>Verdana</vt:lpstr>
      <vt:lpstr>Wingdings 2</vt:lpstr>
      <vt:lpstr>Solstice</vt:lpstr>
      <vt:lpstr>Investigating Deep Learning based Breast Cancer Subtyping using Pan-cancer and Multi-omic Data</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633</cp:revision>
  <dcterms:created xsi:type="dcterms:W3CDTF">2006-08-16T00:00:00Z</dcterms:created>
  <dcterms:modified xsi:type="dcterms:W3CDTF">2023-02-06T06:02:24Z</dcterms:modified>
</cp:coreProperties>
</file>