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22" r:id="rId2"/>
    <p:sldId id="325" r:id="rId3"/>
    <p:sldId id="345"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6" r:id="rId20"/>
    <p:sldId id="347"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1/31/2023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1/31/2023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1/31/2023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1/31/2023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1/31/2023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1/31/2023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1/31/2023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000" dirty="0"/>
              <a:t>Facial Depression Recognition by Deep Joint Label Distribution and Metric Learning</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371600" y="1143000"/>
            <a:ext cx="7772400" cy="5715000"/>
          </a:xfrm>
        </p:spPr>
        <p:txBody>
          <a:bodyPr>
            <a:noAutofit/>
          </a:bodyPr>
          <a:lstStyle/>
          <a:p>
            <a:pPr algn="just">
              <a:lnSpc>
                <a:spcPct val="150000"/>
              </a:lnSpc>
            </a:pPr>
            <a:r>
              <a:rPr lang="en-US" sz="2000" dirty="0"/>
              <a:t>In mental health assessment, it is validated that nonverbal cues like facial expressions can be indicative of depressive disorders. Recently, the multimodal fusion of facial appearance and dynamics based on convolutional neural networks has demonstrated encouraging performance in depression analysis. However, correlation and complementarity between different visual modalities have not been well studied in prior methods. In this paper, we propose a sequential fusion method for facial depression recognition. For mining the correlated and complementary depression patterns in multimodal learning, a chained-fusion mechanism is introduced to jointly learn facial appearance and dynamics in a unified framework</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a:t>We show that such sequential fusion can provide a probabilistic perspective of the model correlation and complementarity between two different data modalities for improved depression recognition. Results on a benchmark dataset show the superiority of our method against. several state-of-the-art alternatives.</a:t>
            </a:r>
            <a:endParaRPr lang="en-US" sz="2000" dirty="0">
              <a:latin typeface="Times New Roman" pitchFamily="18" charset="0"/>
              <a:cs typeface="Times New Roman" pitchFamily="18" charset="0"/>
            </a:endParaRPr>
          </a:p>
        </p:txBody>
      </p:sp>
      <p:sp>
        <p:nvSpPr>
          <p:cNvPr id="4" name="Rectangle 3"/>
          <p:cNvSpPr/>
          <p:nvPr/>
        </p:nvSpPr>
        <p:spPr>
          <a:xfrm>
            <a:off x="1828800" y="1294364"/>
            <a:ext cx="6781800" cy="499752"/>
          </a:xfrm>
          <a:prstGeom prst="rect">
            <a:avLst/>
          </a:prstGeom>
        </p:spPr>
        <p:txBody>
          <a:bodyPr wrap="square">
            <a:spAutoFit/>
          </a:bodyPr>
          <a:lstStyle/>
          <a:p>
            <a:pPr algn="just">
              <a:lnSpc>
                <a:spcPct val="150000"/>
              </a:lnSpc>
            </a:pPr>
            <a:endParaRPr lang="en-US"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1200" dirty="0"/>
              <a:t> </a:t>
            </a:r>
            <a:r>
              <a:rPr lang="en-US" sz="2000" dirty="0"/>
              <a:t>we propose a sequential fusion method for facial depression recognition. For mining the correlated and complementary depression patterns in multimodal learning, a chained-fusion mechanism is introduced to jointly learn facial appearance and dynamics in a unified framework. We show that such sequential fusion can provide a probabilistic perspective of the model correlation and complementarity between two different data modalities for improved depression recognition. Results on a benchmark dataset show the superiority of our method against several state-of-the-art alternatives</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t>proposed a global-local framework to extract pose, appearance and motion features for RGB-D gesture recognition. By imposing the representation learning of associations between different modalities, </a:t>
            </a:r>
            <a:r>
              <a:rPr lang="en-US" sz="2000" dirty="0" err="1"/>
              <a:t>Zolfaghari</a:t>
            </a:r>
            <a:r>
              <a:rPr lang="en-US" sz="2000" dirty="0"/>
              <a:t> et al.  designed a chained multi-stream network to fully exploit the pose, motion, and appearance cues for action classification and detection. </a:t>
            </a:r>
            <a:r>
              <a:rPr lang="en-US" sz="2000" dirty="0" err="1"/>
              <a:t>Feichtenhofer</a:t>
            </a:r>
            <a:r>
              <a:rPr lang="en-US" sz="2000" dirty="0"/>
              <a:t> et al.  proposed a two-stream CNN architecture to fuse a spatial and temporal network at a convolutional layer instead of at the </a:t>
            </a:r>
            <a:r>
              <a:rPr lang="en-US" sz="2000" dirty="0" err="1"/>
              <a:t>softmax</a:t>
            </a:r>
            <a:r>
              <a:rPr lang="en-US" sz="2000" dirty="0"/>
              <a:t> layer, which boosted performance on action recognition problem with a substantial saving in parameters</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295400" y="914400"/>
            <a:ext cx="7162800" cy="5562600"/>
          </a:xfrm>
        </p:spPr>
        <p:txBody>
          <a:bodyPr>
            <a:noAutofit/>
          </a:bodyPr>
          <a:lstStyle/>
          <a:p>
            <a:pPr algn="just">
              <a:lnSpc>
                <a:spcPct val="150000"/>
              </a:lnSpc>
            </a:pPr>
            <a:r>
              <a:rPr lang="en-US" sz="2000" dirty="0"/>
              <a:t>While encouraging progress has been made over the past few years, automated depression analysis in videos remains challenging due to the following reasons. On the one hand, unlike those large-scale image datasets  for visual recognition  the size of most existing depression datasets  is relatively small due to the privacy concerns. While representation learning based on convolutional neural network (CNN) has been proved to be more effective than hand-crafted descriptors in visual-based depression recognition the lack of labeled data makes the model training with deep networks prone to over-fitting in practice.</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1143000"/>
            <a:ext cx="7866888" cy="5029200"/>
          </a:xfrm>
        </p:spPr>
        <p:txBody>
          <a:bodyPr>
            <a:normAutofit lnSpcReduction="10000"/>
          </a:bodyPr>
          <a:lstStyle/>
          <a:p>
            <a:pPr algn="just">
              <a:lnSpc>
                <a:spcPct val="150000"/>
              </a:lnSpc>
            </a:pPr>
            <a:r>
              <a:rPr lang="en-US" sz="2000" dirty="0"/>
              <a:t>we are interested in the visual-based approaches for depression recognition. In the AVEC 2013 competition a facial descriptor named the local phase quantization (LPQ)  was used as a baseline for facial depression recognition, where the extracted LPQ features for each video frame are further employed to train a support vector regression (SVR). In, Cummins et al. used the pyramid of histogram of gradients (PHOG) and the space-time interest points (STIPs)  for extraction of </a:t>
            </a:r>
            <a:r>
              <a:rPr lang="en-US" sz="2000" dirty="0" err="1"/>
              <a:t>behavioural</a:t>
            </a:r>
            <a:r>
              <a:rPr lang="en-US" sz="2000" dirty="0"/>
              <a:t> cues for depression analysis. Meng et al.  proposed to use motion history histogram (MHH) feature to model motion in videos, and then use the partial least squares (PLS)  for training regression model.</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360448464"/>
              </p:ext>
            </p:extLst>
          </p:nvPr>
        </p:nvGraphicFramePr>
        <p:xfrm>
          <a:off x="1066800" y="1143000"/>
          <a:ext cx="7867650" cy="5029200"/>
        </p:xfrm>
        <a:graphic>
          <a:graphicData uri="http://schemas.openxmlformats.org/drawingml/2006/table">
            <a:tbl>
              <a:tblPr firstRow="1" bandRow="1">
                <a:tableStyleId>{5C22544A-7EE6-4342-B048-85BDC9FD1C3A}</a:tableStyleId>
              </a:tblPr>
              <a:tblGrid>
                <a:gridCol w="26225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442861">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657164">
                <a:tc>
                  <a:txBody>
                    <a:bodyPr/>
                    <a:lstStyle/>
                    <a:p>
                      <a:pPr algn="just"/>
                      <a:r>
                        <a:rPr lang="en-US" sz="2000" dirty="0"/>
                        <a:t>The expression of the emotions in man and animals</a:t>
                      </a:r>
                      <a:endParaRPr lang="en-IN" sz="2000" dirty="0">
                        <a:latin typeface="Times New Roman" pitchFamily="18" charset="0"/>
                        <a:cs typeface="Times New Roman" pitchFamily="18" charset="0"/>
                      </a:endParaRPr>
                    </a:p>
                  </a:txBody>
                  <a:tcPr/>
                </a:tc>
                <a:tc>
                  <a:txBody>
                    <a:bodyPr/>
                    <a:lstStyle/>
                    <a:p>
                      <a:pPr algn="just"/>
                      <a:r>
                        <a:rPr lang="en-US" sz="2000" dirty="0"/>
                        <a:t>C. Darwin and P. Prodger</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Initially intended as a chapter in </a:t>
                      </a:r>
                      <a:r>
                        <a:rPr kumimoji="0" lang="en-US" sz="2000" b="0" i="1" kern="1200" dirty="0">
                          <a:solidFill>
                            <a:schemeClr val="dk1"/>
                          </a:solidFill>
                          <a:effectLst/>
                          <a:latin typeface="+mn-lt"/>
                          <a:ea typeface="+mn-ea"/>
                          <a:cs typeface="+mn-cs"/>
                        </a:rPr>
                        <a:t>The Descent of Man</a:t>
                      </a:r>
                      <a:r>
                        <a:rPr kumimoji="0" lang="en-US" sz="2000" b="0" i="0" kern="1200" dirty="0">
                          <a:solidFill>
                            <a:schemeClr val="dk1"/>
                          </a:solidFill>
                          <a:effectLst/>
                          <a:latin typeface="+mn-lt"/>
                          <a:ea typeface="+mn-ea"/>
                          <a:cs typeface="+mn-cs"/>
                        </a:rPr>
                        <a:t>, </a:t>
                      </a:r>
                      <a:r>
                        <a:rPr kumimoji="0" lang="en-US" sz="2000" b="0" i="1" kern="1200" dirty="0">
                          <a:solidFill>
                            <a:schemeClr val="dk1"/>
                          </a:solidFill>
                          <a:effectLst/>
                          <a:latin typeface="+mn-lt"/>
                          <a:ea typeface="+mn-ea"/>
                          <a:cs typeface="+mn-cs"/>
                        </a:rPr>
                        <a:t>The Expression</a:t>
                      </a:r>
                      <a:r>
                        <a:rPr kumimoji="0" lang="en-US" sz="2000" b="0" i="0" kern="1200" dirty="0">
                          <a:solidFill>
                            <a:schemeClr val="dk1"/>
                          </a:solidFill>
                          <a:effectLst/>
                          <a:latin typeface="+mn-lt"/>
                          <a:ea typeface="+mn-ea"/>
                          <a:cs typeface="+mn-cs"/>
                        </a:rPr>
                        <a:t> grew in length and was published separately in 1872.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1929175">
                <a:tc>
                  <a:txBody>
                    <a:bodyPr/>
                    <a:lstStyle/>
                    <a:p>
                      <a:pPr algn="just"/>
                      <a:r>
                        <a:rPr lang="en-US" sz="2000" dirty="0"/>
                        <a:t>Recognizing action units for facial expression analysis</a:t>
                      </a:r>
                      <a:endParaRPr lang="en-IN" sz="2000" dirty="0">
                        <a:latin typeface="Times New Roman" pitchFamily="18" charset="0"/>
                        <a:cs typeface="Times New Roman" pitchFamily="18" charset="0"/>
                      </a:endParaRPr>
                    </a:p>
                  </a:txBody>
                  <a:tcPr/>
                </a:tc>
                <a:tc>
                  <a:txBody>
                    <a:bodyPr/>
                    <a:lstStyle/>
                    <a:p>
                      <a:pPr algn="just"/>
                      <a:r>
                        <a:rPr lang="en-US" sz="2000" dirty="0"/>
                        <a:t>Y.-I. Tian, T. </a:t>
                      </a:r>
                      <a:r>
                        <a:rPr lang="en-US" sz="2000" dirty="0" err="1"/>
                        <a:t>Kanade</a:t>
                      </a:r>
                      <a:r>
                        <a:rPr lang="en-US" sz="2000" dirty="0"/>
                        <a:t>, and J. F. Cohn,</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Human emotions and intentions are more often communicated by changes in one or a few discrete facial features.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733722971"/>
              </p:ext>
            </p:extLst>
          </p:nvPr>
        </p:nvGraphicFramePr>
        <p:xfrm>
          <a:off x="1219200" y="533400"/>
          <a:ext cx="7543800" cy="5867400"/>
        </p:xfrm>
        <a:graphic>
          <a:graphicData uri="http://schemas.openxmlformats.org/drawingml/2006/table">
            <a:tbl>
              <a:tblPr firstRow="1" bandRow="1">
                <a:tableStyleId>{5C22544A-7EE6-4342-B048-85BDC9FD1C3A}</a:tableStyleId>
              </a:tblPr>
              <a:tblGrid>
                <a:gridCol w="2463800">
                  <a:extLst>
                    <a:ext uri="{9D8B030D-6E8A-4147-A177-3AD203B41FA5}">
                      <a16:colId xmlns:a16="http://schemas.microsoft.com/office/drawing/2014/main" val="20000"/>
                    </a:ext>
                  </a:extLst>
                </a:gridCol>
                <a:gridCol w="2540000">
                  <a:extLst>
                    <a:ext uri="{9D8B030D-6E8A-4147-A177-3AD203B41FA5}">
                      <a16:colId xmlns:a16="http://schemas.microsoft.com/office/drawing/2014/main" val="20001"/>
                    </a:ext>
                  </a:extLst>
                </a:gridCol>
                <a:gridCol w="2540000">
                  <a:extLst>
                    <a:ext uri="{9D8B030D-6E8A-4147-A177-3AD203B41FA5}">
                      <a16:colId xmlns:a16="http://schemas.microsoft.com/office/drawing/2014/main" val="20002"/>
                    </a:ext>
                  </a:extLst>
                </a:gridCol>
              </a:tblGrid>
              <a:tr h="390912">
                <a:tc>
                  <a:txBody>
                    <a:bodyPr/>
                    <a:lstStyle/>
                    <a:p>
                      <a:pPr algn="ctr"/>
                      <a:r>
                        <a:rPr lang="en-US" sz="1600" dirty="0"/>
                        <a:t>TITTLE</a:t>
                      </a:r>
                      <a:endParaRPr lang="en-IN" sz="1600" dirty="0"/>
                    </a:p>
                  </a:txBody>
                  <a:tcPr/>
                </a:tc>
                <a:tc>
                  <a:txBody>
                    <a:bodyPr/>
                    <a:lstStyle/>
                    <a:p>
                      <a:pPr algn="ctr"/>
                      <a:r>
                        <a:rPr lang="en-US" sz="1600"/>
                        <a:t>AUTHOR</a:t>
                      </a:r>
                      <a:endParaRPr lang="en-IN" sz="1600" dirty="0"/>
                    </a:p>
                  </a:txBody>
                  <a:tcPr/>
                </a:tc>
                <a:tc>
                  <a:txBody>
                    <a:bodyPr/>
                    <a:lstStyle/>
                    <a:p>
                      <a:pPr algn="ctr"/>
                      <a:r>
                        <a:rPr lang="en-US" sz="1600" dirty="0"/>
                        <a:t>DESCRIPTION</a:t>
                      </a:r>
                      <a:endParaRPr lang="en-IN" sz="1600" dirty="0"/>
                    </a:p>
                  </a:txBody>
                  <a:tcPr/>
                </a:tc>
                <a:extLst>
                  <a:ext uri="{0D108BD9-81ED-4DB2-BD59-A6C34878D82A}">
                    <a16:rowId xmlns:a16="http://schemas.microsoft.com/office/drawing/2014/main" val="10000"/>
                  </a:ext>
                </a:extLst>
              </a:tr>
              <a:tr h="3780159">
                <a:tc>
                  <a:txBody>
                    <a:bodyPr/>
                    <a:lstStyle/>
                    <a:p>
                      <a:pPr algn="just"/>
                      <a:r>
                        <a:rPr lang="en-US" sz="1600" dirty="0"/>
                        <a:t>Constants across cultures in the face and emotion.</a:t>
                      </a:r>
                      <a:endParaRPr lang="en-IN" sz="1600" dirty="0">
                        <a:latin typeface="Times New Roman" pitchFamily="18" charset="0"/>
                        <a:cs typeface="Times New Roman" pitchFamily="18" charset="0"/>
                      </a:endParaRPr>
                    </a:p>
                  </a:txBody>
                  <a:tcPr/>
                </a:tc>
                <a:tc>
                  <a:txBody>
                    <a:bodyPr/>
                    <a:lstStyle/>
                    <a:p>
                      <a:pPr algn="just"/>
                      <a:r>
                        <a:rPr lang="en-US" sz="1600" dirty="0"/>
                        <a:t>P. Ekman and W. V. Friesen</a:t>
                      </a:r>
                      <a:endParaRPr lang="en-IN" sz="1600" dirty="0">
                        <a:latin typeface="Times New Roman" pitchFamily="18" charset="0"/>
                        <a:cs typeface="Times New Roman" pitchFamily="18" charset="0"/>
                      </a:endParaRPr>
                    </a:p>
                  </a:txBody>
                  <a:tcPr/>
                </a:tc>
                <a:tc>
                  <a:txBody>
                    <a:bodyPr/>
                    <a:lstStyle/>
                    <a:p>
                      <a:pPr algn="just"/>
                      <a:r>
                        <a:rPr kumimoji="0" lang="en-US" sz="1600" b="0" i="0" kern="1200" dirty="0">
                          <a:solidFill>
                            <a:schemeClr val="dk1"/>
                          </a:solidFill>
                          <a:effectLst/>
                          <a:latin typeface="+mn-lt"/>
                          <a:ea typeface="+mn-ea"/>
                          <a:cs typeface="+mn-cs"/>
                        </a:rPr>
                        <a:t>Recent studies showing that members of literate cultures associated the same emotion concepts with the same facial behaviors could not demonstrate that at least some facial expressions of emotion are universal; the cultures compared had all been exposed to some of the same mass media presentations</a:t>
                      </a:r>
                      <a:endParaRPr lang="en-IN" sz="16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1696329">
                <a:tc>
                  <a:txBody>
                    <a:bodyPr/>
                    <a:lstStyle/>
                    <a:p>
                      <a:pPr algn="just"/>
                      <a:r>
                        <a:rPr lang="en-US" sz="1600" dirty="0"/>
                        <a:t>Strong evidence for universals in facial expressions: a reply to </a:t>
                      </a:r>
                      <a:r>
                        <a:rPr lang="en-US" sz="1600" dirty="0" err="1"/>
                        <a:t>russell’s</a:t>
                      </a:r>
                      <a:r>
                        <a:rPr lang="en-US" sz="1600" dirty="0"/>
                        <a:t> mistaken critique,</a:t>
                      </a:r>
                      <a:endParaRPr lang="en-IN" sz="1600" dirty="0">
                        <a:latin typeface="Times New Roman" pitchFamily="18" charset="0"/>
                        <a:cs typeface="Times New Roman" pitchFamily="18" charset="0"/>
                      </a:endParaRPr>
                    </a:p>
                  </a:txBody>
                  <a:tcPr/>
                </a:tc>
                <a:tc>
                  <a:txBody>
                    <a:bodyPr/>
                    <a:lstStyle/>
                    <a:p>
                      <a:pPr algn="just"/>
                      <a:r>
                        <a:rPr lang="en-IN" sz="1600" dirty="0"/>
                        <a:t>P. Ekman,</a:t>
                      </a:r>
                      <a:endParaRPr lang="en-IN" sz="1600" dirty="0">
                        <a:latin typeface="Times New Roman" pitchFamily="18" charset="0"/>
                        <a:cs typeface="Times New Roman" pitchFamily="18" charset="0"/>
                      </a:endParaRPr>
                    </a:p>
                  </a:txBody>
                  <a:tcPr/>
                </a:tc>
                <a:tc>
                  <a:txBody>
                    <a:bodyPr/>
                    <a:lstStyle/>
                    <a:p>
                      <a:pPr algn="just"/>
                      <a:r>
                        <a:rPr kumimoji="0" lang="en-US" sz="1600" b="0" i="0" kern="1200" dirty="0">
                          <a:solidFill>
                            <a:schemeClr val="dk1"/>
                          </a:solidFill>
                          <a:effectLst/>
                          <a:latin typeface="+mn-lt"/>
                          <a:ea typeface="+mn-ea"/>
                          <a:cs typeface="+mn-cs"/>
                        </a:rPr>
                        <a:t>This article also shows that his many other qualms about other aspects of the design of the studies of literate cultures have no merit. </a:t>
                      </a:r>
                      <a:endParaRPr lang="en-IN" sz="16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435608" y="1447800"/>
            <a:ext cx="7498080" cy="5410200"/>
          </a:xfrm>
        </p:spPr>
        <p:txBody>
          <a:bodyPr>
            <a:noAutofit/>
          </a:bodyPr>
          <a:lstStyle/>
          <a:p>
            <a:pPr algn="just">
              <a:lnSpc>
                <a:spcPct val="170000"/>
              </a:lnSpc>
            </a:pPr>
            <a:r>
              <a:rPr lang="en-US" sz="2000" dirty="0"/>
              <a:t>Depression analysis based on various behavioral signals has drawn increasing attention in the affective computing community. Such feasible signals include the vision- and speech-based cues of human communication. While several works in the literature focus on this research topic, we are interested in the visual-based approaches for depression recognition. In the AVEC 2013 competition a facial descriptor named the local phase quantization (LPQ)  was used as a baseline for facial depression recognition, where the extracted LPQ features for each video frame are further employed to train a support vector regression (SVR).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7" name="Content Placeholder 6">
            <a:extLst>
              <a:ext uri="{FF2B5EF4-FFF2-40B4-BE49-F238E27FC236}">
                <a16:creationId xmlns:a16="http://schemas.microsoft.com/office/drawing/2014/main" id="{E47069B7-6C09-9673-F2E3-85B51E232700}"/>
              </a:ext>
            </a:extLst>
          </p:cNvPr>
          <p:cNvPicPr>
            <a:picLocks noGrp="1" noChangeAspect="1"/>
          </p:cNvPicPr>
          <p:nvPr>
            <p:ph idx="1"/>
          </p:nvPr>
        </p:nvPicPr>
        <p:blipFill>
          <a:blip r:embed="rId2"/>
          <a:stretch>
            <a:fillRect/>
          </a:stretch>
        </p:blipFill>
        <p:spPr>
          <a:xfrm>
            <a:off x="1323513" y="1219200"/>
            <a:ext cx="7363287" cy="52578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7" name="Content Placeholder 6">
            <a:extLst>
              <a:ext uri="{FF2B5EF4-FFF2-40B4-BE49-F238E27FC236}">
                <a16:creationId xmlns:a16="http://schemas.microsoft.com/office/drawing/2014/main" id="{CB9E7A52-8B94-06B1-A049-FE44D04A1FAC}"/>
              </a:ext>
            </a:extLst>
          </p:cNvPr>
          <p:cNvPicPr>
            <a:picLocks noGrp="1" noChangeAspect="1"/>
          </p:cNvPicPr>
          <p:nvPr>
            <p:ph idx="1"/>
          </p:nvPr>
        </p:nvPicPr>
        <p:blipFill>
          <a:blip r:embed="rId2"/>
          <a:stretch>
            <a:fillRect/>
          </a:stretch>
        </p:blipFill>
        <p:spPr>
          <a:xfrm>
            <a:off x="1349058" y="1524000"/>
            <a:ext cx="7498080" cy="42672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219200" y="1143000"/>
            <a:ext cx="7714488" cy="5105400"/>
          </a:xfrm>
        </p:spPr>
        <p:txBody>
          <a:bodyPr>
            <a:noAutofit/>
          </a:bodyPr>
          <a:lstStyle/>
          <a:p>
            <a:pPr algn="just">
              <a:lnSpc>
                <a:spcPct val="150000"/>
              </a:lnSpc>
            </a:pPr>
            <a:r>
              <a:rPr lang="en-US" sz="2000" dirty="0"/>
              <a:t>In this paper, we proposed a deep multimodal learning method for the representation fusion of facial appearance and dynamics. To model the correlated and complementary depression patterns in multimodal learning, a chained-fusion mechanism is introduced to jointly learn facial appearance and dynamics in a unified framework. We showed that such sequential fusion provides a clear probabilistic perspective of the model correlation and complementarity between two different data modalities for improved depression recognition. Experimental results on a benchmark dataset demonstrated the efficacy of our method when compared to several state-of-the-art alternatives. </a:t>
            </a:r>
            <a:endParaRPr lang="en-US" sz="20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715000"/>
          </a:xfrm>
        </p:spPr>
        <p:txBody>
          <a:bodyPr>
            <a:noAutofit/>
          </a:bodyPr>
          <a:lstStyle/>
          <a:p>
            <a:pPr algn="just">
              <a:lnSpc>
                <a:spcPct val="170000"/>
              </a:lnSpc>
            </a:pPr>
            <a:r>
              <a:rPr lang="en-US" sz="2000" dirty="0"/>
              <a:t>[1] C. Darwin and P. Prodger, The expression of the emotions in man and animals. Oxford University Press, USA, 1998. </a:t>
            </a:r>
          </a:p>
          <a:p>
            <a:pPr algn="just">
              <a:lnSpc>
                <a:spcPct val="170000"/>
              </a:lnSpc>
            </a:pPr>
            <a:endParaRPr lang="en-US" sz="2000" dirty="0"/>
          </a:p>
          <a:p>
            <a:pPr algn="just">
              <a:lnSpc>
                <a:spcPct val="170000"/>
              </a:lnSpc>
            </a:pPr>
            <a:r>
              <a:rPr lang="en-US" sz="2000" dirty="0"/>
              <a:t>[2] Y.-I. Tian, T. </a:t>
            </a:r>
            <a:r>
              <a:rPr lang="en-US" sz="2000" dirty="0" err="1"/>
              <a:t>Kanade</a:t>
            </a:r>
            <a:r>
              <a:rPr lang="en-US" sz="2000" dirty="0"/>
              <a:t>, and J. F. Cohn, “Recognizing action units for facial expression analysis,” IEEE Transactions on pattern analysis and machine intelligence, vol. 23, no. 2, pp. 97–115, 2001. </a:t>
            </a:r>
          </a:p>
          <a:p>
            <a:pPr algn="just">
              <a:lnSpc>
                <a:spcPct val="170000"/>
              </a:lnSpc>
            </a:pPr>
            <a:endParaRPr lang="en-US" sz="2000" dirty="0"/>
          </a:p>
          <a:p>
            <a:pPr algn="just">
              <a:lnSpc>
                <a:spcPct val="170000"/>
              </a:lnSpc>
            </a:pPr>
            <a:r>
              <a:rPr lang="en-US" sz="2000" dirty="0"/>
              <a:t>[3] P. Ekman and W. V. Friesen, “Constants across cultures in the face and emotion.” Journal of personality and social psychology, vol. 17, no. 2, pp. 124–129, 1971.</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76400" y="533400"/>
            <a:ext cx="7193280" cy="5715000"/>
          </a:xfrm>
        </p:spPr>
        <p:txBody>
          <a:bodyPr>
            <a:noAutofit/>
          </a:bodyPr>
          <a:lstStyle/>
          <a:p>
            <a:pPr algn="just">
              <a:lnSpc>
                <a:spcPct val="170000"/>
              </a:lnSpc>
            </a:pPr>
            <a:r>
              <a:rPr lang="en-IN" sz="2000" dirty="0"/>
              <a:t>[4] P. Ekman, “Strong evidence for universals in facial expressions: a reply to </a:t>
            </a:r>
            <a:r>
              <a:rPr lang="en-IN" sz="2000" dirty="0" err="1"/>
              <a:t>russell’s</a:t>
            </a:r>
            <a:r>
              <a:rPr lang="en-IN" sz="2000" dirty="0"/>
              <a:t> mistaken critique,” Psychological bulletin, vol. 115, no. 2, pp. 268–287, 1994.</a:t>
            </a:r>
          </a:p>
          <a:p>
            <a:pPr algn="just">
              <a:lnSpc>
                <a:spcPct val="170000"/>
              </a:lnSpc>
            </a:pPr>
            <a:r>
              <a:rPr lang="en-IN" sz="2000" dirty="0"/>
              <a:t> [5] D. Matsumoto, “More evidence for the universality of a contempt expression,” Motivation and Emotion, vol. 16, no. 4, pp. 363–368, 1992. </a:t>
            </a:r>
          </a:p>
          <a:p>
            <a:pPr algn="just">
              <a:lnSpc>
                <a:spcPct val="170000"/>
              </a:lnSpc>
            </a:pPr>
            <a:r>
              <a:rPr lang="en-IN" sz="2000" dirty="0"/>
              <a:t>[6] R. E. Jack, O. G. Garrod, H. Yu, R. Caldara, and P. G. </a:t>
            </a:r>
            <a:r>
              <a:rPr lang="en-IN" sz="2000" dirty="0" err="1"/>
              <a:t>Schyns</a:t>
            </a:r>
            <a:r>
              <a:rPr lang="en-IN" sz="2000" dirty="0"/>
              <a:t>, “Facial expressions of emotion are not culturally universal,” Proceedings of the National Academy of Sciences, vol. 109, no. 19, pp. 7241–7244, 2012.</a:t>
            </a:r>
          </a:p>
          <a:p>
            <a:pPr marL="82296" indent="0" algn="just">
              <a:lnSpc>
                <a:spcPct val="170000"/>
              </a:lnSpc>
              <a:buNone/>
            </a:pPr>
            <a:r>
              <a:rPr lang="en-IN" sz="2000" dirty="0"/>
              <a:t> </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066800" y="76200"/>
            <a:ext cx="7696200" cy="6629400"/>
          </a:xfrm>
        </p:spPr>
        <p:txBody>
          <a:bodyPr>
            <a:noAutofit/>
          </a:bodyPr>
          <a:lstStyle/>
          <a:p>
            <a:pPr algn="just">
              <a:lnSpc>
                <a:spcPct val="170000"/>
              </a:lnSpc>
            </a:pPr>
            <a:r>
              <a:rPr lang="en-IN" sz="2000" dirty="0"/>
              <a:t>[7] Z. Zeng, M. </a:t>
            </a:r>
            <a:r>
              <a:rPr lang="en-IN" sz="2000" dirty="0" err="1"/>
              <a:t>Pantic</a:t>
            </a:r>
            <a:r>
              <a:rPr lang="en-IN" sz="2000" dirty="0"/>
              <a:t>, G. I. </a:t>
            </a:r>
            <a:r>
              <a:rPr lang="en-IN" sz="2000" dirty="0" err="1"/>
              <a:t>Roisman</a:t>
            </a:r>
            <a:r>
              <a:rPr lang="en-IN" sz="2000" dirty="0"/>
              <a:t>, and T. S. Huang, “A survey of affect recognition methods: Audio, visual, and spontaneous expressions,” IEEE transactions on pattern analysis and machine intelligence, vol. 31, no. 1, pp. 39–58, 2009. </a:t>
            </a:r>
          </a:p>
          <a:p>
            <a:pPr algn="just">
              <a:lnSpc>
                <a:spcPct val="170000"/>
              </a:lnSpc>
            </a:pPr>
            <a:r>
              <a:rPr lang="en-IN" sz="2000" dirty="0"/>
              <a:t>[8] E. </a:t>
            </a:r>
            <a:r>
              <a:rPr lang="en-IN" sz="2000" dirty="0" err="1"/>
              <a:t>Sariyanidi</a:t>
            </a:r>
            <a:r>
              <a:rPr lang="en-IN" sz="2000" dirty="0"/>
              <a:t>, H. </a:t>
            </a:r>
            <a:r>
              <a:rPr lang="en-IN" sz="2000" dirty="0" err="1"/>
              <a:t>Gunes</a:t>
            </a:r>
            <a:r>
              <a:rPr lang="en-IN" sz="2000" dirty="0"/>
              <a:t>, and A. Cavallaro, “Automatic analysis of facial affect: A survey of registration, representation, and recognition,” IEEE transactions on pattern analysis and machine intelligence, vol. 37, no. 6, pp. 1113–1133, 2015. </a:t>
            </a:r>
          </a:p>
          <a:p>
            <a:pPr algn="just">
              <a:lnSpc>
                <a:spcPct val="170000"/>
              </a:lnSpc>
            </a:pPr>
            <a:r>
              <a:rPr lang="en-IN" sz="2000" dirty="0"/>
              <a:t>[9] B. Martinez and M. F. </a:t>
            </a:r>
            <a:r>
              <a:rPr lang="en-IN" sz="2000" dirty="0" err="1"/>
              <a:t>Valstar</a:t>
            </a:r>
            <a:r>
              <a:rPr lang="en-IN" sz="2000" dirty="0"/>
              <a:t>, “Advances, challenges, and opportunities in automatic facial expression recognition,” in Advances in Face Detection and Facial Image Analysis. Springer, 2016, pp. 63–100.</a:t>
            </a:r>
            <a:endParaRPr lang="en-IN" sz="20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F3D5EC-BBF3-0D3A-C9FD-BD8E34838DE6}"/>
              </a:ext>
            </a:extLst>
          </p:cNvPr>
          <p:cNvSpPr>
            <a:spLocks noGrp="1"/>
          </p:cNvSpPr>
          <p:nvPr>
            <p:ph idx="1"/>
          </p:nvPr>
        </p:nvSpPr>
        <p:spPr>
          <a:xfrm>
            <a:off x="1219200" y="457200"/>
            <a:ext cx="7714488" cy="5791200"/>
          </a:xfrm>
        </p:spPr>
        <p:txBody>
          <a:bodyPr>
            <a:normAutofit/>
          </a:bodyPr>
          <a:lstStyle/>
          <a:p>
            <a:r>
              <a:rPr lang="en-IN" sz="2000" dirty="0"/>
              <a:t>[10] P. Ekman, “Facial action coding system (</a:t>
            </a:r>
            <a:r>
              <a:rPr lang="en-IN" sz="2000" dirty="0" err="1"/>
              <a:t>facs</a:t>
            </a:r>
            <a:r>
              <a:rPr lang="en-IN" sz="2000" dirty="0"/>
              <a:t>),” A human face, 2002.</a:t>
            </a:r>
          </a:p>
          <a:p>
            <a:endParaRPr lang="en-IN" sz="2000" dirty="0"/>
          </a:p>
          <a:p>
            <a:r>
              <a:rPr lang="en-IN" sz="2000" dirty="0"/>
              <a:t> [11] H. </a:t>
            </a:r>
            <a:r>
              <a:rPr lang="en-IN" sz="2000" dirty="0" err="1"/>
              <a:t>Gunes</a:t>
            </a:r>
            <a:r>
              <a:rPr lang="en-IN" sz="2000" dirty="0"/>
              <a:t> and B. Schuller, “Categorical and dimensional affect analysis in continuous input: Current trends and future directions,” Image and Vision Computing, vol. 31, no. 2, pp. 120–136, 2013. </a:t>
            </a:r>
          </a:p>
          <a:p>
            <a:endParaRPr lang="en-IN" sz="2000" dirty="0"/>
          </a:p>
          <a:p>
            <a:r>
              <a:rPr lang="en-IN" sz="2000" dirty="0"/>
              <a:t>[12] C. Shan, S. Gong, and P. W. </a:t>
            </a:r>
            <a:r>
              <a:rPr lang="en-IN" sz="2000" dirty="0" err="1"/>
              <a:t>McOwan</a:t>
            </a:r>
            <a:r>
              <a:rPr lang="en-IN" sz="2000" dirty="0"/>
              <a:t>, “Facial expression recognition based on local binary patterns: A comprehensive study,” Image and Vision Computing, vol. 27, no. 6, pp. 803–816, 2009.</a:t>
            </a:r>
          </a:p>
          <a:p>
            <a:endParaRPr lang="en-IN" sz="2000" dirty="0"/>
          </a:p>
          <a:p>
            <a:r>
              <a:rPr lang="en-IN" sz="2000" dirty="0"/>
              <a:t>[13] P. Liu, S. Han, Z. Meng, and Y. Tong, “Facial expression recognition via a boosted deep belief network,” in Proceedings of the IEEE Conference on Computer Vision and Pattern Recognition, 2014, pp. 1805–1812.</a:t>
            </a:r>
          </a:p>
        </p:txBody>
      </p:sp>
    </p:spTree>
    <p:extLst>
      <p:ext uri="{BB962C8B-B14F-4D97-AF65-F5344CB8AC3E}">
        <p14:creationId xmlns:p14="http://schemas.microsoft.com/office/powerpoint/2010/main" val="9796333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38D84B-5151-8B69-192C-F58C91A8A1C1}"/>
              </a:ext>
            </a:extLst>
          </p:cNvPr>
          <p:cNvSpPr>
            <a:spLocks noGrp="1"/>
          </p:cNvSpPr>
          <p:nvPr>
            <p:ph idx="1"/>
          </p:nvPr>
        </p:nvSpPr>
        <p:spPr>
          <a:xfrm>
            <a:off x="1143000" y="381000"/>
            <a:ext cx="7790688" cy="5867400"/>
          </a:xfrm>
        </p:spPr>
        <p:txBody>
          <a:bodyPr>
            <a:normAutofit/>
          </a:bodyPr>
          <a:lstStyle/>
          <a:p>
            <a:endParaRPr lang="en-IN" sz="2000" dirty="0"/>
          </a:p>
          <a:p>
            <a:r>
              <a:rPr lang="en-IN" sz="2000" dirty="0"/>
              <a:t>[14] A. </a:t>
            </a:r>
            <a:r>
              <a:rPr lang="en-IN" sz="2000" dirty="0" err="1"/>
              <a:t>Mollahosseini</a:t>
            </a:r>
            <a:r>
              <a:rPr lang="en-IN" sz="2000" dirty="0"/>
              <a:t>, D. Chan, and M. H. </a:t>
            </a:r>
            <a:r>
              <a:rPr lang="en-IN" sz="2000" dirty="0" err="1"/>
              <a:t>Mahoor</a:t>
            </a:r>
            <a:r>
              <a:rPr lang="en-IN" sz="2000" dirty="0"/>
              <a:t>, “Going deeper in facial expression recognition using deep neural networks,” in Applications of Computer Vision (WACV), 2016 IEEE Winter Conference on. IEEE, 2016, pp. 1–10.</a:t>
            </a:r>
          </a:p>
          <a:p>
            <a:pPr marL="82296" indent="0">
              <a:buNone/>
            </a:pPr>
            <a:r>
              <a:rPr lang="en-IN" sz="2000" dirty="0"/>
              <a:t> </a:t>
            </a:r>
          </a:p>
          <a:p>
            <a:r>
              <a:rPr lang="en-IN" sz="2000" dirty="0"/>
              <a:t>[15] G. Zhao and M. </a:t>
            </a:r>
            <a:r>
              <a:rPr lang="en-IN" sz="2000" dirty="0" err="1"/>
              <a:t>Pietikainen</a:t>
            </a:r>
            <a:r>
              <a:rPr lang="en-IN" sz="2000" dirty="0"/>
              <a:t>, “Dynamic texture recognition using local binary patterns with an application to facial expressions,” IEEE transactions on pattern analysis and machine intelligence, vol. 29, no. 6, pp. 915–928, 2007.</a:t>
            </a:r>
          </a:p>
        </p:txBody>
      </p:sp>
    </p:spTree>
    <p:extLst>
      <p:ext uri="{BB962C8B-B14F-4D97-AF65-F5344CB8AC3E}">
        <p14:creationId xmlns:p14="http://schemas.microsoft.com/office/powerpoint/2010/main" val="6775131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1653</TotalTime>
  <Words>1700</Words>
  <Application>Microsoft Office PowerPoint</Application>
  <PresentationFormat>On-screen Show (4:3)</PresentationFormat>
  <Paragraphs>72</Paragraphs>
  <Slides>20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Calibri</vt:lpstr>
      <vt:lpstr>Gill Sans MT</vt:lpstr>
      <vt:lpstr>Times New Roman</vt:lpstr>
      <vt:lpstr>Verdana</vt:lpstr>
      <vt:lpstr>Wingdings 2</vt:lpstr>
      <vt:lpstr>Solstice</vt:lpstr>
      <vt:lpstr>Facial Depression Recognition by Deep Joint Label Distribution and Metric Learning</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637</cp:revision>
  <dcterms:created xsi:type="dcterms:W3CDTF">2006-08-16T00:00:00Z</dcterms:created>
  <dcterms:modified xsi:type="dcterms:W3CDTF">2023-01-31T11:37:24Z</dcterms:modified>
</cp:coreProperties>
</file>