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 id="34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Depth Selection for Deep </a:t>
            </a:r>
            <a:r>
              <a:rPr lang="en-US" sz="4000" dirty="0" err="1"/>
              <a:t>ReLU</a:t>
            </a:r>
            <a:r>
              <a:rPr lang="en-US" sz="4000" dirty="0"/>
              <a:t> Nets in Feature Extraction and Generalization </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295400"/>
            <a:ext cx="7315200" cy="4876800"/>
          </a:xfrm>
        </p:spPr>
        <p:txBody>
          <a:bodyPr>
            <a:noAutofit/>
          </a:bodyPr>
          <a:lstStyle/>
          <a:p>
            <a:pPr marL="82296" indent="0" algn="just">
              <a:lnSpc>
                <a:spcPct val="150000"/>
              </a:lnSpc>
              <a:buNone/>
            </a:pPr>
            <a:r>
              <a:rPr lang="en-US" sz="2000" dirty="0"/>
              <a:t>Deep learning is recognized to be capable of discovering deep features for representation learning and pattern recognition without requiring elegant feature engineering techniques by taking advantage of human ingenuity and prior knowledge. Thus it has triggered enormous research activities in machine learning and pattern recognition. One of the most important challenge of deep learning is to figure out relations between a feature and the depth of deep neural networks (deep nets for short) to reflect the necessity of depth. Our purpose is to quantify this feature-depth correspondence in feature extraction and generalization.</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We present the adaptivity of features to depths and vice-verse via showing a depth-parameter trade-off in extracting both single feature and composite features. Based on these results, we prove that implementing the classical empirical risk minimization on deep nets can achieve the optimal generalization performance for numerous learning tasks. Our theoretical results are verified by a series of numerical experiments including toy simulations and a real application of earthquake seismic intensity prediction. </a:t>
            </a:r>
            <a:endParaRPr lang="en-US" sz="2000" dirty="0">
              <a:latin typeface="Times New Roman" pitchFamily="18" charset="0"/>
              <a:cs typeface="Times New Roman" pitchFamily="18" charset="0"/>
            </a:endParaRPr>
          </a:p>
        </p:txBody>
      </p:sp>
      <p:sp>
        <p:nvSpPr>
          <p:cNvPr id="4" name="Rectangle 3"/>
          <p:cNvSpPr/>
          <p:nvPr/>
        </p:nvSpPr>
        <p:spPr>
          <a:xfrm>
            <a:off x="1828800" y="1294364"/>
            <a:ext cx="6781800" cy="499752"/>
          </a:xfrm>
          <a:prstGeom prst="rect">
            <a:avLst/>
          </a:prstGeom>
        </p:spPr>
        <p:txBody>
          <a:bodyPr wrap="square">
            <a:spAutoFit/>
          </a:bodyPr>
          <a:lstStyle/>
          <a:p>
            <a:pPr algn="just">
              <a:lnSpc>
                <a:spcPct val="150000"/>
              </a:lnSpc>
            </a:pP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1200" dirty="0"/>
              <a:t> </a:t>
            </a:r>
            <a:r>
              <a:rPr lang="en-US" sz="2000" dirty="0"/>
              <a:t>The former focuses on designing preprocessing pipelines and data transformations that result in a tractable representation of data, while the latter utilizes learning algorithms related to specific targets, such as regression, classification and clustering on the data representation to finish the learning task. Studies in the second step abound in machine learning and numerous learning schemes such as kernel methods neural networks  and boosting  have been proposed. However, feature extraction in the first step is usually labor intensive, which requires elegant feature engineering techniques by taking advantages of human ingenuity and prior knowledge</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990600"/>
            <a:ext cx="7327392" cy="4953000"/>
          </a:xfrm>
        </p:spPr>
        <p:txBody>
          <a:bodyPr>
            <a:noAutofit/>
          </a:bodyPr>
          <a:lstStyle/>
          <a:p>
            <a:pPr algn="just">
              <a:lnSpc>
                <a:spcPct val="150000"/>
              </a:lnSpc>
            </a:pPr>
            <a:r>
              <a:rPr lang="en-US" sz="2000" dirty="0"/>
              <a:t>The first problem refers to the representation performance of deep nets, needing tools from information theory like coding theory and entropy theory The second one concerns approximation abilities of deep nets with different depth, requiring approximation theory techniques such as local polynomial approximations  covering number estimates  and wavelets analysis  to quantify powers and limitations of deep nets. The last one focuses on the generalization capability of deep learning algorithms in machine learning, for which statistical learning theory as well as empirical processing should be utilized.</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295400" y="762000"/>
            <a:ext cx="7162800" cy="5715000"/>
          </a:xfrm>
        </p:spPr>
        <p:txBody>
          <a:bodyPr>
            <a:noAutofit/>
          </a:bodyPr>
          <a:lstStyle/>
          <a:p>
            <a:pPr algn="just">
              <a:lnSpc>
                <a:spcPct val="150000"/>
              </a:lnSpc>
            </a:pPr>
            <a:r>
              <a:rPr lang="en-US" sz="2000" dirty="0"/>
              <a:t>Furthermore, from an optimization viewpoint, large depth requires to solve a highly nonconvex optimization problem  involving the ill-conditioning of the Hessian, the existence of many local minima, saddle points, plateau and even some flat regions, making it difficult to design optimization algorithms for such deep nets with convergence guarantees.</a:t>
            </a:r>
          </a:p>
          <a:p>
            <a:pPr algn="just">
              <a:lnSpc>
                <a:spcPct val="150000"/>
              </a:lnSpc>
            </a:pPr>
            <a:r>
              <a:rPr lang="en-US" sz="2000" dirty="0"/>
              <a:t> Based on these, we provide a theoretical guidance for depth selection to extract data features by showing that deep nets with various depths, larger than a specified value, are capable of extracting the smoothness and other data features.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143000"/>
            <a:ext cx="7866888" cy="5029200"/>
          </a:xfrm>
        </p:spPr>
        <p:txBody>
          <a:bodyPr>
            <a:normAutofit/>
          </a:bodyPr>
          <a:lstStyle/>
          <a:p>
            <a:pPr algn="just">
              <a:lnSpc>
                <a:spcPct val="150000"/>
              </a:lnSpc>
            </a:pPr>
            <a:r>
              <a:rPr lang="en-US" sz="2000" dirty="0"/>
              <a:t>The third way is that the weight matrix is generated jointly by both the above ways.</a:t>
            </a:r>
          </a:p>
          <a:p>
            <a:pPr algn="just">
              <a:lnSpc>
                <a:spcPct val="150000"/>
              </a:lnSpc>
            </a:pPr>
            <a:r>
              <a:rPr lang="en-US" sz="2000" dirty="0"/>
              <a:t>Like the most widely used deep convolutional neural networks, we count the number of free parameters according to the third way by considering both sparse connections and weight-sharing .</a:t>
            </a:r>
          </a:p>
          <a:p>
            <a:pPr algn="just">
              <a:lnSpc>
                <a:spcPct val="150000"/>
              </a:lnSpc>
            </a:pPr>
            <a:r>
              <a:rPr lang="en-US" sz="2000" dirty="0"/>
              <a:t> It should be mentioned that such a way to count free parameter is different from which considers deep fully connected neural networks.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23431227"/>
              </p:ext>
            </p:extLst>
          </p:nvPr>
        </p:nvGraphicFramePr>
        <p:xfrm>
          <a:off x="990600" y="685800"/>
          <a:ext cx="7867650" cy="5807341"/>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442861">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57164">
                <a:tc>
                  <a:txBody>
                    <a:bodyPr/>
                    <a:lstStyle/>
                    <a:p>
                      <a:pPr algn="just"/>
                      <a:r>
                        <a:rPr lang="en-US" sz="2000" dirty="0"/>
                        <a:t>A convergence theory for deep learning via over-parameterization.</a:t>
                      </a:r>
                      <a:endParaRPr lang="en-IN" sz="2000" dirty="0">
                        <a:latin typeface="Times New Roman" pitchFamily="18" charset="0"/>
                        <a:cs typeface="Times New Roman" pitchFamily="18" charset="0"/>
                      </a:endParaRPr>
                    </a:p>
                  </a:txBody>
                  <a:tcPr/>
                </a:tc>
                <a:tc>
                  <a:txBody>
                    <a:bodyPr/>
                    <a:lstStyle/>
                    <a:p>
                      <a:pPr algn="just"/>
                      <a:r>
                        <a:rPr lang="en-IN" sz="2000" dirty="0"/>
                        <a:t>Z. Allen-Zhu, Y. Li, and Z. Song.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Deep neural networks (DNNs) have demonstrated dominating performance in many fields since </a:t>
                      </a:r>
                      <a:r>
                        <a:rPr kumimoji="0" lang="en-US" sz="2000" b="0" i="0" kern="1200" dirty="0" err="1">
                          <a:solidFill>
                            <a:schemeClr val="dk1"/>
                          </a:solidFill>
                          <a:effectLst/>
                          <a:latin typeface="+mn-lt"/>
                          <a:ea typeface="+mn-ea"/>
                          <a:cs typeface="+mn-cs"/>
                        </a:rPr>
                        <a:t>AlexNet</a:t>
                      </a:r>
                      <a:r>
                        <a:rPr kumimoji="0" lang="en-US" sz="2000" b="0" i="0" kern="1200" dirty="0">
                          <a:solidFill>
                            <a:schemeClr val="dk1"/>
                          </a:solidFill>
                          <a:effectLst/>
                          <a:latin typeface="+mn-lt"/>
                          <a:ea typeface="+mn-ea"/>
                          <a:cs typeface="+mn-cs"/>
                        </a:rPr>
                        <a:t>, networks used in practice are going wider and deeper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929175">
                <a:tc>
                  <a:txBody>
                    <a:bodyPr/>
                    <a:lstStyle/>
                    <a:p>
                      <a:pPr algn="just"/>
                      <a:r>
                        <a:rPr lang="en-US" sz="2000" dirty="0"/>
                        <a:t>A review and new perspectives.</a:t>
                      </a:r>
                      <a:endParaRPr lang="en-IN" sz="2000" dirty="0">
                        <a:latin typeface="Times New Roman" pitchFamily="18" charset="0"/>
                        <a:cs typeface="Times New Roman" pitchFamily="18" charset="0"/>
                      </a:endParaRPr>
                    </a:p>
                  </a:txBody>
                  <a:tcPr/>
                </a:tc>
                <a:tc>
                  <a:txBody>
                    <a:bodyPr/>
                    <a:lstStyle/>
                    <a:p>
                      <a:pPr algn="just"/>
                      <a:r>
                        <a:rPr lang="en-US" sz="2000" dirty="0"/>
                        <a:t>Y. </a:t>
                      </a:r>
                      <a:r>
                        <a:rPr lang="en-US" sz="2000" dirty="0" err="1"/>
                        <a:t>Bengio</a:t>
                      </a:r>
                      <a:r>
                        <a:rPr lang="en-US" sz="2000" dirty="0"/>
                        <a:t>, A. Courville, and P. Vincent. Representation learning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success of machine learning algorithms generally depends on data representation, and we hypothesize that this is because different representations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65252225"/>
              </p:ext>
            </p:extLst>
          </p:nvPr>
        </p:nvGraphicFramePr>
        <p:xfrm>
          <a:off x="1371600" y="609600"/>
          <a:ext cx="7543800" cy="4861560"/>
        </p:xfrm>
        <a:graphic>
          <a:graphicData uri="http://schemas.openxmlformats.org/drawingml/2006/table">
            <a:tbl>
              <a:tblPr firstRow="1" bandRow="1">
                <a:tableStyleId>{5C22544A-7EE6-4342-B048-85BDC9FD1C3A}</a:tableStyleId>
              </a:tblPr>
              <a:tblGrid>
                <a:gridCol w="24638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2540000">
                  <a:extLst>
                    <a:ext uri="{9D8B030D-6E8A-4147-A177-3AD203B41FA5}">
                      <a16:colId xmlns:a16="http://schemas.microsoft.com/office/drawing/2014/main" val="20002"/>
                    </a:ext>
                  </a:extLst>
                </a:gridCol>
              </a:tblGrid>
              <a:tr h="390912">
                <a:tc>
                  <a:txBody>
                    <a:bodyPr/>
                    <a:lstStyle/>
                    <a:p>
                      <a:pPr algn="ctr"/>
                      <a:r>
                        <a:rPr lang="en-US" sz="1600" dirty="0"/>
                        <a:t>TITTLE</a:t>
                      </a:r>
                      <a:endParaRPr lang="en-IN" sz="1600" dirty="0"/>
                    </a:p>
                  </a:txBody>
                  <a:tcPr/>
                </a:tc>
                <a:tc>
                  <a:txBody>
                    <a:bodyPr/>
                    <a:lstStyle/>
                    <a:p>
                      <a:pPr algn="ctr"/>
                      <a:r>
                        <a:rPr lang="en-US" sz="1600"/>
                        <a:t>AUTHOR</a:t>
                      </a:r>
                      <a:endParaRPr lang="en-IN" sz="1600" dirty="0"/>
                    </a:p>
                  </a:txBody>
                  <a:tcPr/>
                </a:tc>
                <a:tc>
                  <a:txBody>
                    <a:bodyPr/>
                    <a:lstStyle/>
                    <a:p>
                      <a:pPr algn="ctr"/>
                      <a:r>
                        <a:rPr lang="en-US" sz="1600" dirty="0"/>
                        <a:t>DESCRIPTION</a:t>
                      </a:r>
                      <a:endParaRPr lang="en-IN" sz="1600" dirty="0"/>
                    </a:p>
                  </a:txBody>
                  <a:tcPr/>
                </a:tc>
                <a:extLst>
                  <a:ext uri="{0D108BD9-81ED-4DB2-BD59-A6C34878D82A}">
                    <a16:rowId xmlns:a16="http://schemas.microsoft.com/office/drawing/2014/main" val="10000"/>
                  </a:ext>
                </a:extLst>
              </a:tr>
              <a:tr h="2428488">
                <a:tc>
                  <a:txBody>
                    <a:bodyPr/>
                    <a:lstStyle/>
                    <a:p>
                      <a:pPr algn="just"/>
                      <a:r>
                        <a:rPr lang="en-US" sz="1600" dirty="0"/>
                        <a:t>On the complexity of neural network classifiers: a comparison between shallow and deep architectures.</a:t>
                      </a:r>
                      <a:endParaRPr lang="en-IN" sz="1600" dirty="0">
                        <a:latin typeface="Times New Roman" pitchFamily="18" charset="0"/>
                        <a:cs typeface="Times New Roman" pitchFamily="18" charset="0"/>
                      </a:endParaRPr>
                    </a:p>
                  </a:txBody>
                  <a:tcPr/>
                </a:tc>
                <a:tc>
                  <a:txBody>
                    <a:bodyPr/>
                    <a:lstStyle/>
                    <a:p>
                      <a:pPr algn="just"/>
                      <a:r>
                        <a:rPr lang="it-IT" sz="1600" dirty="0"/>
                        <a:t>M. Bianchini and F. Scarselli.</a:t>
                      </a:r>
                      <a:endParaRPr lang="en-IN" sz="1600" dirty="0">
                        <a:latin typeface="Times New Roman" pitchFamily="18" charset="0"/>
                        <a:cs typeface="Times New Roman" pitchFamily="18" charset="0"/>
                      </a:endParaRPr>
                    </a:p>
                  </a:txBody>
                  <a:tcPr/>
                </a:tc>
                <a:tc>
                  <a:txBody>
                    <a:bodyPr/>
                    <a:lstStyle/>
                    <a:p>
                      <a:pPr algn="just"/>
                      <a:r>
                        <a:rPr lang="en-US" sz="1600" dirty="0"/>
                        <a:t>Recently, deep networks were proved to be more effective than shallow architectures to face complex real–world applications. However, theoretical results supporting this claim are still few and incomplete. </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696329">
                <a:tc>
                  <a:txBody>
                    <a:bodyPr/>
                    <a:lstStyle/>
                    <a:p>
                      <a:pPr algn="just"/>
                      <a:r>
                        <a:rPr lang="en-US" sz="1600" dirty="0"/>
                        <a:t>Pattern Recognition and Machine Learning,</a:t>
                      </a:r>
                      <a:endParaRPr lang="en-IN" sz="1600" dirty="0">
                        <a:latin typeface="Times New Roman" pitchFamily="18" charset="0"/>
                        <a:cs typeface="Times New Roman" pitchFamily="18" charset="0"/>
                      </a:endParaRPr>
                    </a:p>
                  </a:txBody>
                  <a:tcPr/>
                </a:tc>
                <a:tc>
                  <a:txBody>
                    <a:bodyPr/>
                    <a:lstStyle/>
                    <a:p>
                      <a:pPr algn="just"/>
                      <a:r>
                        <a:rPr lang="en-IN" sz="1600" dirty="0"/>
                        <a:t>C. M. Bishop</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In particular, Bayesian methods have grown from a specialist niche to become mainstream, while graphical models have emerged as a general framework for describing and applying probabilistic models.</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447800"/>
            <a:ext cx="7638288" cy="4800600"/>
          </a:xfrm>
        </p:spPr>
        <p:txBody>
          <a:bodyPr>
            <a:noAutofit/>
          </a:bodyPr>
          <a:lstStyle/>
          <a:p>
            <a:pPr algn="just">
              <a:lnSpc>
                <a:spcPct val="170000"/>
              </a:lnSpc>
            </a:pPr>
            <a:r>
              <a:rPr lang="en-US" sz="2000" dirty="0"/>
              <a:t>The study of approximation capability of shallow nets is a classical topic in neural networks. We refer the readers to a fruitful review paper  for details on this topic. Compared with the classical linear approaches like polynomials, shallow nets with sigmoidal activation function possess better approximation ability  and are capable of conducting </a:t>
            </a:r>
            <a:r>
              <a:rPr lang="en-US" sz="2000" dirty="0" err="1"/>
              <a:t>dimensionindependent</a:t>
            </a:r>
            <a:r>
              <a:rPr lang="en-US" sz="2000" dirty="0"/>
              <a:t> error estimates under certain restrictions on the target functions . More importantly, the universality  showed that shallow nets can extract any data feature as long as the network is sufficiently wide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315AD0A0-B9E8-CA1F-1CFA-4C9646B32BE0}"/>
              </a:ext>
            </a:extLst>
          </p:cNvPr>
          <p:cNvPicPr>
            <a:picLocks noGrp="1" noChangeAspect="1"/>
          </p:cNvPicPr>
          <p:nvPr>
            <p:ph idx="1"/>
          </p:nvPr>
        </p:nvPicPr>
        <p:blipFill>
          <a:blip r:embed="rId2"/>
          <a:stretch>
            <a:fillRect/>
          </a:stretch>
        </p:blipFill>
        <p:spPr>
          <a:xfrm>
            <a:off x="1676400" y="1219200"/>
            <a:ext cx="6553201" cy="5254248"/>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A9A18068-8795-65B2-8A55-82774EC3E4F7}"/>
              </a:ext>
            </a:extLst>
          </p:cNvPr>
          <p:cNvPicPr>
            <a:picLocks noGrp="1" noChangeAspect="1"/>
          </p:cNvPicPr>
          <p:nvPr>
            <p:ph idx="1"/>
          </p:nvPr>
        </p:nvPicPr>
        <p:blipFill>
          <a:blip r:embed="rId2"/>
          <a:stretch>
            <a:fillRect/>
          </a:stretch>
        </p:blipFill>
        <p:spPr>
          <a:xfrm>
            <a:off x="1435608" y="1600200"/>
            <a:ext cx="7251192" cy="4419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19200" y="1143000"/>
            <a:ext cx="7714488" cy="5105400"/>
          </a:xfrm>
        </p:spPr>
        <p:txBody>
          <a:bodyPr>
            <a:noAutofit/>
          </a:bodyPr>
          <a:lstStyle/>
          <a:p>
            <a:pPr algn="just">
              <a:lnSpc>
                <a:spcPct val="150000"/>
              </a:lnSpc>
            </a:pPr>
            <a:r>
              <a:rPr lang="en-US" sz="2000" dirty="0"/>
              <a:t>In this paper, we studied theoretical advantages of deep nets via considering the role of depth in feature extraction and generalization. The main contributions are four folds. Firstly, under the same capacity costs (via covering numbers), we proved that deep nets are better than shallow nets in extracting the group structure features. Secondly, we proved that deep </a:t>
            </a:r>
            <a:r>
              <a:rPr lang="en-US" sz="2000" dirty="0" err="1"/>
              <a:t>ReLU</a:t>
            </a:r>
            <a:r>
              <a:rPr lang="en-US" sz="2000" dirty="0"/>
              <a:t> nets are one of the optimal tools in extracting the smoothness feature. Thirdly, we rigorously proved the adaptivity of features to depths and vice verse, which was adopted to derive the optimal learning rate for implementing empirical risk minimization on deep nets.</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t>[1] Z. Allen-Zhu, Y. Li, and Z. Song. A convergence theory for deep learning via over-parameterization. </a:t>
            </a:r>
            <a:r>
              <a:rPr lang="en-IN" sz="2000" dirty="0" err="1"/>
              <a:t>arXiv</a:t>
            </a:r>
            <a:r>
              <a:rPr lang="en-IN" sz="2000" dirty="0"/>
              <a:t> preprint arXiv:1811.03962, 2018. </a:t>
            </a:r>
          </a:p>
          <a:p>
            <a:pPr algn="just">
              <a:lnSpc>
                <a:spcPct val="170000"/>
              </a:lnSpc>
            </a:pPr>
            <a:r>
              <a:rPr lang="en-IN" sz="2000" dirty="0"/>
              <a:t>[2] A. Barron. Universal approximation bounds for superpositions of a sigmoidal function. IEEE Trans. Inform. Theory, 1993, 39(3): 930-945.</a:t>
            </a:r>
          </a:p>
          <a:p>
            <a:pPr algn="just">
              <a:lnSpc>
                <a:spcPct val="170000"/>
              </a:lnSpc>
            </a:pPr>
            <a:r>
              <a:rPr lang="en-IN" sz="2000" dirty="0"/>
              <a:t> [3] Y. </a:t>
            </a:r>
            <a:r>
              <a:rPr lang="en-IN" sz="2000" dirty="0" err="1"/>
              <a:t>Bengio</a:t>
            </a:r>
            <a:r>
              <a:rPr lang="en-IN" sz="2000" dirty="0"/>
              <a:t>, A. Courville, and P. Vincent. Representation learning: A review and new perspectives. IEEE Trans. Pattern Anal. Mach. Intel., 3, 1798-1828, 2013.</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533400"/>
            <a:ext cx="7802880" cy="5486400"/>
          </a:xfrm>
        </p:spPr>
        <p:txBody>
          <a:bodyPr>
            <a:noAutofit/>
          </a:bodyPr>
          <a:lstStyle/>
          <a:p>
            <a:pPr algn="just">
              <a:lnSpc>
                <a:spcPct val="170000"/>
              </a:lnSpc>
            </a:pPr>
            <a:r>
              <a:rPr lang="en-IN" sz="2000" dirty="0"/>
              <a:t>[4] M. </a:t>
            </a:r>
            <a:r>
              <a:rPr lang="en-IN" sz="2000" dirty="0" err="1"/>
              <a:t>Bianchini</a:t>
            </a:r>
            <a:r>
              <a:rPr lang="en-IN" sz="2000" dirty="0"/>
              <a:t> and F. </a:t>
            </a:r>
            <a:r>
              <a:rPr lang="en-IN" sz="2000" dirty="0" err="1"/>
              <a:t>Scarselli</a:t>
            </a:r>
            <a:r>
              <a:rPr lang="en-IN" sz="2000" dirty="0"/>
              <a:t>. On the complexity of neural network classifiers: a comparison between shallow and deep architectures. IEEE. Trans. Neural </a:t>
            </a:r>
            <a:r>
              <a:rPr lang="en-IN" sz="2000" dirty="0" err="1"/>
              <a:t>Netw</a:t>
            </a:r>
            <a:r>
              <a:rPr lang="en-IN" sz="2000" dirty="0"/>
              <a:t>. &amp; Learn. Sys., 25: 1553-1565, 2014.</a:t>
            </a:r>
          </a:p>
          <a:p>
            <a:pPr algn="just">
              <a:lnSpc>
                <a:spcPct val="170000"/>
              </a:lnSpc>
            </a:pPr>
            <a:endParaRPr lang="en-IN" sz="2000" dirty="0"/>
          </a:p>
          <a:p>
            <a:pPr algn="just">
              <a:lnSpc>
                <a:spcPct val="170000"/>
              </a:lnSpc>
            </a:pPr>
            <a:r>
              <a:rPr lang="en-IN" sz="2000" dirty="0"/>
              <a:t> [5] C. M. Bishop. Pattern Recognition and Machine Learning. Springer, 2006. </a:t>
            </a:r>
          </a:p>
          <a:p>
            <a:pPr marL="82296" indent="0" algn="just">
              <a:lnSpc>
                <a:spcPct val="170000"/>
              </a:lnSpc>
              <a:buNone/>
            </a:pPr>
            <a:endParaRPr lang="en-IN" sz="2000" dirty="0"/>
          </a:p>
          <a:p>
            <a:pPr algn="just">
              <a:lnSpc>
                <a:spcPct val="170000"/>
              </a:lnSpc>
            </a:pPr>
            <a:r>
              <a:rPr lang="en-IN" sz="2000" dirty="0"/>
              <a:t>[6] J. Bruna and S. </a:t>
            </a:r>
            <a:r>
              <a:rPr lang="en-IN" sz="2000" dirty="0" err="1"/>
              <a:t>Mallat</a:t>
            </a:r>
            <a:r>
              <a:rPr lang="en-IN" sz="2000" dirty="0"/>
              <a:t>. Invariant scattering convolution networks. IEEE Trans. Pattern Anal. Mach. Intel., 35: 1872-1886, 2013.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066800" y="76200"/>
            <a:ext cx="7696200" cy="6629400"/>
          </a:xfrm>
        </p:spPr>
        <p:txBody>
          <a:bodyPr>
            <a:noAutofit/>
          </a:bodyPr>
          <a:lstStyle/>
          <a:p>
            <a:pPr algn="just">
              <a:lnSpc>
                <a:spcPct val="170000"/>
              </a:lnSpc>
            </a:pPr>
            <a:r>
              <a:rPr lang="en-IN" sz="2000" dirty="0"/>
              <a:t>[7] C. K. Chui, X. Li, and H. N. </a:t>
            </a:r>
            <a:r>
              <a:rPr lang="en-IN" sz="2000" dirty="0" err="1"/>
              <a:t>Mhaskar</a:t>
            </a:r>
            <a:r>
              <a:rPr lang="en-IN" sz="2000" dirty="0"/>
              <a:t>. Neural networks for </a:t>
            </a:r>
            <a:r>
              <a:rPr lang="en-IN" sz="2000" dirty="0" err="1"/>
              <a:t>lozalized</a:t>
            </a:r>
            <a:r>
              <a:rPr lang="en-IN" sz="2000" dirty="0"/>
              <a:t> approximation. Math. </a:t>
            </a:r>
            <a:r>
              <a:rPr lang="en-IN" sz="2000" dirty="0" err="1"/>
              <a:t>Comput</a:t>
            </a:r>
            <a:r>
              <a:rPr lang="en-IN" sz="2000" dirty="0"/>
              <a:t>., 63: 607-623, 1994.</a:t>
            </a:r>
          </a:p>
          <a:p>
            <a:pPr algn="just">
              <a:lnSpc>
                <a:spcPct val="170000"/>
              </a:lnSpc>
            </a:pPr>
            <a:endParaRPr lang="en-IN" sz="2000" dirty="0"/>
          </a:p>
          <a:p>
            <a:pPr algn="just">
              <a:lnSpc>
                <a:spcPct val="170000"/>
              </a:lnSpc>
            </a:pPr>
            <a:r>
              <a:rPr lang="en-IN" sz="2000" dirty="0"/>
              <a:t> [8] C. K. Chui, S. B. Lin, and D. X. Zhou. Construction of neural networks for realization of localized deep learning. Front. Appl. Math. Statis., 4: 14, 2018. </a:t>
            </a:r>
          </a:p>
          <a:p>
            <a:pPr algn="just">
              <a:lnSpc>
                <a:spcPct val="170000"/>
              </a:lnSpc>
            </a:pPr>
            <a:endParaRPr lang="en-IN" sz="2000" dirty="0"/>
          </a:p>
          <a:p>
            <a:pPr algn="just">
              <a:lnSpc>
                <a:spcPct val="170000"/>
              </a:lnSpc>
            </a:pPr>
            <a:r>
              <a:rPr lang="en-IN" sz="2000" dirty="0"/>
              <a:t>[9] C. K. Chui, S. B. Lin, and D. X. Zhou, Deep neural networks for rotation-invariance approximation and learning. Anal. Appl., 17: 737- 772, 2019.</a:t>
            </a:r>
          </a:p>
          <a:p>
            <a:pPr algn="just">
              <a:lnSpc>
                <a:spcPct val="170000"/>
              </a:lnSpc>
            </a:pPr>
            <a:endParaRPr lang="en-IN"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3D5EC-BBF3-0D3A-C9FD-BD8E34838DE6}"/>
              </a:ext>
            </a:extLst>
          </p:cNvPr>
          <p:cNvSpPr>
            <a:spLocks noGrp="1"/>
          </p:cNvSpPr>
          <p:nvPr>
            <p:ph idx="1"/>
          </p:nvPr>
        </p:nvSpPr>
        <p:spPr>
          <a:xfrm>
            <a:off x="1219200" y="457200"/>
            <a:ext cx="7714488" cy="5791200"/>
          </a:xfrm>
        </p:spPr>
        <p:txBody>
          <a:bodyPr>
            <a:normAutofit/>
          </a:bodyPr>
          <a:lstStyle/>
          <a:p>
            <a:r>
              <a:rPr lang="en-US" sz="2000" dirty="0"/>
              <a:t>[10] F. </a:t>
            </a:r>
            <a:r>
              <a:rPr lang="en-US" sz="2000" dirty="0" err="1"/>
              <a:t>Cucker</a:t>
            </a:r>
            <a:r>
              <a:rPr lang="en-US" sz="2000" dirty="0"/>
              <a:t> and D. X. Zhou. Learning Theory: An Approximation Theory Viewpoint, Cambridge University Press, Cambridge, 2007.</a:t>
            </a:r>
          </a:p>
          <a:p>
            <a:pPr marL="82296" indent="0">
              <a:buNone/>
            </a:pPr>
            <a:endParaRPr lang="en-IN" sz="2000" dirty="0">
              <a:latin typeface="Times New Roman" pitchFamily="18" charset="0"/>
              <a:cs typeface="Times New Roman" pitchFamily="18" charset="0"/>
            </a:endParaRPr>
          </a:p>
          <a:p>
            <a:r>
              <a:rPr lang="en-IN" sz="2000" dirty="0"/>
              <a:t>[11] G. </a:t>
            </a:r>
            <a:r>
              <a:rPr lang="en-IN" sz="2000" dirty="0" err="1"/>
              <a:t>Cybenko</a:t>
            </a:r>
            <a:r>
              <a:rPr lang="en-IN" sz="2000" dirty="0"/>
              <a:t>. Approximation by superpositions of sigmoidal function. Math. Control Signals Syst., 2: 303-314, 1989. </a:t>
            </a:r>
          </a:p>
          <a:p>
            <a:endParaRPr lang="en-IN" sz="2000" dirty="0"/>
          </a:p>
          <a:p>
            <a:r>
              <a:rPr lang="en-IN" sz="2000" dirty="0"/>
              <a:t>[12] O. </a:t>
            </a:r>
            <a:r>
              <a:rPr lang="en-IN" sz="2000" dirty="0" err="1"/>
              <a:t>Delalleau</a:t>
            </a:r>
            <a:r>
              <a:rPr lang="en-IN" sz="2000" dirty="0"/>
              <a:t> and Y. </a:t>
            </a:r>
            <a:r>
              <a:rPr lang="en-IN" sz="2000" dirty="0" err="1"/>
              <a:t>Bengio</a:t>
            </a:r>
            <a:r>
              <a:rPr lang="en-IN" sz="2000" dirty="0"/>
              <a:t>. Shallow vs. deep sum-product networks. NIPs, 666-674, 2011. </a:t>
            </a:r>
          </a:p>
          <a:p>
            <a:endParaRPr lang="en-IN" sz="2000" dirty="0"/>
          </a:p>
          <a:p>
            <a:r>
              <a:rPr lang="en-IN" sz="2000" dirty="0"/>
              <a:t>[13] D. L. </a:t>
            </a:r>
            <a:r>
              <a:rPr lang="en-IN" sz="2000" dirty="0" err="1"/>
              <a:t>Donoho</a:t>
            </a:r>
            <a:r>
              <a:rPr lang="en-IN" sz="2000" dirty="0"/>
              <a:t>. Unconditional bases are optimal bases for data compression and for statistical estimation. Appl. </a:t>
            </a:r>
            <a:r>
              <a:rPr lang="en-IN" sz="2000" dirty="0" err="1"/>
              <a:t>Comput</a:t>
            </a:r>
            <a:r>
              <a:rPr lang="en-IN" sz="2000" dirty="0"/>
              <a:t>. Harmonic. Anal., 1(1):100-115, 1993. </a:t>
            </a:r>
          </a:p>
          <a:p>
            <a:endParaRPr lang="en-IN" sz="2000" dirty="0"/>
          </a:p>
        </p:txBody>
      </p:sp>
    </p:spTree>
    <p:extLst>
      <p:ext uri="{BB962C8B-B14F-4D97-AF65-F5344CB8AC3E}">
        <p14:creationId xmlns:p14="http://schemas.microsoft.com/office/powerpoint/2010/main" val="979633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38D84B-5151-8B69-192C-F58C91A8A1C1}"/>
              </a:ext>
            </a:extLst>
          </p:cNvPr>
          <p:cNvSpPr>
            <a:spLocks noGrp="1"/>
          </p:cNvSpPr>
          <p:nvPr>
            <p:ph idx="1"/>
          </p:nvPr>
        </p:nvSpPr>
        <p:spPr>
          <a:xfrm>
            <a:off x="1143000" y="381000"/>
            <a:ext cx="7790688" cy="5867400"/>
          </a:xfrm>
        </p:spPr>
        <p:txBody>
          <a:bodyPr>
            <a:normAutofit/>
          </a:bodyPr>
          <a:lstStyle/>
          <a:p>
            <a:endParaRPr lang="en-IN" sz="2000" dirty="0"/>
          </a:p>
          <a:p>
            <a:r>
              <a:rPr lang="en-IN" sz="2000" dirty="0"/>
              <a:t>[14] R. </a:t>
            </a:r>
            <a:r>
              <a:rPr lang="en-IN" sz="2000" dirty="0" err="1"/>
              <a:t>Eldan</a:t>
            </a:r>
            <a:r>
              <a:rPr lang="en-IN" sz="2000" dirty="0"/>
              <a:t> and O. Shamir. The power of depth for feedforward neural networks. </a:t>
            </a:r>
            <a:r>
              <a:rPr lang="en-IN" sz="2000" dirty="0" err="1"/>
              <a:t>arXiv</a:t>
            </a:r>
            <a:r>
              <a:rPr lang="en-IN" sz="2000" dirty="0"/>
              <a:t> preprint arXiv:1512.03965, 2015. </a:t>
            </a:r>
          </a:p>
          <a:p>
            <a:pPr marL="82296" indent="0">
              <a:buNone/>
            </a:pPr>
            <a:endParaRPr lang="en-IN" sz="2000" dirty="0"/>
          </a:p>
          <a:p>
            <a:r>
              <a:rPr lang="en-US" sz="2000" dirty="0"/>
              <a:t>[15] T. </a:t>
            </a:r>
            <a:r>
              <a:rPr lang="en-US" sz="2000" dirty="0" err="1"/>
              <a:t>Evgeniou</a:t>
            </a:r>
            <a:r>
              <a:rPr lang="en-US" sz="2000" dirty="0"/>
              <a:t>, M. Pontil, and T. </a:t>
            </a:r>
            <a:r>
              <a:rPr lang="en-US" sz="2000" dirty="0" err="1"/>
              <a:t>Poggio</a:t>
            </a:r>
            <a:r>
              <a:rPr lang="en-US" sz="2000" dirty="0"/>
              <a:t>. Regularization networks and support vector machines. Adv. </a:t>
            </a:r>
            <a:r>
              <a:rPr lang="en-US" sz="2000" dirty="0" err="1"/>
              <a:t>Comput</a:t>
            </a:r>
            <a:r>
              <a:rPr lang="en-US" sz="2000" dirty="0"/>
              <a:t>. Math., 13: 1-50, 2000.</a:t>
            </a:r>
            <a:endParaRPr lang="en-IN" sz="2000" dirty="0"/>
          </a:p>
        </p:txBody>
      </p:sp>
    </p:spTree>
    <p:extLst>
      <p:ext uri="{BB962C8B-B14F-4D97-AF65-F5344CB8AC3E}">
        <p14:creationId xmlns:p14="http://schemas.microsoft.com/office/powerpoint/2010/main" val="677513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1741</TotalTime>
  <Words>1495</Words>
  <Application>Microsoft Office PowerPoint</Application>
  <PresentationFormat>On-screen Show (4:3)</PresentationFormat>
  <Paragraphs>76</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Depth Selection for Deep ReLU Nets in Feature Extraction and Generalization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638</cp:revision>
  <dcterms:created xsi:type="dcterms:W3CDTF">2006-08-16T00:00:00Z</dcterms:created>
  <dcterms:modified xsi:type="dcterms:W3CDTF">2023-02-02T12:13:19Z</dcterms:modified>
</cp:coreProperties>
</file>