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322" r:id="rId2"/>
    <p:sldId id="325" r:id="rId3"/>
    <p:sldId id="345"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 id="346" r:id="rId20"/>
    <p:sldId id="347"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2/8/2023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2/8/2023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2/8/2023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000" dirty="0" err="1">
                <a:latin typeface="Times New Roman" panose="02020603050405020304" pitchFamily="18" charset="0"/>
                <a:cs typeface="Times New Roman" panose="02020603050405020304" pitchFamily="18" charset="0"/>
              </a:rPr>
              <a:t>DeepKeyGen</a:t>
            </a:r>
            <a:r>
              <a:rPr lang="en-US" sz="4000" dirty="0">
                <a:latin typeface="Times New Roman" panose="02020603050405020304" pitchFamily="18" charset="0"/>
                <a:cs typeface="Times New Roman" panose="02020603050405020304" pitchFamily="18" charset="0"/>
              </a:rPr>
              <a:t>: A Deep Learning-Based Stream Cipher Generator for Medical Image Encryption and</a:t>
            </a:r>
            <a:br>
              <a:rPr lang="en-US" sz="4000" dirty="0">
                <a:latin typeface="Times New Roman" panose="02020603050405020304" pitchFamily="18" charset="0"/>
                <a:cs typeface="Times New Roman" panose="02020603050405020304" pitchFamily="18" charset="0"/>
              </a:rPr>
            </a:br>
            <a:r>
              <a:rPr lang="en-US" sz="4000" dirty="0">
                <a:latin typeface="Times New Roman" panose="02020603050405020304" pitchFamily="18" charset="0"/>
                <a:cs typeface="Times New Roman" panose="02020603050405020304" pitchFamily="18" charset="0"/>
              </a:rPr>
              <a:t>Decryption</a:t>
            </a:r>
            <a:endParaRPr lang="en-US" sz="4000" b="1" dirty="0">
              <a:latin typeface="Times New Roman" panose="02020603050405020304"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371600" y="1143000"/>
            <a:ext cx="7562088" cy="5715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 need for medical image encryption is increasingly pronounced, for example to safeguard the privacy of the patients’ medical imaging data. In this paper, a novel deep </a:t>
            </a:r>
            <a:r>
              <a:rPr lang="en-US" sz="2000" dirty="0" err="1">
                <a:latin typeface="Times New Roman" panose="02020603050405020304" pitchFamily="18" charset="0"/>
                <a:cs typeface="Times New Roman" panose="02020603050405020304" pitchFamily="18" charset="0"/>
              </a:rPr>
              <a:t>learningbased</a:t>
            </a:r>
            <a:r>
              <a:rPr lang="en-US" sz="2000" dirty="0">
                <a:latin typeface="Times New Roman" panose="02020603050405020304" pitchFamily="18" charset="0"/>
                <a:cs typeface="Times New Roman" panose="02020603050405020304" pitchFamily="18" charset="0"/>
              </a:rPr>
              <a:t> key generation network (</a:t>
            </a:r>
            <a:r>
              <a:rPr lang="en-US" sz="2000" dirty="0" err="1">
                <a:latin typeface="Times New Roman" panose="02020603050405020304" pitchFamily="18" charset="0"/>
                <a:cs typeface="Times New Roman" panose="02020603050405020304" pitchFamily="18" charset="0"/>
              </a:rPr>
              <a:t>DeepKeyGen</a:t>
            </a:r>
            <a:r>
              <a:rPr lang="en-US" sz="2000" dirty="0">
                <a:latin typeface="Times New Roman" panose="02020603050405020304" pitchFamily="18" charset="0"/>
                <a:cs typeface="Times New Roman" panose="02020603050405020304" pitchFamily="18" charset="0"/>
              </a:rPr>
              <a:t>) is proposed as a stream cipher generator to generate the private key, which can then be used for encrypting and decrypting of medical images. In </a:t>
            </a:r>
            <a:r>
              <a:rPr lang="en-US" sz="2000" dirty="0" err="1">
                <a:latin typeface="Times New Roman" panose="02020603050405020304" pitchFamily="18" charset="0"/>
                <a:cs typeface="Times New Roman" panose="02020603050405020304" pitchFamily="18" charset="0"/>
              </a:rPr>
              <a:t>DeepKeyGen</a:t>
            </a:r>
            <a:r>
              <a:rPr lang="en-US" sz="2000" dirty="0">
                <a:latin typeface="Times New Roman" panose="02020603050405020304" pitchFamily="18" charset="0"/>
                <a:cs typeface="Times New Roman" panose="02020603050405020304" pitchFamily="18" charset="0"/>
              </a:rPr>
              <a:t>, the generative adversarial network (GAN) is adopted as the learning network to generate the private key.</a:t>
            </a:r>
            <a:r>
              <a:rPr lang="en-US" sz="1200" dirty="0"/>
              <a:t> </a:t>
            </a:r>
            <a:r>
              <a:rPr lang="en-US" sz="2000" dirty="0">
                <a:latin typeface="Times New Roman" panose="02020603050405020304" pitchFamily="18" charset="0"/>
                <a:cs typeface="Times New Roman" panose="02020603050405020304" pitchFamily="18" charset="0"/>
              </a:rPr>
              <a:t>Furthermore, the transformation domain (that represents the “style” of the private key to be generated) is designed to guide the learning network to realize the private key generation process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marL="82296" indent="0" algn="just">
              <a:lnSpc>
                <a:spcPct val="150000"/>
              </a:lnSpc>
              <a:buNone/>
            </a:pPr>
            <a:r>
              <a:rPr lang="en-US" sz="2000" dirty="0">
                <a:latin typeface="Times New Roman" panose="02020603050405020304" pitchFamily="18" charset="0"/>
                <a:cs typeface="Times New Roman" panose="02020603050405020304" pitchFamily="18" charset="0"/>
              </a:rPr>
              <a:t>The goal of </a:t>
            </a:r>
            <a:r>
              <a:rPr lang="en-US" sz="2000" dirty="0" err="1">
                <a:latin typeface="Times New Roman" panose="02020603050405020304" pitchFamily="18" charset="0"/>
                <a:cs typeface="Times New Roman" panose="02020603050405020304" pitchFamily="18" charset="0"/>
              </a:rPr>
              <a:t>DeepKeyGen</a:t>
            </a:r>
            <a:r>
              <a:rPr lang="en-US" sz="2000" dirty="0">
                <a:latin typeface="Times New Roman" panose="02020603050405020304" pitchFamily="18" charset="0"/>
                <a:cs typeface="Times New Roman" panose="02020603050405020304" pitchFamily="18" charset="0"/>
              </a:rPr>
              <a:t> is to learn the mapping relationship of how to transfer the initial image to the private key. We evaluate </a:t>
            </a:r>
            <a:r>
              <a:rPr lang="en-US" sz="2000" dirty="0" err="1">
                <a:latin typeface="Times New Roman" panose="02020603050405020304" pitchFamily="18" charset="0"/>
                <a:cs typeface="Times New Roman" panose="02020603050405020304" pitchFamily="18" charset="0"/>
              </a:rPr>
              <a:t>DeepKeyGen</a:t>
            </a:r>
            <a:r>
              <a:rPr lang="en-US" sz="2000" dirty="0">
                <a:latin typeface="Times New Roman" panose="02020603050405020304" pitchFamily="18" charset="0"/>
                <a:cs typeface="Times New Roman" panose="02020603050405020304" pitchFamily="18" charset="0"/>
              </a:rPr>
              <a:t> using three datasets, namely: the Montgomery County chest X-ray dataset, the Ultrasonic Brachial Plexus dataset, and the BraTS18 dataset. The evaluation findings and security analysis show that the proposed key generation network can achieve a high-level security in generating the private key. </a:t>
            </a:r>
          </a:p>
          <a:p>
            <a:pPr marL="82296" indent="0" algn="just">
              <a:lnSpc>
                <a:spcPct val="150000"/>
              </a:lnSpc>
              <a:buNone/>
            </a:pPr>
            <a:r>
              <a:rPr lang="en-US" sz="2000" dirty="0">
                <a:latin typeface="Times New Roman" panose="02020603050405020304" pitchFamily="18" charset="0"/>
                <a:cs typeface="Times New Roman" panose="02020603050405020304" pitchFamily="18" charset="0"/>
              </a:rPr>
              <a:t>Index Terms—Key generator, deep learning, generative adversarial network, image-to-image translation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 discriminator is used to distinguish between the key generated by the generator and the data from the transformation domain. Due to the randomness of the training process for deep learning, the generated private keys differ even under the same training conditions. In other words, the proposed </a:t>
            </a:r>
            <a:r>
              <a:rPr lang="en-US" sz="2000" dirty="0" err="1">
                <a:latin typeface="Times New Roman" panose="02020603050405020304" pitchFamily="18" charset="0"/>
                <a:cs typeface="Times New Roman" panose="02020603050405020304" pitchFamily="18" charset="0"/>
              </a:rPr>
              <a:t>DeepKeyGen</a:t>
            </a:r>
            <a:r>
              <a:rPr lang="en-US" sz="2000" dirty="0">
                <a:latin typeface="Times New Roman" panose="02020603050405020304" pitchFamily="18" charset="0"/>
                <a:cs typeface="Times New Roman" panose="02020603050405020304" pitchFamily="18" charset="0"/>
              </a:rPr>
              <a:t> can be considered as a one-time pad. Moreover, </a:t>
            </a:r>
            <a:r>
              <a:rPr lang="en-US" sz="2000" dirty="0" err="1">
                <a:latin typeface="Times New Roman" panose="02020603050405020304" pitchFamily="18" charset="0"/>
                <a:cs typeface="Times New Roman" panose="02020603050405020304" pitchFamily="18" charset="0"/>
              </a:rPr>
              <a:t>DeepGenKey</a:t>
            </a:r>
            <a:r>
              <a:rPr lang="en-US" sz="2000" dirty="0">
                <a:latin typeface="Times New Roman" panose="02020603050405020304" pitchFamily="18" charset="0"/>
                <a:cs typeface="Times New Roman" panose="02020603050405020304" pitchFamily="18" charset="0"/>
              </a:rPr>
              <a:t> utilizes unlabeled and unpaired images to train the learning network; thus, overcoming data availability issue in training the GAN.</a:t>
            </a:r>
          </a:p>
          <a:p>
            <a:pPr algn="just">
              <a:lnSpc>
                <a:spcPct val="150000"/>
              </a:lnSpc>
            </a:pPr>
            <a:r>
              <a:rPr lang="en-US" sz="2000" dirty="0">
                <a:latin typeface="Times New Roman" panose="02020603050405020304" pitchFamily="18" charset="0"/>
                <a:cs typeface="Times New Roman" panose="02020603050405020304" pitchFamily="18" charset="0"/>
              </a:rPr>
              <a:t>In the next section, we will introduce the related literature, prior to presenting our proposed </a:t>
            </a:r>
            <a:r>
              <a:rPr lang="en-US" sz="2000" dirty="0" err="1">
                <a:latin typeface="Times New Roman" panose="02020603050405020304" pitchFamily="18" charset="0"/>
                <a:cs typeface="Times New Roman" panose="02020603050405020304" pitchFamily="18" charset="0"/>
              </a:rPr>
              <a:t>DeepKeyGen</a:t>
            </a:r>
            <a:r>
              <a:rPr lang="en-US" sz="2000" dirty="0">
                <a:latin typeface="Times New Roman" panose="02020603050405020304" pitchFamily="18" charset="0"/>
                <a:cs typeface="Times New Roman" panose="02020603050405020304" pitchFamily="18" charset="0"/>
              </a:rPr>
              <a:t> in the third section. We then describe our security and performance evaluations in the next two sections, before concluding this paper in the last section</a:t>
            </a:r>
            <a:r>
              <a:rPr lang="en-US" sz="1200" dirty="0"/>
              <a:t>. </a:t>
            </a:r>
            <a:endParaRPr lang="en-US" sz="2000" dirty="0">
              <a:latin typeface="Times New Roman" panose="02020603050405020304"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1143000"/>
            <a:ext cx="7498080" cy="54864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Inspired by the concept of cycle consistency, Zhu et al.  proposed the </a:t>
            </a:r>
            <a:r>
              <a:rPr lang="en-US" sz="2000" dirty="0" err="1">
                <a:latin typeface="Times New Roman" panose="02020603050405020304" pitchFamily="18" charset="0"/>
                <a:cs typeface="Times New Roman" panose="02020603050405020304" pitchFamily="18" charset="0"/>
              </a:rPr>
              <a:t>CycleGAN</a:t>
            </a:r>
            <a:r>
              <a:rPr lang="en-US" sz="2000" dirty="0">
                <a:latin typeface="Times New Roman" panose="02020603050405020304" pitchFamily="18" charset="0"/>
                <a:cs typeface="Times New Roman" panose="02020603050405020304" pitchFamily="18" charset="0"/>
              </a:rPr>
              <a:t> model to solve the problem of special training dataset for style transfer tasks. It can be trained by adopting the unpaired and unlabeled data, so as to facilitate the application of GAN in image-to-image transformation. Kim et al.</a:t>
            </a:r>
          </a:p>
          <a:p>
            <a:pPr algn="just">
              <a:lnSpc>
                <a:spcPct val="150000"/>
              </a:lnSpc>
            </a:pPr>
            <a:r>
              <a:rPr lang="en-US" sz="2000" dirty="0">
                <a:latin typeface="Times New Roman" panose="02020603050405020304" pitchFamily="18" charset="0"/>
                <a:cs typeface="Times New Roman" panose="02020603050405020304" pitchFamily="18" charset="0"/>
              </a:rPr>
              <a:t>  proposed </a:t>
            </a:r>
            <a:r>
              <a:rPr lang="en-US" sz="2000" dirty="0" err="1">
                <a:latin typeface="Times New Roman" panose="02020603050405020304" pitchFamily="18" charset="0"/>
                <a:cs typeface="Times New Roman" panose="02020603050405020304" pitchFamily="18" charset="0"/>
              </a:rPr>
              <a:t>DiscoGAN</a:t>
            </a:r>
            <a:r>
              <a:rPr lang="en-US" sz="2000" dirty="0">
                <a:latin typeface="Times New Roman" panose="02020603050405020304" pitchFamily="18" charset="0"/>
                <a:cs typeface="Times New Roman" panose="02020603050405020304" pitchFamily="18" charset="0"/>
              </a:rPr>
              <a:t> to ensure that certain features of the image are preserved when the image is transferred to another domain. Inspired by the original dual learning method of natural language processing, Yi et al.  proposed the </a:t>
            </a:r>
            <a:r>
              <a:rPr lang="en-US" sz="2000" dirty="0" err="1">
                <a:latin typeface="Times New Roman" panose="02020603050405020304" pitchFamily="18" charset="0"/>
                <a:cs typeface="Times New Roman" panose="02020603050405020304" pitchFamily="18" charset="0"/>
              </a:rPr>
              <a:t>DualGAN</a:t>
            </a:r>
            <a:r>
              <a:rPr lang="en-US" sz="2000" dirty="0">
                <a:latin typeface="Times New Roman" panose="02020603050405020304" pitchFamily="18" charset="0"/>
                <a:cs typeface="Times New Roman" panose="02020603050405020304" pitchFamily="18" charset="0"/>
              </a:rPr>
              <a:t> model, which can be used to translate images between two domains with different characteristics by using unlabeled and unpaired data.</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219200" y="990600"/>
            <a:ext cx="7239000" cy="56388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These existing key generation algorithms require the generators to be manually designed, and the generator realizing process is then repeated several times and the underlying mathematical formulas constantly refined to achieve or approach the desired style. This is clearly time- and resource-expensive.</a:t>
            </a:r>
          </a:p>
          <a:p>
            <a:pPr algn="just">
              <a:lnSpc>
                <a:spcPct val="150000"/>
              </a:lnSpc>
            </a:pPr>
            <a:r>
              <a:rPr lang="en-US" sz="2000" dirty="0">
                <a:latin typeface="Times New Roman" panose="02020603050405020304" pitchFamily="18" charset="0"/>
                <a:cs typeface="Times New Roman" panose="02020603050405020304" pitchFamily="18" charset="0"/>
              </a:rPr>
              <a:t>The value ranges of pi , x and y are from 0 to 255, and the value range of c is from 0 to 2. The private key differs from that of existing stream ciphers, which is actually a four-dimensional key. The key values (which contain the pixel value information and the three-dimensional space position information) ensure the private key is complex and the key space is sufficiently large; thus, significantly enhancing the key’s security level.</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 generator network G is used to transfer the initial image from source domain onto the transformation domain. The output of the generator network G is the private key which holds the same security characteristics as the encrypted performance in the transformation domain. </a:t>
            </a:r>
          </a:p>
          <a:p>
            <a:pPr algn="just">
              <a:lnSpc>
                <a:spcPct val="150000"/>
              </a:lnSpc>
            </a:pPr>
            <a:r>
              <a:rPr lang="en-US" sz="2000" dirty="0">
                <a:latin typeface="Times New Roman" panose="02020603050405020304" pitchFamily="18" charset="0"/>
                <a:cs typeface="Times New Roman" panose="02020603050405020304" pitchFamily="18" charset="0"/>
              </a:rPr>
              <a:t>The generator network G is composed of three </a:t>
            </a:r>
            <a:r>
              <a:rPr lang="en-US" sz="2000" dirty="0" err="1">
                <a:latin typeface="Times New Roman" panose="02020603050405020304" pitchFamily="18" charset="0"/>
                <a:cs typeface="Times New Roman" panose="02020603050405020304" pitchFamily="18" charset="0"/>
              </a:rPr>
              <a:t>downsample</a:t>
            </a:r>
            <a:r>
              <a:rPr lang="en-US" sz="2000" dirty="0">
                <a:latin typeface="Times New Roman" panose="02020603050405020304" pitchFamily="18" charset="0"/>
                <a:cs typeface="Times New Roman" panose="02020603050405020304" pitchFamily="18" charset="0"/>
              </a:rPr>
              <a:t> layers, six residual blocks, two transposed convolutional layers and an ordinary convolutional layer. The initial image is firstly processed with three </a:t>
            </a:r>
            <a:r>
              <a:rPr lang="en-US" sz="2000" dirty="0" err="1">
                <a:latin typeface="Times New Roman" panose="02020603050405020304" pitchFamily="18" charset="0"/>
                <a:cs typeface="Times New Roman" panose="02020603050405020304" pitchFamily="18" charset="0"/>
              </a:rPr>
              <a:t>downsample</a:t>
            </a:r>
            <a:r>
              <a:rPr lang="en-US" sz="2000" dirty="0">
                <a:latin typeface="Times New Roman" panose="02020603050405020304" pitchFamily="18" charset="0"/>
                <a:cs typeface="Times New Roman" panose="02020603050405020304" pitchFamily="18" charset="0"/>
              </a:rPr>
              <a:t> layers. These layers are aimed at extracting the features from the initial image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449369190"/>
              </p:ext>
            </p:extLst>
          </p:nvPr>
        </p:nvGraphicFramePr>
        <p:xfrm>
          <a:off x="990600" y="228600"/>
          <a:ext cx="7943850" cy="5125720"/>
        </p:xfrm>
        <a:graphic>
          <a:graphicData uri="http://schemas.openxmlformats.org/drawingml/2006/table">
            <a:tbl>
              <a:tblPr firstRow="1" bandRow="1">
                <a:tableStyleId>{5C22544A-7EE6-4342-B048-85BDC9FD1C3A}</a:tableStyleId>
              </a:tblPr>
              <a:tblGrid>
                <a:gridCol w="2698750">
                  <a:extLst>
                    <a:ext uri="{9D8B030D-6E8A-4147-A177-3AD203B41FA5}">
                      <a16:colId xmlns:a16="http://schemas.microsoft.com/office/drawing/2014/main" val="20000"/>
                    </a:ext>
                  </a:extLst>
                </a:gridCol>
                <a:gridCol w="2622550">
                  <a:extLst>
                    <a:ext uri="{9D8B030D-6E8A-4147-A177-3AD203B41FA5}">
                      <a16:colId xmlns:a16="http://schemas.microsoft.com/office/drawing/2014/main" val="20001"/>
                    </a:ext>
                  </a:extLst>
                </a:gridCol>
                <a:gridCol w="2622550">
                  <a:extLst>
                    <a:ext uri="{9D8B030D-6E8A-4147-A177-3AD203B41FA5}">
                      <a16:colId xmlns:a16="http://schemas.microsoft.com/office/drawing/2014/main" val="20002"/>
                    </a:ext>
                  </a:extLst>
                </a:gridCol>
              </a:tblGrid>
              <a:tr h="370840">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70840">
                <a:tc>
                  <a:txBody>
                    <a:bodyPr/>
                    <a:lstStyle/>
                    <a:p>
                      <a:pPr algn="just"/>
                      <a:r>
                        <a:rPr lang="en-IN" sz="2000" dirty="0">
                          <a:latin typeface="Times New Roman" pitchFamily="18" charset="0"/>
                          <a:cs typeface="Times New Roman" pitchFamily="18" charset="0"/>
                        </a:rPr>
                        <a:t>Trivium: A stream cipher construction inspired by block ` cipher design principles,</a:t>
                      </a:r>
                    </a:p>
                  </a:txBody>
                  <a:tcPr/>
                </a:tc>
                <a:tc>
                  <a:txBody>
                    <a:bodyPr/>
                    <a:lstStyle/>
                    <a:p>
                      <a:pPr algn="just"/>
                      <a:r>
                        <a:rPr lang="en-IN" sz="2000" dirty="0">
                          <a:latin typeface="Times New Roman" panose="02020603050405020304" pitchFamily="18" charset="0"/>
                          <a:cs typeface="Times New Roman" panose="02020603050405020304" pitchFamily="18" charset="0"/>
                        </a:rPr>
                        <a:t>C. D. </a:t>
                      </a:r>
                      <a:r>
                        <a:rPr lang="en-IN" sz="2000" dirty="0" err="1">
                          <a:latin typeface="Times New Roman" panose="02020603050405020304" pitchFamily="18" charset="0"/>
                          <a:cs typeface="Times New Roman" panose="02020603050405020304" pitchFamily="18" charset="0"/>
                        </a:rPr>
                        <a:t>Canniere</a:t>
                      </a:r>
                      <a:endParaRPr lang="en-IN" sz="2000" dirty="0">
                        <a:latin typeface="Times New Roman" pitchFamily="18" charset="0"/>
                        <a:cs typeface="Times New Roman" pitchFamily="18" charset="0"/>
                      </a:endParaRPr>
                    </a:p>
                  </a:txBody>
                  <a:tcPr/>
                </a:tc>
                <a:tc>
                  <a:txBody>
                    <a:bodyPr/>
                    <a:lstStyle/>
                    <a:p>
                      <a:pPr algn="just"/>
                      <a:r>
                        <a:rPr lang="en-US" sz="2000" dirty="0"/>
                        <a:t>In this paper, we propose a new stream cipher construction based on block cipher design principles. The main idea is to replace the building blocks used in block ciphers by equivalent stream cipher components.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370840">
                <a:tc>
                  <a:txBody>
                    <a:bodyPr/>
                    <a:lstStyle/>
                    <a:p>
                      <a:pPr algn="just"/>
                      <a:r>
                        <a:rPr lang="en-IN" sz="2000" dirty="0">
                          <a:latin typeface="Times New Roman" pitchFamily="18" charset="0"/>
                          <a:cs typeface="Times New Roman" pitchFamily="18" charset="0"/>
                        </a:rPr>
                        <a:t>A survey of lightweight stream ciphers for embedded systems</a:t>
                      </a:r>
                    </a:p>
                  </a:txBody>
                  <a:tcPr/>
                </a:tc>
                <a:tc>
                  <a:txBody>
                    <a:bodyPr/>
                    <a:lstStyle/>
                    <a:p>
                      <a:pPr algn="just"/>
                      <a:r>
                        <a:rPr lang="en-IN" sz="2000" dirty="0">
                          <a:latin typeface="Times New Roman" panose="02020603050405020304" pitchFamily="18" charset="0"/>
                          <a:cs typeface="Times New Roman" panose="02020603050405020304" pitchFamily="18" charset="0"/>
                        </a:rPr>
                        <a:t>C. </a:t>
                      </a:r>
                      <a:r>
                        <a:rPr lang="en-IN" sz="2000" dirty="0" err="1">
                          <a:latin typeface="Times New Roman" panose="02020603050405020304" pitchFamily="18" charset="0"/>
                          <a:cs typeface="Times New Roman" panose="02020603050405020304" pitchFamily="18" charset="0"/>
                        </a:rPr>
                        <a:t>Manifavas</a:t>
                      </a:r>
                      <a:r>
                        <a:rPr lang="en-IN" sz="2000" dirty="0">
                          <a:latin typeface="Times New Roman" panose="02020603050405020304" pitchFamily="18" charset="0"/>
                          <a:cs typeface="Times New Roman" panose="02020603050405020304" pitchFamily="18" charset="0"/>
                        </a:rPr>
                        <a:t>, G. </a:t>
                      </a:r>
                      <a:r>
                        <a:rPr lang="en-IN" sz="2000" dirty="0" err="1">
                          <a:latin typeface="Times New Roman" panose="02020603050405020304" pitchFamily="18" charset="0"/>
                          <a:cs typeface="Times New Roman" panose="02020603050405020304" pitchFamily="18" charset="0"/>
                        </a:rPr>
                        <a:t>Hatzivasilis</a:t>
                      </a:r>
                      <a:r>
                        <a:rPr lang="en-IN" sz="2000" dirty="0">
                          <a:latin typeface="Times New Roman" panose="02020603050405020304" pitchFamily="18" charset="0"/>
                          <a:cs typeface="Times New Roman" panose="02020603050405020304" pitchFamily="18" charset="0"/>
                        </a:rPr>
                        <a:t>, K. </a:t>
                      </a:r>
                      <a:r>
                        <a:rPr lang="en-IN" sz="2000" dirty="0" err="1">
                          <a:latin typeface="Times New Roman" panose="02020603050405020304" pitchFamily="18" charset="0"/>
                          <a:cs typeface="Times New Roman" panose="02020603050405020304" pitchFamily="18" charset="0"/>
                        </a:rPr>
                        <a:t>Fysarakis</a:t>
                      </a:r>
                      <a:r>
                        <a:rPr lang="en-IN" sz="2000" dirty="0">
                          <a:latin typeface="Times New Roman" panose="02020603050405020304" pitchFamily="18" charset="0"/>
                          <a:cs typeface="Times New Roman" panose="02020603050405020304" pitchFamily="18" charset="0"/>
                        </a:rPr>
                        <a:t>, and Y. </a:t>
                      </a:r>
                      <a:r>
                        <a:rPr lang="en-IN" sz="2000" dirty="0" err="1">
                          <a:latin typeface="Times New Roman" panose="02020603050405020304" pitchFamily="18" charset="0"/>
                          <a:cs typeface="Times New Roman" panose="02020603050405020304" pitchFamily="18" charset="0"/>
                        </a:rPr>
                        <a:t>Papaefstathiou</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Pervasive computing constitutes a growing trend, aiming to embed smart devices into everyday objects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4082729003"/>
              </p:ext>
            </p:extLst>
          </p:nvPr>
        </p:nvGraphicFramePr>
        <p:xfrm>
          <a:off x="1371600" y="960120"/>
          <a:ext cx="7315201" cy="4450080"/>
        </p:xfrm>
        <a:graphic>
          <a:graphicData uri="http://schemas.openxmlformats.org/drawingml/2006/table">
            <a:tbl>
              <a:tblPr firstRow="1" bandRow="1">
                <a:tableStyleId>{5C22544A-7EE6-4342-B048-85BDC9FD1C3A}</a:tableStyleId>
              </a:tblPr>
              <a:tblGrid>
                <a:gridCol w="1600200">
                  <a:extLst>
                    <a:ext uri="{9D8B030D-6E8A-4147-A177-3AD203B41FA5}">
                      <a16:colId xmlns:a16="http://schemas.microsoft.com/office/drawing/2014/main" val="20000"/>
                    </a:ext>
                  </a:extLst>
                </a:gridCol>
                <a:gridCol w="2201456">
                  <a:extLst>
                    <a:ext uri="{9D8B030D-6E8A-4147-A177-3AD203B41FA5}">
                      <a16:colId xmlns:a16="http://schemas.microsoft.com/office/drawing/2014/main" val="20001"/>
                    </a:ext>
                  </a:extLst>
                </a:gridCol>
                <a:gridCol w="3513545">
                  <a:extLst>
                    <a:ext uri="{9D8B030D-6E8A-4147-A177-3AD203B41FA5}">
                      <a16:colId xmlns:a16="http://schemas.microsoft.com/office/drawing/2014/main" val="20002"/>
                    </a:ext>
                  </a:extLst>
                </a:gridCol>
              </a:tblGrid>
              <a:tr h="399599">
                <a:tc>
                  <a:txBody>
                    <a:bodyPr/>
                    <a:lstStyle/>
                    <a:p>
                      <a:pPr algn="ctr"/>
                      <a:r>
                        <a:rPr lang="en-US" sz="1600" dirty="0"/>
                        <a:t>TITTLE</a:t>
                      </a:r>
                      <a:endParaRPr lang="en-IN" sz="1600" dirty="0"/>
                    </a:p>
                  </a:txBody>
                  <a:tcPr/>
                </a:tc>
                <a:tc>
                  <a:txBody>
                    <a:bodyPr/>
                    <a:lstStyle/>
                    <a:p>
                      <a:pPr algn="ctr"/>
                      <a:r>
                        <a:rPr lang="en-US" sz="1600" dirty="0"/>
                        <a:t>AUTHOR</a:t>
                      </a:r>
                      <a:endParaRPr lang="en-IN" sz="1600" dirty="0"/>
                    </a:p>
                  </a:txBody>
                  <a:tcPr/>
                </a:tc>
                <a:tc>
                  <a:txBody>
                    <a:bodyPr/>
                    <a:lstStyle/>
                    <a:p>
                      <a:pPr algn="ctr"/>
                      <a:r>
                        <a:rPr lang="en-US" sz="1600" dirty="0"/>
                        <a:t>DESCRIPTION</a:t>
                      </a:r>
                      <a:endParaRPr lang="en-IN" sz="1600" dirty="0"/>
                    </a:p>
                  </a:txBody>
                  <a:tcPr/>
                </a:tc>
                <a:extLst>
                  <a:ext uri="{0D108BD9-81ED-4DB2-BD59-A6C34878D82A}">
                    <a16:rowId xmlns:a16="http://schemas.microsoft.com/office/drawing/2014/main" val="10000"/>
                  </a:ext>
                </a:extLst>
              </a:tr>
              <a:tr h="1562069">
                <a:tc>
                  <a:txBody>
                    <a:bodyPr/>
                    <a:lstStyle/>
                    <a:p>
                      <a:pPr algn="just"/>
                      <a:r>
                        <a:rPr lang="en-US" sz="1600" dirty="0"/>
                        <a:t>“A new stream cipher based on nonlinear dynamic system,”,”</a:t>
                      </a:r>
                      <a:endParaRPr lang="en-IN" sz="1600" dirty="0">
                        <a:latin typeface="Times New Roman" pitchFamily="18" charset="0"/>
                        <a:cs typeface="Times New Roman" pitchFamily="18" charset="0"/>
                      </a:endParaRPr>
                    </a:p>
                  </a:txBody>
                  <a:tcPr/>
                </a:tc>
                <a:tc>
                  <a:txBody>
                    <a:bodyPr/>
                    <a:lstStyle/>
                    <a:p>
                      <a:pPr algn="just"/>
                      <a:r>
                        <a:rPr lang="en-US" sz="1600" dirty="0"/>
                        <a:t>O. </a:t>
                      </a:r>
                      <a:r>
                        <a:rPr lang="en-US" sz="1600" dirty="0" err="1"/>
                        <a:t>Mannai</a:t>
                      </a:r>
                      <a:r>
                        <a:rPr lang="en-US" sz="1600" dirty="0"/>
                        <a:t>, R. </a:t>
                      </a:r>
                      <a:r>
                        <a:rPr lang="en-US" sz="1600" dirty="0" err="1"/>
                        <a:t>Becheikh</a:t>
                      </a:r>
                      <a:r>
                        <a:rPr lang="en-US" sz="1600" dirty="0"/>
                        <a:t>, and R. </a:t>
                      </a:r>
                      <a:r>
                        <a:rPr lang="en-US" sz="1600" dirty="0" err="1"/>
                        <a:t>Rhouma</a:t>
                      </a:r>
                      <a:r>
                        <a:rPr lang="en-IN" sz="1600" dirty="0"/>
                        <a:t>,</a:t>
                      </a:r>
                      <a:endParaRPr lang="en-IN" sz="1600" dirty="0">
                        <a:latin typeface="Times New Roman" pitchFamily="18" charset="0"/>
                        <a:cs typeface="Times New Roman" pitchFamily="18" charset="0"/>
                      </a:endParaRPr>
                    </a:p>
                  </a:txBody>
                  <a:tcPr/>
                </a:tc>
                <a:tc>
                  <a:txBody>
                    <a:bodyPr/>
                    <a:lstStyle/>
                    <a:p>
                      <a:pPr algn="just"/>
                      <a:r>
                        <a:rPr kumimoji="0" lang="en-US" sz="1600" b="0" i="0" kern="1200" dirty="0">
                          <a:solidFill>
                            <a:schemeClr val="dk1"/>
                          </a:solidFill>
                          <a:effectLst/>
                          <a:latin typeface="+mn-lt"/>
                          <a:ea typeface="+mn-ea"/>
                          <a:cs typeface="+mn-cs"/>
                        </a:rPr>
                        <a:t>The core of the cipher is the Ikeda system which can be seen as a Nonlinear Feedback Shift Register (NLFSR) of length 7 plus one memory.</a:t>
                      </a:r>
                      <a:endParaRPr lang="en-IN" sz="16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488412">
                <a:tc>
                  <a:txBody>
                    <a:bodyPr/>
                    <a:lstStyle/>
                    <a:p>
                      <a:pPr algn="just"/>
                      <a:r>
                        <a:rPr lang="en-US" sz="1600" dirty="0"/>
                        <a:t>Implementation of pseudo linear feedback shift register physical unclonable function on silicon,,</a:t>
                      </a:r>
                      <a:endParaRPr lang="en-IN" sz="1600" dirty="0">
                        <a:latin typeface="Times New Roman" pitchFamily="18" charset="0"/>
                        <a:cs typeface="Times New Roman" pitchFamily="18" charset="0"/>
                      </a:endParaRPr>
                    </a:p>
                  </a:txBody>
                  <a:tcPr/>
                </a:tc>
                <a:tc>
                  <a:txBody>
                    <a:bodyPr/>
                    <a:lstStyle/>
                    <a:p>
                      <a:pPr algn="just"/>
                      <a:r>
                        <a:rPr lang="en-IN" sz="1600" dirty="0"/>
                        <a:t>Y. </a:t>
                      </a:r>
                      <a:r>
                        <a:rPr lang="en-IN" sz="1600" dirty="0" err="1"/>
                        <a:t>Ogasahara</a:t>
                      </a:r>
                      <a:r>
                        <a:rPr lang="en-IN" sz="1600" dirty="0"/>
                        <a:t>, Y. Hori, and H. Koike,</a:t>
                      </a:r>
                      <a:endParaRPr lang="en-IN" sz="1600" dirty="0">
                        <a:latin typeface="Times New Roman" pitchFamily="18" charset="0"/>
                        <a:cs typeface="Times New Roman" pitchFamily="18" charset="0"/>
                      </a:endParaRPr>
                    </a:p>
                  </a:txBody>
                  <a:tcPr/>
                </a:tc>
                <a:tc>
                  <a:txBody>
                    <a:bodyPr/>
                    <a:lstStyle/>
                    <a:p>
                      <a:pPr algn="just"/>
                      <a:r>
                        <a:rPr kumimoji="0" lang="en-US" sz="1600" b="0" i="0" kern="1200" dirty="0">
                          <a:solidFill>
                            <a:schemeClr val="dk1"/>
                          </a:solidFill>
                          <a:effectLst/>
                          <a:latin typeface="+mn-lt"/>
                          <a:ea typeface="+mn-ea"/>
                          <a:cs typeface="+mn-cs"/>
                        </a:rPr>
                        <a:t>we demonstrate the first implementation of a pseudo linear feedback shift register physical unclonable function (PL-PUF) on silicon, and a proposal of the power supply design to obtain fine reproducibility.</a:t>
                      </a:r>
                      <a:endParaRPr lang="en-IN" sz="16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202852" y="961880"/>
            <a:ext cx="7790688" cy="5638800"/>
          </a:xfrm>
        </p:spPr>
        <p:txBody>
          <a:bodyPr>
            <a:noAutofit/>
          </a:bodyPr>
          <a:lstStyle/>
          <a:p>
            <a:pPr algn="just">
              <a:lnSpc>
                <a:spcPct val="170000"/>
              </a:lnSpc>
            </a:pPr>
            <a:r>
              <a:rPr lang="en-US" sz="2000" dirty="0">
                <a:latin typeface="Times New Roman" panose="02020603050405020304" pitchFamily="18" charset="0"/>
                <a:cs typeface="Times New Roman" panose="02020603050405020304" pitchFamily="18" charset="0"/>
              </a:rPr>
              <a:t>This method uses Fibonacci linear feedback shift registers and AES algorithms as pseudo-random number generators to achieve a high security level. Liu et al.  proposed an authentication and dynamic encryption method based on state estimation, which selects the metrics of the power system to generate the key. As the value of power measurement used to generate the key is constantly changing and unpredictable, the key is challenging to guess. Kalsi et al. demonstrated the possibility of hiding data based on the combination of DNA sequences and deep learning, where their proposed key generation approach uses the natural selection theory, Needleman-Wunsch algorithm, and genetic algorithm.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11" name="Content Placeholder 10">
            <a:extLst>
              <a:ext uri="{FF2B5EF4-FFF2-40B4-BE49-F238E27FC236}">
                <a16:creationId xmlns:a16="http://schemas.microsoft.com/office/drawing/2014/main" id="{A58FECF5-12F0-187D-A5A6-8FC3223ED181}"/>
              </a:ext>
            </a:extLst>
          </p:cNvPr>
          <p:cNvPicPr>
            <a:picLocks noGrp="1" noChangeAspect="1"/>
          </p:cNvPicPr>
          <p:nvPr>
            <p:ph idx="1"/>
          </p:nvPr>
        </p:nvPicPr>
        <p:blipFill>
          <a:blip r:embed="rId2"/>
          <a:stretch>
            <a:fillRect/>
          </a:stretch>
        </p:blipFill>
        <p:spPr>
          <a:xfrm>
            <a:off x="1524000" y="1357103"/>
            <a:ext cx="6999287" cy="476271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7" name="Content Placeholder 6">
            <a:extLst>
              <a:ext uri="{FF2B5EF4-FFF2-40B4-BE49-F238E27FC236}">
                <a16:creationId xmlns:a16="http://schemas.microsoft.com/office/drawing/2014/main" id="{BED6C023-EE3F-3CB5-8585-906E141FEC18}"/>
              </a:ext>
            </a:extLst>
          </p:cNvPr>
          <p:cNvPicPr>
            <a:picLocks noGrp="1" noChangeAspect="1"/>
          </p:cNvPicPr>
          <p:nvPr>
            <p:ph idx="1"/>
          </p:nvPr>
        </p:nvPicPr>
        <p:blipFill>
          <a:blip r:embed="rId2"/>
          <a:stretch>
            <a:fillRect/>
          </a:stretch>
        </p:blipFill>
        <p:spPr>
          <a:xfrm>
            <a:off x="1244283" y="1295400"/>
            <a:ext cx="7498080" cy="4952999"/>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 python</a:t>
            </a:r>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435608" y="1143000"/>
            <a:ext cx="7498080" cy="5440362"/>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In this paper, we proposed a novel deep learning-based stream cipher generator, </a:t>
            </a:r>
            <a:r>
              <a:rPr lang="en-US" sz="2000" dirty="0" err="1">
                <a:latin typeface="Times New Roman" panose="02020603050405020304" pitchFamily="18" charset="0"/>
                <a:cs typeface="Times New Roman" panose="02020603050405020304" pitchFamily="18" charset="0"/>
              </a:rPr>
              <a:t>DeepKeyGen</a:t>
            </a:r>
            <a:r>
              <a:rPr lang="en-US" sz="2000" dirty="0">
                <a:latin typeface="Times New Roman" panose="02020603050405020304" pitchFamily="18" charset="0"/>
                <a:cs typeface="Times New Roman" panose="02020603050405020304" pitchFamily="18" charset="0"/>
              </a:rPr>
              <a:t>, which is designed to automatically generate the private key by directly learning the desirable “style”. The proposed </a:t>
            </a:r>
            <a:r>
              <a:rPr lang="en-US" sz="2000" dirty="0" err="1">
                <a:latin typeface="Times New Roman" panose="02020603050405020304" pitchFamily="18" charset="0"/>
                <a:cs typeface="Times New Roman" panose="02020603050405020304" pitchFamily="18" charset="0"/>
              </a:rPr>
              <a:t>DeepKeyGen</a:t>
            </a:r>
            <a:r>
              <a:rPr lang="en-US" sz="2000" dirty="0">
                <a:latin typeface="Times New Roman" panose="02020603050405020304" pitchFamily="18" charset="0"/>
                <a:cs typeface="Times New Roman" panose="02020603050405020304" pitchFamily="18" charset="0"/>
              </a:rPr>
              <a:t> uses the images in the transformation domain as the desired “style” of the private key, and adopts the learning network to translate the initial image (“seed”) in the source domain onto the transformation domain, in order to generate the private key. The generated private key is then used to encrypt/decrypt medical image(s), by employing the XOR algorithm. </a:t>
            </a:r>
            <a:r>
              <a:rPr lang="en-US" sz="2000" dirty="0" err="1">
                <a:latin typeface="Times New Roman" panose="02020603050405020304" pitchFamily="18" charset="0"/>
                <a:cs typeface="Times New Roman" panose="02020603050405020304" pitchFamily="18" charset="0"/>
              </a:rPr>
              <a:t>DeepKeyGen</a:t>
            </a:r>
            <a:r>
              <a:rPr lang="en-US" sz="2000" dirty="0">
                <a:latin typeface="Times New Roman" panose="02020603050405020304" pitchFamily="18" charset="0"/>
                <a:cs typeface="Times New Roman" panose="02020603050405020304" pitchFamily="18" charset="0"/>
              </a:rPr>
              <a:t> was evaluated using the Montgomery County chest X-ray dataset, the Ultrasonic Brachial Plexus dataset, and the BraTS18 dataset</a:t>
            </a:r>
            <a:r>
              <a:rPr lang="en-US" sz="1200" dirty="0"/>
              <a:t>.</a:t>
            </a:r>
            <a:endParaRPr lang="en-US" sz="2000" dirty="0">
              <a:latin typeface="Times New Roman" panose="02020603050405020304"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715000"/>
          </a:xfrm>
        </p:spPr>
        <p:txBody>
          <a:bodyPr>
            <a:noAutofit/>
          </a:bodyPr>
          <a:lstStyle/>
          <a:p>
            <a:pPr algn="just">
              <a:lnSpc>
                <a:spcPct val="170000"/>
              </a:lnSpc>
            </a:pPr>
            <a:r>
              <a:rPr lang="en-IN" sz="2000" dirty="0">
                <a:latin typeface="Times New Roman" panose="02020603050405020304" pitchFamily="18" charset="0"/>
                <a:cs typeface="Times New Roman" panose="02020603050405020304" pitchFamily="18" charset="0"/>
              </a:rPr>
              <a:t>[1] C. D. </a:t>
            </a:r>
            <a:r>
              <a:rPr lang="en-IN" sz="2000" dirty="0" err="1">
                <a:latin typeface="Times New Roman" panose="02020603050405020304" pitchFamily="18" charset="0"/>
                <a:cs typeface="Times New Roman" panose="02020603050405020304" pitchFamily="18" charset="0"/>
              </a:rPr>
              <a:t>Canniere</a:t>
            </a:r>
            <a:r>
              <a:rPr lang="en-IN" sz="2000" dirty="0">
                <a:latin typeface="Times New Roman" panose="02020603050405020304" pitchFamily="18" charset="0"/>
                <a:cs typeface="Times New Roman" panose="02020603050405020304" pitchFamily="18" charset="0"/>
              </a:rPr>
              <a:t>, “Trivium: A stream cipher construction inspired by block ` cipher design principles,” in International Conference on Information Security, 2006.</a:t>
            </a:r>
          </a:p>
          <a:p>
            <a:pPr algn="just">
              <a:lnSpc>
                <a:spcPct val="170000"/>
              </a:lnSpc>
            </a:pPr>
            <a:r>
              <a:rPr lang="en-IN" sz="2000" dirty="0">
                <a:latin typeface="Times New Roman" panose="02020603050405020304" pitchFamily="18" charset="0"/>
                <a:cs typeface="Times New Roman" panose="02020603050405020304" pitchFamily="18" charset="0"/>
              </a:rPr>
              <a:t> [2] C. </a:t>
            </a:r>
            <a:r>
              <a:rPr lang="en-IN" sz="2000" dirty="0" err="1">
                <a:latin typeface="Times New Roman" panose="02020603050405020304" pitchFamily="18" charset="0"/>
                <a:cs typeface="Times New Roman" panose="02020603050405020304" pitchFamily="18" charset="0"/>
              </a:rPr>
              <a:t>Manifavas</a:t>
            </a:r>
            <a:r>
              <a:rPr lang="en-IN" sz="2000" dirty="0">
                <a:latin typeface="Times New Roman" panose="02020603050405020304" pitchFamily="18" charset="0"/>
                <a:cs typeface="Times New Roman" panose="02020603050405020304" pitchFamily="18" charset="0"/>
              </a:rPr>
              <a:t>, G. </a:t>
            </a:r>
            <a:r>
              <a:rPr lang="en-IN" sz="2000" dirty="0" err="1">
                <a:latin typeface="Times New Roman" panose="02020603050405020304" pitchFamily="18" charset="0"/>
                <a:cs typeface="Times New Roman" panose="02020603050405020304" pitchFamily="18" charset="0"/>
              </a:rPr>
              <a:t>Hatzivasilis</a:t>
            </a:r>
            <a:r>
              <a:rPr lang="en-IN" sz="2000" dirty="0">
                <a:latin typeface="Times New Roman" panose="02020603050405020304" pitchFamily="18" charset="0"/>
                <a:cs typeface="Times New Roman" panose="02020603050405020304" pitchFamily="18" charset="0"/>
              </a:rPr>
              <a:t>, K. </a:t>
            </a:r>
            <a:r>
              <a:rPr lang="en-IN" sz="2000" dirty="0" err="1">
                <a:latin typeface="Times New Roman" panose="02020603050405020304" pitchFamily="18" charset="0"/>
                <a:cs typeface="Times New Roman" panose="02020603050405020304" pitchFamily="18" charset="0"/>
              </a:rPr>
              <a:t>Fysarakis</a:t>
            </a:r>
            <a:r>
              <a:rPr lang="en-IN" sz="2000" dirty="0">
                <a:latin typeface="Times New Roman" panose="02020603050405020304" pitchFamily="18" charset="0"/>
                <a:cs typeface="Times New Roman" panose="02020603050405020304" pitchFamily="18" charset="0"/>
              </a:rPr>
              <a:t>, and Y. </a:t>
            </a:r>
            <a:r>
              <a:rPr lang="en-IN" sz="2000" dirty="0" err="1">
                <a:latin typeface="Times New Roman" panose="02020603050405020304" pitchFamily="18" charset="0"/>
                <a:cs typeface="Times New Roman" panose="02020603050405020304" pitchFamily="18" charset="0"/>
              </a:rPr>
              <a:t>Papaefstathiou</a:t>
            </a:r>
            <a:r>
              <a:rPr lang="en-IN" sz="2000" dirty="0">
                <a:latin typeface="Times New Roman" panose="02020603050405020304" pitchFamily="18" charset="0"/>
                <a:cs typeface="Times New Roman" panose="02020603050405020304" pitchFamily="18" charset="0"/>
              </a:rPr>
              <a:t>, “A survey of lightweight stream ciphers for embedded systems,” Security and Communication Networks, vol. 9, no. 10, pp. 1226–1246, 2016. </a:t>
            </a:r>
          </a:p>
          <a:p>
            <a:pPr algn="just">
              <a:lnSpc>
                <a:spcPct val="170000"/>
              </a:lnSpc>
            </a:pPr>
            <a:r>
              <a:rPr lang="en-IN" sz="2000" dirty="0">
                <a:latin typeface="Times New Roman" panose="02020603050405020304" pitchFamily="18" charset="0"/>
                <a:cs typeface="Times New Roman" panose="02020603050405020304" pitchFamily="18" charset="0"/>
              </a:rPr>
              <a:t>[3] O. </a:t>
            </a:r>
            <a:r>
              <a:rPr lang="en-IN" sz="2000" dirty="0" err="1">
                <a:latin typeface="Times New Roman" panose="02020603050405020304" pitchFamily="18" charset="0"/>
                <a:cs typeface="Times New Roman" panose="02020603050405020304" pitchFamily="18" charset="0"/>
              </a:rPr>
              <a:t>Mannai</a:t>
            </a:r>
            <a:r>
              <a:rPr lang="en-IN" sz="2000" dirty="0">
                <a:latin typeface="Times New Roman" panose="02020603050405020304" pitchFamily="18" charset="0"/>
                <a:cs typeface="Times New Roman" panose="02020603050405020304" pitchFamily="18" charset="0"/>
              </a:rPr>
              <a:t>, R. </a:t>
            </a:r>
            <a:r>
              <a:rPr lang="en-IN" sz="2000" dirty="0" err="1">
                <a:latin typeface="Times New Roman" panose="02020603050405020304" pitchFamily="18" charset="0"/>
                <a:cs typeface="Times New Roman" panose="02020603050405020304" pitchFamily="18" charset="0"/>
              </a:rPr>
              <a:t>Becheikh</a:t>
            </a:r>
            <a:r>
              <a:rPr lang="en-IN" sz="2000" dirty="0">
                <a:latin typeface="Times New Roman" panose="02020603050405020304" pitchFamily="18" charset="0"/>
                <a:cs typeface="Times New Roman" panose="02020603050405020304" pitchFamily="18" charset="0"/>
              </a:rPr>
              <a:t>, and R. </a:t>
            </a:r>
            <a:r>
              <a:rPr lang="en-IN" sz="2000" dirty="0" err="1">
                <a:latin typeface="Times New Roman" panose="02020603050405020304" pitchFamily="18" charset="0"/>
                <a:cs typeface="Times New Roman" panose="02020603050405020304" pitchFamily="18" charset="0"/>
              </a:rPr>
              <a:t>Rhouma</a:t>
            </a:r>
            <a:r>
              <a:rPr lang="en-IN" sz="2000" dirty="0">
                <a:latin typeface="Times New Roman" panose="02020603050405020304" pitchFamily="18" charset="0"/>
                <a:cs typeface="Times New Roman" panose="02020603050405020304" pitchFamily="18" charset="0"/>
              </a:rPr>
              <a:t>, “A new stream cipher based on nonlinear dynamic system,” in 2018 26th European Signal Processing Conference (EUSIPCO). IEEE, 2018, pp. 316–320.</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650480" cy="6096000"/>
          </a:xfrm>
        </p:spPr>
        <p:txBody>
          <a:bodyPr>
            <a:noAutofit/>
          </a:bodyPr>
          <a:lstStyle/>
          <a:p>
            <a:pPr algn="just">
              <a:lnSpc>
                <a:spcPct val="170000"/>
              </a:lnSpc>
            </a:pPr>
            <a:r>
              <a:rPr lang="en-IN" sz="2000" dirty="0">
                <a:latin typeface="Times New Roman" panose="02020603050405020304" pitchFamily="18" charset="0"/>
                <a:cs typeface="Times New Roman" panose="02020603050405020304" pitchFamily="18" charset="0"/>
              </a:rPr>
              <a:t>[4] Y. </a:t>
            </a:r>
            <a:r>
              <a:rPr lang="en-IN" sz="2000" dirty="0" err="1">
                <a:latin typeface="Times New Roman" panose="02020603050405020304" pitchFamily="18" charset="0"/>
                <a:cs typeface="Times New Roman" panose="02020603050405020304" pitchFamily="18" charset="0"/>
              </a:rPr>
              <a:t>Ogasahara</a:t>
            </a:r>
            <a:r>
              <a:rPr lang="en-IN" sz="2000" dirty="0">
                <a:latin typeface="Times New Roman" panose="02020603050405020304" pitchFamily="18" charset="0"/>
                <a:cs typeface="Times New Roman" panose="02020603050405020304" pitchFamily="18" charset="0"/>
              </a:rPr>
              <a:t>, Y. Hori, and H. Koike, “Implementation of pseudo linear feedback shift register physical unclonable function on silicon,” in 2016 IEEE International Symposium on Circuits and Systems (ISCAS). IEEE, 2016, pp. 758–761.</a:t>
            </a:r>
          </a:p>
          <a:p>
            <a:pPr marL="82296" indent="0" algn="just">
              <a:lnSpc>
                <a:spcPct val="170000"/>
              </a:lnSpc>
              <a:buNone/>
            </a:pPr>
            <a:endParaRPr lang="en-IN" sz="2000" dirty="0">
              <a:latin typeface="Times New Roman" panose="02020603050405020304" pitchFamily="18" charset="0"/>
              <a:cs typeface="Times New Roman" panose="02020603050405020304" pitchFamily="18" charset="0"/>
            </a:endParaRPr>
          </a:p>
          <a:p>
            <a:pPr algn="just">
              <a:lnSpc>
                <a:spcPct val="170000"/>
              </a:lnSpc>
            </a:pPr>
            <a:r>
              <a:rPr lang="en-IN" sz="2000" dirty="0">
                <a:latin typeface="Times New Roman" panose="02020603050405020304" pitchFamily="18" charset="0"/>
                <a:cs typeface="Times New Roman" panose="02020603050405020304" pitchFamily="18" charset="0"/>
              </a:rPr>
              <a:t> [5] M. </a:t>
            </a:r>
            <a:r>
              <a:rPr lang="en-IN" sz="2000" dirty="0" err="1">
                <a:latin typeface="Times New Roman" panose="02020603050405020304" pitchFamily="18" charset="0"/>
                <a:cs typeface="Times New Roman" panose="02020603050405020304" pitchFamily="18" charset="0"/>
              </a:rPr>
              <a:t>Hemattil</a:t>
            </a:r>
            <a:r>
              <a:rPr lang="en-IN" sz="2000" dirty="0">
                <a:latin typeface="Times New Roman" panose="02020603050405020304" pitchFamily="18" charset="0"/>
                <a:cs typeface="Times New Roman" panose="02020603050405020304" pitchFamily="18" charset="0"/>
              </a:rPr>
              <a:t>, A. Ahmadi, S. V. </a:t>
            </a:r>
            <a:r>
              <a:rPr lang="en-IN" sz="2000" dirty="0" err="1">
                <a:latin typeface="Times New Roman" panose="02020603050405020304" pitchFamily="18" charset="0"/>
                <a:cs typeface="Times New Roman" panose="02020603050405020304" pitchFamily="18" charset="0"/>
              </a:rPr>
              <a:t>Makkil</a:t>
            </a:r>
            <a:r>
              <a:rPr lang="en-IN" sz="2000" dirty="0">
                <a:latin typeface="Times New Roman" panose="02020603050405020304" pitchFamily="18" charset="0"/>
                <a:cs typeface="Times New Roman" panose="02020603050405020304" pitchFamily="18" charset="0"/>
              </a:rPr>
              <a:t>, and M. Ahmadi, “Hardware design of chaotic pseudo-random number generator based on nonlinear feedback shift register,” in 2018 IEEE 61st International Midwest Symposium on Circuits and Systems (MWSCAS). IEEE, 2018, pp. 980–983.</a:t>
            </a:r>
          </a:p>
          <a:p>
            <a:pPr marL="82296" indent="0" algn="just">
              <a:lnSpc>
                <a:spcPct val="170000"/>
              </a:lnSpc>
              <a:buNone/>
            </a:pPr>
            <a:endParaRPr lang="en-IN" sz="2000" dirty="0">
              <a:latin typeface="Times New Roman" panose="02020603050405020304"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066800" y="609600"/>
            <a:ext cx="7696200" cy="6096000"/>
          </a:xfrm>
        </p:spPr>
        <p:txBody>
          <a:bodyPr>
            <a:noAutofit/>
          </a:bodyPr>
          <a:lstStyle/>
          <a:p>
            <a:pPr algn="just">
              <a:lnSpc>
                <a:spcPct val="170000"/>
              </a:lnSpc>
            </a:pPr>
            <a:r>
              <a:rPr lang="en-IN" sz="2000" dirty="0">
                <a:latin typeface="Times New Roman" panose="02020603050405020304" pitchFamily="18" charset="0"/>
                <a:cs typeface="Times New Roman" panose="02020603050405020304" pitchFamily="18" charset="0"/>
              </a:rPr>
              <a:t>[6] M. </a:t>
            </a:r>
            <a:r>
              <a:rPr lang="en-IN" sz="2000" dirty="0" err="1">
                <a:latin typeface="Times New Roman" panose="02020603050405020304" pitchFamily="18" charset="0"/>
                <a:cs typeface="Times New Roman" panose="02020603050405020304" pitchFamily="18" charset="0"/>
              </a:rPr>
              <a:t>Miroschnyk</a:t>
            </a:r>
            <a:r>
              <a:rPr lang="en-IN" sz="2000" dirty="0">
                <a:latin typeface="Times New Roman" panose="02020603050405020304" pitchFamily="18" charset="0"/>
                <a:cs typeface="Times New Roman" panose="02020603050405020304" pitchFamily="18" charset="0"/>
              </a:rPr>
              <a:t>, Y. Pakhomov, E. German, A. </a:t>
            </a:r>
            <a:r>
              <a:rPr lang="en-IN" sz="2000" dirty="0" err="1">
                <a:latin typeface="Times New Roman" panose="02020603050405020304" pitchFamily="18" charset="0"/>
                <a:cs typeface="Times New Roman" panose="02020603050405020304" pitchFamily="18" charset="0"/>
              </a:rPr>
              <a:t>Shkil</a:t>
            </a:r>
            <a:r>
              <a:rPr lang="en-IN" sz="2000" dirty="0">
                <a:latin typeface="Times New Roman" panose="02020603050405020304" pitchFamily="18" charset="0"/>
                <a:cs typeface="Times New Roman" panose="02020603050405020304" pitchFamily="18" charset="0"/>
              </a:rPr>
              <a:t>, E. Kulak, and D. </a:t>
            </a:r>
            <a:r>
              <a:rPr lang="en-IN" sz="2000" dirty="0" err="1">
                <a:latin typeface="Times New Roman" panose="02020603050405020304" pitchFamily="18" charset="0"/>
                <a:cs typeface="Times New Roman" panose="02020603050405020304" pitchFamily="18" charset="0"/>
              </a:rPr>
              <a:t>Kucherenko</a:t>
            </a:r>
            <a:r>
              <a:rPr lang="en-IN" sz="2000" dirty="0">
                <a:latin typeface="Times New Roman" panose="02020603050405020304" pitchFamily="18" charset="0"/>
                <a:cs typeface="Times New Roman" panose="02020603050405020304" pitchFamily="18" charset="0"/>
              </a:rPr>
              <a:t>, “Design automation of testable finite state machines,” in 2017 IEEE East-West Design &amp; Test Symposium (EWDTS). IEEE, 2017, pp. 1–6.</a:t>
            </a:r>
          </a:p>
          <a:p>
            <a:pPr algn="just">
              <a:lnSpc>
                <a:spcPct val="170000"/>
              </a:lnSpc>
            </a:pPr>
            <a:r>
              <a:rPr lang="en-IN" sz="2000" dirty="0">
                <a:latin typeface="Times New Roman" panose="02020603050405020304" pitchFamily="18" charset="0"/>
                <a:cs typeface="Times New Roman" panose="02020603050405020304" pitchFamily="18" charset="0"/>
              </a:rPr>
              <a:t> [7] G. Cao and X. Wang, “Image encryption based on the combination of roulette wheel selection with linear congruence pixel transformation,” Multimedia Tools and Applications, vol. 78, no. 8, pp. 10 625–10 647, 2019.</a:t>
            </a:r>
          </a:p>
          <a:p>
            <a:pPr algn="just">
              <a:lnSpc>
                <a:spcPct val="170000"/>
              </a:lnSpc>
            </a:pPr>
            <a:r>
              <a:rPr lang="en-IN" sz="2000" dirty="0">
                <a:latin typeface="Times New Roman" panose="02020603050405020304" pitchFamily="18" charset="0"/>
                <a:cs typeface="Times New Roman" panose="02020603050405020304" pitchFamily="18" charset="0"/>
              </a:rPr>
              <a:t> [8] Z. Hua, B. Zhou, and Y. Zhou, “Sine-transform-based chaotic system with </a:t>
            </a:r>
            <a:r>
              <a:rPr lang="en-IN" sz="2000" dirty="0" err="1">
                <a:latin typeface="Times New Roman" panose="02020603050405020304" pitchFamily="18" charset="0"/>
                <a:cs typeface="Times New Roman" panose="02020603050405020304" pitchFamily="18" charset="0"/>
              </a:rPr>
              <a:t>fpga</a:t>
            </a:r>
            <a:r>
              <a:rPr lang="en-IN" sz="2000" dirty="0">
                <a:latin typeface="Times New Roman" panose="02020603050405020304" pitchFamily="18" charset="0"/>
                <a:cs typeface="Times New Roman" panose="02020603050405020304" pitchFamily="18" charset="0"/>
              </a:rPr>
              <a:t> implementation,” IEEE Transactions on Industrial Electronics, vol. 65, no. 3, pp. 2557–2566, 2017.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F3D5EC-BBF3-0D3A-C9FD-BD8E34838DE6}"/>
              </a:ext>
            </a:extLst>
          </p:cNvPr>
          <p:cNvSpPr>
            <a:spLocks noGrp="1"/>
          </p:cNvSpPr>
          <p:nvPr>
            <p:ph idx="1"/>
          </p:nvPr>
        </p:nvSpPr>
        <p:spPr>
          <a:xfrm>
            <a:off x="1219200" y="457200"/>
            <a:ext cx="7714488" cy="5791200"/>
          </a:xfrm>
        </p:spPr>
        <p:txBody>
          <a:bodyPr/>
          <a:lstStyle/>
          <a:p>
            <a:endParaRPr lang="en-IN" sz="2000" dirty="0"/>
          </a:p>
          <a:p>
            <a:r>
              <a:rPr lang="en-IN" sz="2000" dirty="0">
                <a:latin typeface="Times New Roman" panose="02020603050405020304" pitchFamily="18" charset="0"/>
                <a:cs typeface="Times New Roman" panose="02020603050405020304" pitchFamily="18" charset="0"/>
              </a:rPr>
              <a:t>[9] W. Luo, J. Li, J. Yang, W. Xu, and J. Zhang, “Convolutional sparse autoencoders for image classification,” IEEE transactions on neural networks and learning systems, vol. 29, no. 7, pp. 3289–3294, 2017.</a:t>
            </a:r>
          </a:p>
          <a:p>
            <a:endParaRPr lang="en-IN" sz="2000" dirty="0">
              <a:latin typeface="Times New Roman" panose="02020603050405020304" pitchFamily="18" charset="0"/>
              <a:cs typeface="Times New Roman" panose="02020603050405020304" pitchFamily="18" charset="0"/>
            </a:endParaRPr>
          </a:p>
          <a:p>
            <a:endParaRPr lang="en-IN" sz="2000" dirty="0">
              <a:latin typeface="Times New Roman" panose="02020603050405020304" pitchFamily="18" charset="0"/>
              <a:cs typeface="Times New Roman" panose="02020603050405020304" pitchFamily="18" charset="0"/>
            </a:endParaRPr>
          </a:p>
          <a:p>
            <a:r>
              <a:rPr lang="en-IN" sz="2000" dirty="0">
                <a:latin typeface="Times New Roman" panose="02020603050405020304" pitchFamily="18" charset="0"/>
                <a:cs typeface="Times New Roman" panose="02020603050405020304" pitchFamily="18" charset="0"/>
              </a:rPr>
              <a:t> [10] P. Tang, X. Wang, B. Shi, X. Bai, W. Liu, and Z. Tu, “Deep </a:t>
            </a:r>
            <a:r>
              <a:rPr lang="en-IN" sz="2000" dirty="0" err="1">
                <a:latin typeface="Times New Roman" panose="02020603050405020304" pitchFamily="18" charset="0"/>
                <a:cs typeface="Times New Roman" panose="02020603050405020304" pitchFamily="18" charset="0"/>
              </a:rPr>
              <a:t>fishernet</a:t>
            </a:r>
            <a:r>
              <a:rPr lang="en-IN" sz="2000" dirty="0">
                <a:latin typeface="Times New Roman" panose="02020603050405020304" pitchFamily="18" charset="0"/>
                <a:cs typeface="Times New Roman" panose="02020603050405020304" pitchFamily="18" charset="0"/>
              </a:rPr>
              <a:t> for image classification,” IEEE transactions on neural networks and learning systems, vol. 30, no. 7, pp. 2244–2250, 2018</a:t>
            </a:r>
          </a:p>
          <a:p>
            <a:endParaRPr lang="en-IN" sz="2000" dirty="0">
              <a:latin typeface="Times New Roman" panose="02020603050405020304" pitchFamily="18" charset="0"/>
              <a:cs typeface="Times New Roman" panose="02020603050405020304" pitchFamily="18" charset="0"/>
            </a:endParaRPr>
          </a:p>
          <a:p>
            <a:endParaRPr lang="en-IN" sz="2000" dirty="0">
              <a:latin typeface="Times New Roman" panose="02020603050405020304" pitchFamily="18" charset="0"/>
              <a:cs typeface="Times New Roman" panose="02020603050405020304" pitchFamily="18" charset="0"/>
            </a:endParaRPr>
          </a:p>
          <a:p>
            <a:r>
              <a:rPr lang="en-IN" sz="2000" dirty="0">
                <a:latin typeface="Times New Roman" panose="02020603050405020304" pitchFamily="18" charset="0"/>
                <a:cs typeface="Times New Roman" panose="02020603050405020304" pitchFamily="18" charset="0"/>
              </a:rPr>
              <a:t>[11] G. Li and Y. Yu, “Contrast-oriented deep neural networks for salient object detection,” IEEE transactions on neural networks and learning systems, vol. 29, no. 12, pp. 6038–6051, 2018</a:t>
            </a:r>
            <a:r>
              <a:rPr lang="en-IN" sz="1200" dirty="0"/>
              <a:t>.</a:t>
            </a:r>
            <a:endParaRPr lang="en-IN" dirty="0"/>
          </a:p>
        </p:txBody>
      </p:sp>
    </p:spTree>
    <p:extLst>
      <p:ext uri="{BB962C8B-B14F-4D97-AF65-F5344CB8AC3E}">
        <p14:creationId xmlns:p14="http://schemas.microsoft.com/office/powerpoint/2010/main" val="9796333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DCC0C8-AA56-164D-B694-A7609625D7EA}"/>
              </a:ext>
            </a:extLst>
          </p:cNvPr>
          <p:cNvSpPr>
            <a:spLocks noGrp="1"/>
          </p:cNvSpPr>
          <p:nvPr>
            <p:ph idx="1"/>
          </p:nvPr>
        </p:nvSpPr>
        <p:spPr>
          <a:xfrm>
            <a:off x="1435608" y="609600"/>
            <a:ext cx="7498080" cy="5638800"/>
          </a:xfrm>
        </p:spPr>
        <p:txBody>
          <a:bodyPr>
            <a:normAutofit fontScale="92500" lnSpcReduction="20000"/>
          </a:bodyPr>
          <a:lstStyle/>
          <a:p>
            <a:r>
              <a:rPr lang="en-IN" sz="2000" dirty="0">
                <a:latin typeface="Times New Roman" panose="02020603050405020304" pitchFamily="18" charset="0"/>
                <a:cs typeface="Times New Roman" panose="02020603050405020304" pitchFamily="18" charset="0"/>
              </a:rPr>
              <a:t>[12] Y. Ding, C. Luo, et.al., “High-order correlation detecting in features for diagnosis of Alzheimer’s disease and mild cognitive impairment,” Biomedical Signal Processing and Control, vol. 53, Sept. 2019. </a:t>
            </a:r>
          </a:p>
          <a:p>
            <a:endParaRPr lang="en-IN" sz="2000" dirty="0">
              <a:latin typeface="Times New Roman" panose="02020603050405020304" pitchFamily="18" charset="0"/>
              <a:cs typeface="Times New Roman" panose="02020603050405020304" pitchFamily="18" charset="0"/>
            </a:endParaRPr>
          </a:p>
          <a:p>
            <a:r>
              <a:rPr lang="en-IN" sz="2000" dirty="0">
                <a:latin typeface="Times New Roman" panose="02020603050405020304" pitchFamily="18" charset="0"/>
                <a:cs typeface="Times New Roman" panose="02020603050405020304" pitchFamily="18" charset="0"/>
              </a:rPr>
              <a:t>[13] W. Guo and P. </a:t>
            </a:r>
            <a:r>
              <a:rPr lang="en-IN" sz="2000" dirty="0" err="1">
                <a:latin typeface="Times New Roman" panose="02020603050405020304" pitchFamily="18" charset="0"/>
                <a:cs typeface="Times New Roman" panose="02020603050405020304" pitchFamily="18" charset="0"/>
              </a:rPr>
              <a:t>Aarabi</a:t>
            </a:r>
            <a:r>
              <a:rPr lang="en-IN" sz="2000" dirty="0">
                <a:latin typeface="Times New Roman" panose="02020603050405020304" pitchFamily="18" charset="0"/>
                <a:cs typeface="Times New Roman" panose="02020603050405020304" pitchFamily="18" charset="0"/>
              </a:rPr>
              <a:t>, “Hair segmentation using heuristically-trained neural networks,” IEEE transactions on neural networks and learning systems, vol. 29, no. 1, pp. 25–36, 2016. </a:t>
            </a:r>
          </a:p>
          <a:p>
            <a:endParaRPr lang="en-IN" sz="2000" dirty="0">
              <a:latin typeface="Times New Roman" panose="02020603050405020304" pitchFamily="18" charset="0"/>
              <a:cs typeface="Times New Roman" panose="02020603050405020304" pitchFamily="18" charset="0"/>
            </a:endParaRPr>
          </a:p>
          <a:p>
            <a:endParaRPr lang="en-IN" sz="2000" dirty="0">
              <a:latin typeface="Times New Roman" panose="02020603050405020304" pitchFamily="18" charset="0"/>
              <a:cs typeface="Times New Roman" panose="02020603050405020304" pitchFamily="18" charset="0"/>
            </a:endParaRPr>
          </a:p>
          <a:p>
            <a:r>
              <a:rPr lang="en-IN" sz="2000" dirty="0">
                <a:latin typeface="Times New Roman" panose="02020603050405020304" pitchFamily="18" charset="0"/>
                <a:cs typeface="Times New Roman" panose="02020603050405020304" pitchFamily="18" charset="0"/>
              </a:rPr>
              <a:t>[14] H. Chen, Z. Qin, Y. Ding, et.al., “Brain </a:t>
            </a:r>
            <a:r>
              <a:rPr lang="en-IN" sz="2000" dirty="0" err="1">
                <a:latin typeface="Times New Roman" panose="02020603050405020304" pitchFamily="18" charset="0"/>
                <a:cs typeface="Times New Roman" panose="02020603050405020304" pitchFamily="18" charset="0"/>
              </a:rPr>
              <a:t>tumor</a:t>
            </a:r>
            <a:r>
              <a:rPr lang="en-IN" sz="2000" dirty="0">
                <a:latin typeface="Times New Roman" panose="02020603050405020304" pitchFamily="18" charset="0"/>
                <a:cs typeface="Times New Roman" panose="02020603050405020304" pitchFamily="18" charset="0"/>
              </a:rPr>
              <a:t> segmentation with deep convolutional symmetric neural </a:t>
            </a:r>
            <a:r>
              <a:rPr lang="en-IN" sz="2000" dirty="0" err="1">
                <a:latin typeface="Times New Roman" panose="02020603050405020304" pitchFamily="18" charset="0"/>
                <a:cs typeface="Times New Roman" panose="02020603050405020304" pitchFamily="18" charset="0"/>
              </a:rPr>
              <a:t>networ</a:t>
            </a:r>
            <a:r>
              <a:rPr lang="en-IN" sz="2000" dirty="0">
                <a:latin typeface="Times New Roman" panose="02020603050405020304" pitchFamily="18" charset="0"/>
                <a:cs typeface="Times New Roman" panose="02020603050405020304" pitchFamily="18" charset="0"/>
              </a:rPr>
              <a:t>,” Neurocomputing, DOI:10.1016/j.neucom.2019.01.111. </a:t>
            </a:r>
          </a:p>
          <a:p>
            <a:endParaRPr lang="en-IN" sz="2000" dirty="0">
              <a:latin typeface="Times New Roman" panose="02020603050405020304" pitchFamily="18" charset="0"/>
              <a:cs typeface="Times New Roman" panose="02020603050405020304" pitchFamily="18" charset="0"/>
            </a:endParaRPr>
          </a:p>
          <a:p>
            <a:endParaRPr lang="en-IN" sz="2000" dirty="0">
              <a:latin typeface="Times New Roman" panose="02020603050405020304" pitchFamily="18" charset="0"/>
              <a:cs typeface="Times New Roman" panose="02020603050405020304" pitchFamily="18" charset="0"/>
            </a:endParaRPr>
          </a:p>
          <a:p>
            <a:r>
              <a:rPr lang="en-IN" sz="2000" dirty="0">
                <a:latin typeface="Times New Roman" panose="02020603050405020304" pitchFamily="18" charset="0"/>
                <a:cs typeface="Times New Roman" panose="02020603050405020304" pitchFamily="18" charset="0"/>
              </a:rPr>
              <a:t>[15] S. Jaeger, S. </a:t>
            </a:r>
            <a:r>
              <a:rPr lang="en-IN" sz="2000" dirty="0" err="1">
                <a:latin typeface="Times New Roman" panose="02020603050405020304" pitchFamily="18" charset="0"/>
                <a:cs typeface="Times New Roman" panose="02020603050405020304" pitchFamily="18" charset="0"/>
              </a:rPr>
              <a:t>Candemir</a:t>
            </a:r>
            <a:r>
              <a:rPr lang="en-IN" sz="2000" dirty="0">
                <a:latin typeface="Times New Roman" panose="02020603050405020304" pitchFamily="18" charset="0"/>
                <a:cs typeface="Times New Roman" panose="02020603050405020304" pitchFamily="18" charset="0"/>
              </a:rPr>
              <a:t>, S. Antani, et.al. “Two public chest X-ray datasets for computer-aided screening of pulmonary diseases,” Quantitative imaging in medicine and surgery, vol. 4, pp. 475-7, Dec. 20</a:t>
            </a:r>
          </a:p>
        </p:txBody>
      </p:sp>
    </p:spTree>
    <p:extLst>
      <p:ext uri="{BB962C8B-B14F-4D97-AF65-F5344CB8AC3E}">
        <p14:creationId xmlns:p14="http://schemas.microsoft.com/office/powerpoint/2010/main" val="257142786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1628</TotalTime>
  <Words>1929</Words>
  <Application>Microsoft Office PowerPoint</Application>
  <PresentationFormat>On-screen Show (4:3)</PresentationFormat>
  <Paragraphs>80</Paragraphs>
  <Slides>20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Calibri</vt:lpstr>
      <vt:lpstr>Gill Sans MT</vt:lpstr>
      <vt:lpstr>Times New Roman</vt:lpstr>
      <vt:lpstr>Verdana</vt:lpstr>
      <vt:lpstr>Wingdings 2</vt:lpstr>
      <vt:lpstr>Solstice</vt:lpstr>
      <vt:lpstr>DeepKeyGen: A Deep Learning-Based Stream Cipher Generator for Medical Image Encryption and Decryption</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638</cp:revision>
  <dcterms:created xsi:type="dcterms:W3CDTF">2006-08-16T00:00:00Z</dcterms:created>
  <dcterms:modified xsi:type="dcterms:W3CDTF">2023-02-08T12:41:27Z</dcterms:modified>
</cp:coreProperties>
</file>