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ritannica.com/place/Geneve" TargetMode="External"/><Relationship Id="rId2" Type="http://schemas.openxmlformats.org/officeDocument/2006/relationships/hyperlink" Target="https://www.britannica.com/topic/city" TargetMode="External"/><Relationship Id="rId1" Type="http://schemas.openxmlformats.org/officeDocument/2006/relationships/slideLayout" Target="../slideLayouts/slideLayout2.xml"/><Relationship Id="rId6" Type="http://schemas.openxmlformats.org/officeDocument/2006/relationships/hyperlink" Target="https://www.merriam-webster.com/dictionary/cosmopolitan" TargetMode="External"/><Relationship Id="rId5" Type="http://schemas.openxmlformats.org/officeDocument/2006/relationships/hyperlink" Target="https://www.britannica.com/place/France" TargetMode="External"/><Relationship Id="rId4" Type="http://schemas.openxmlformats.org/officeDocument/2006/relationships/hyperlink" Target="https://www.britannica.com/place/Switzerlan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dirty="0"/>
              <a:t>Deep Learning in Nuclear Industry: A Survey</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As a high-tech strategic emerging comprehensive industry, the nuclear industry is committed to the research, production, and processing of nuclear fuel, as well as the development and utilization of nuclear energy. Nowadays, the nuclear industry has made remarkable progress in the application fields of nuclear weapons, nuclear power, nuclear medical treatment, radiation processing, and so on. With the development of artificial intelligence and the proposal of “Industry 4.0”, more and more artificial intelligence technologies are introduced into the nuclear industry chain to improve production efficiency, reduce operation cost, improve operation safety, and realize risk avoidance.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5578065"/>
          </a:xfrm>
          <a:prstGeom prst="rect">
            <a:avLst/>
          </a:prstGeom>
        </p:spPr>
        <p:txBody>
          <a:bodyPr wrap="square">
            <a:spAutoFit/>
          </a:bodyPr>
          <a:lstStyle/>
          <a:p>
            <a:pPr algn="just">
              <a:lnSpc>
                <a:spcPct val="150000"/>
              </a:lnSpc>
            </a:pPr>
            <a:r>
              <a:rPr lang="en-US" sz="2000" dirty="0"/>
              <a:t>As a high-tech strategic emerging comprehensive industry, the nuclear industry is committed to the research, production, and processing of nuclear fuel, as well as the development and utilization of nuclear energy. Nowadays, the nuclear industry has made remarkable progress in the application fields of nuclear weapons, nuclear power, nuclear medical treatment, radiation processing, and so on. With the development of artificial intelligence and the proposal of “Industry 4.0”, more and more artificial intelligence technologies are introduced into the nuclear industry chain to improve production efficiency, reduce operation cost, improve operation safety, and realize risk avoidance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At the same time, more and more deep neural networks used to analyze different data types (e.g., image, video, text, speech, and multi-modal data) have been proposed with the deepening of deep learning research</a:t>
            </a:r>
          </a:p>
          <a:p>
            <a:pPr algn="just">
              <a:lnSpc>
                <a:spcPct val="150000"/>
              </a:lnSpc>
            </a:pPr>
            <a:r>
              <a:rPr lang="en-US" sz="2000" dirty="0"/>
              <a:t>With the expansion of problem scale, more and more variants of CNNs (e.g., </a:t>
            </a:r>
            <a:r>
              <a:rPr lang="en-US" sz="2000" dirty="0" err="1"/>
              <a:t>VGGNet</a:t>
            </a:r>
            <a:r>
              <a:rPr lang="en-US" sz="2000" dirty="0"/>
              <a:t>, </a:t>
            </a:r>
            <a:r>
              <a:rPr lang="en-US" sz="2000" dirty="0" err="1"/>
              <a:t>GoogLeNet</a:t>
            </a:r>
            <a:r>
              <a:rPr lang="en-US" sz="2000" dirty="0"/>
              <a:t>, </a:t>
            </a:r>
            <a:r>
              <a:rPr lang="en-US" sz="2000" dirty="0" err="1"/>
              <a:t>ResNet</a:t>
            </a:r>
            <a:r>
              <a:rPr lang="en-US" sz="2000" dirty="0"/>
              <a:t>, </a:t>
            </a:r>
            <a:r>
              <a:rPr lang="en-US" sz="2000" dirty="0" err="1"/>
              <a:t>DenseNet</a:t>
            </a:r>
            <a:r>
              <a:rPr lang="en-US" sz="2000" dirty="0"/>
              <a:t>) have been proposed and successfully applied to object detection, semantic segmentation, image caption, and other complex CV application scenarios[36, 75, 76]. Applying CNNs-based models in the nuclear industry are able to quickly and effectively analyze the graphics, images, and videos, which can strengthen the automatic operation monitoring of key equipment and improve the safety of operation</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It is worth mentioning that Tsinghua University defines the “industrial intelligence” as the use of AI and other theories and methods to solve the technical problems of operation, management, research and development, production, and service in the process of industrial manufacturing . </a:t>
            </a:r>
          </a:p>
          <a:p>
            <a:pPr algn="just">
              <a:lnSpc>
                <a:spcPct val="150000"/>
              </a:lnSpc>
            </a:pPr>
            <a:r>
              <a:rPr lang="en-US" sz="2000" dirty="0"/>
              <a:t>The low efficiency and subjective problem of feature engineering in traditional ML methods, as well as the generalization dilemma of the single static model are solved well by DL methods[</a:t>
            </a:r>
          </a:p>
          <a:p>
            <a:pPr algn="just">
              <a:lnSpc>
                <a:spcPct val="150000"/>
              </a:lnSpc>
            </a:pPr>
            <a:r>
              <a:rPr lang="en-US" sz="2000" dirty="0"/>
              <a:t>so as to improve the security of management, as well as solve the problems of multi-level access control and industrial robot authentication.</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r>
              <a:rPr lang="en-US" sz="2000" dirty="0"/>
              <a:t>In the nuclear equipment manufacturing of midstream segment, DL methods can be used to analyze and process the massive structured, unstructured, and semi-structured data generated by design, production, and operation of the nuclear island, conventional island, auxiliary system, and instrument control equipment, so as to provide intelligent analysis and decision-making system . Moreover, in nuclear equipment manufacturing, high labor costs and low labor productivity exist side by side, and the working and operation environments of equipment production are difficult to control.  </a:t>
            </a:r>
          </a:p>
          <a:p>
            <a:r>
              <a:rPr lang="en-US" sz="2000" dirty="0"/>
              <a:t>The simulation of NPPs in the personnel training plan must reproduce the situation faced by operators in the actual operation. One purpose of the simulation is to support the design of new control systems or ergonomic evaluation of existing control systems, so as to improve man-machine interaction and operation safety</a:t>
            </a:r>
            <a:r>
              <a:rPr lang="en-US" sz="900" dirty="0"/>
              <a:t>[</a:t>
            </a:r>
            <a:endParaRPr lang="en-US" sz="1200" b="1" i="0" dirty="0">
              <a:solidFill>
                <a:srgbClr val="333333"/>
              </a:solidFill>
              <a:effectLst/>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l"/>
            <a:endParaRPr lang="en-US" sz="2000" b="0" i="0" dirty="0">
              <a:solidFill>
                <a:srgbClr val="000000"/>
              </a:solidFill>
              <a:effectLst/>
              <a:latin typeface="ff5"/>
            </a:endParaRPr>
          </a:p>
          <a:p>
            <a:pPr algn="l"/>
            <a:r>
              <a:rPr lang="en-US" sz="2000" dirty="0"/>
              <a:t>In the field of nuclear medicine, nuclear technology can be used to diagnose and treat diseases by the common imagining equipment </a:t>
            </a:r>
          </a:p>
          <a:p>
            <a:pPr algn="l"/>
            <a:endParaRPr lang="en-US" sz="2000" dirty="0"/>
          </a:p>
          <a:p>
            <a:pPr algn="l"/>
            <a:r>
              <a:rPr lang="en-US" sz="2000" dirty="0"/>
              <a:t>The United States, Germany, China, and other countries have used AI technologies to realize industrial intelligence, in order to improve the competitiveness of national industry through industrial intelligence, so as to take the lead in the new round of the industrial revolution, i.e., the “Industry 4.0</a:t>
            </a:r>
          </a:p>
          <a:p>
            <a:pPr algn="l"/>
            <a:r>
              <a:rPr lang="en-US" sz="2000" dirty="0"/>
              <a:t>. As an important technical means of AI, DL methods have also been widely used in the nuclear industry with the upsurge of industrial intelligence concept recently</a:t>
            </a:r>
            <a:endParaRPr lang="en-US" sz="2000" b="0" i="0" dirty="0">
              <a:solidFill>
                <a:srgbClr val="000000"/>
              </a:solidFill>
              <a:effectLst/>
              <a:latin typeface="ff5"/>
            </a:endParaRPr>
          </a:p>
          <a:p>
            <a:pPr algn="just">
              <a:lnSpc>
                <a:spcPct val="150000"/>
              </a:lnSpc>
            </a:pPr>
            <a:r>
              <a:rPr lang="en-US" sz="2000" dirty="0"/>
              <a:t>Furthermore, DL methods based on multi-objective optimization can be used to optimize the parameters of the processing operation for improving the yield and quality of nuclear fuel elements, as well as the manufacturing efficiency</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31782763"/>
              </p:ext>
            </p:extLst>
          </p:nvPr>
        </p:nvGraphicFramePr>
        <p:xfrm>
          <a:off x="1371600" y="228600"/>
          <a:ext cx="7562850" cy="5735320"/>
        </p:xfrm>
        <a:graphic>
          <a:graphicData uri="http://schemas.openxmlformats.org/drawingml/2006/table">
            <a:tbl>
              <a:tblPr firstRow="1" bandRow="1">
                <a:tableStyleId>{5C22544A-7EE6-4342-B048-85BDC9FD1C3A}</a:tableStyleId>
              </a:tblPr>
              <a:tblGrid>
                <a:gridCol w="2209800">
                  <a:extLst>
                    <a:ext uri="{9D8B030D-6E8A-4147-A177-3AD203B41FA5}">
                      <a16:colId xmlns:a16="http://schemas.microsoft.com/office/drawing/2014/main" val="20000"/>
                    </a:ext>
                  </a:extLst>
                </a:gridCol>
                <a:gridCol w="2677115">
                  <a:extLst>
                    <a:ext uri="{9D8B030D-6E8A-4147-A177-3AD203B41FA5}">
                      <a16:colId xmlns:a16="http://schemas.microsoft.com/office/drawing/2014/main" val="20001"/>
                    </a:ext>
                  </a:extLst>
                </a:gridCol>
                <a:gridCol w="2675935">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r>
                        <a:rPr lang="en-US" sz="2000" dirty="0"/>
                        <a:t>Chinese views on nuclear weapons: Evidence from an online survey, Res. Polit.,</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N. </a:t>
                      </a:r>
                      <a:r>
                        <a:rPr lang="en-IN" sz="2000" dirty="0" err="1"/>
                        <a:t>Egel</a:t>
                      </a:r>
                      <a:r>
                        <a:rPr lang="en-IN" sz="2000" dirty="0"/>
                        <a:t> and R. L. Hines,</a:t>
                      </a:r>
                      <a:endParaRPr lang="en-IN" sz="2000" dirty="0">
                        <a:latin typeface="Times New Roman" pitchFamily="18" charset="0"/>
                        <a:cs typeface="Times New Roman" pitchFamily="18" charset="0"/>
                      </a:endParaRPr>
                    </a:p>
                  </a:txBody>
                  <a:tcPr/>
                </a:tc>
                <a:tc>
                  <a:txBody>
                    <a:bodyPr/>
                    <a:lstStyle/>
                    <a:p>
                      <a:pPr algn="just"/>
                      <a:r>
                        <a:rPr lang="en-US" sz="2000" dirty="0"/>
                        <a:t>Although scholars have studied Chinese elites’ views on nuclear weapons, surprisingly little is known about the views of China’s public</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IN" sz="2000" dirty="0"/>
                        <a:t>Geneva, Switzerland: FCCC, 2015</a:t>
                      </a:r>
                      <a:endParaRPr lang="en-IN" sz="2000" dirty="0">
                        <a:latin typeface="Times New Roman" pitchFamily="18" charset="0"/>
                        <a:cs typeface="Times New Roman" pitchFamily="18" charset="0"/>
                      </a:endParaRPr>
                    </a:p>
                  </a:txBody>
                  <a:tcPr/>
                </a:tc>
                <a:tc>
                  <a:txBody>
                    <a:bodyPr/>
                    <a:lstStyle/>
                    <a:p>
                      <a:pPr algn="just"/>
                      <a:r>
                        <a:rPr lang="en-IN" sz="2000" dirty="0"/>
                        <a:t>FCCC,</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Italian </a:t>
                      </a:r>
                      <a:r>
                        <a:rPr kumimoji="0" lang="en-US" sz="2000" b="1" i="0" kern="1200" dirty="0">
                          <a:solidFill>
                            <a:schemeClr val="dk1"/>
                          </a:solidFill>
                          <a:effectLst/>
                          <a:latin typeface="+mn-lt"/>
                          <a:ea typeface="+mn-ea"/>
                          <a:cs typeface="+mn-cs"/>
                        </a:rPr>
                        <a:t>Ginevra</a:t>
                      </a:r>
                      <a:r>
                        <a:rPr kumimoji="0" lang="en-US" sz="2000" b="0"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hlinkClick r:id="rId2"/>
                        </a:rPr>
                        <a:t>city</a:t>
                      </a:r>
                      <a:r>
                        <a:rPr kumimoji="0" lang="en-US" sz="2000" b="0" i="0" kern="1200" dirty="0">
                          <a:solidFill>
                            <a:schemeClr val="dk1"/>
                          </a:solidFill>
                          <a:effectLst/>
                          <a:latin typeface="+mn-lt"/>
                          <a:ea typeface="+mn-ea"/>
                          <a:cs typeface="+mn-cs"/>
                        </a:rPr>
                        <a:t>, capital of </a:t>
                      </a:r>
                      <a:r>
                        <a:rPr kumimoji="0" lang="en-US" sz="2000" b="0" i="0" kern="1200" dirty="0">
                          <a:solidFill>
                            <a:schemeClr val="dk1"/>
                          </a:solidFill>
                          <a:effectLst/>
                          <a:latin typeface="+mn-lt"/>
                          <a:ea typeface="+mn-ea"/>
                          <a:cs typeface="+mn-cs"/>
                          <a:hlinkClick r:id="rId3"/>
                        </a:rPr>
                        <a:t>Genève</a:t>
                      </a:r>
                      <a:r>
                        <a:rPr kumimoji="0" lang="en-US" sz="2000" b="0" i="0" kern="1200" dirty="0">
                          <a:solidFill>
                            <a:schemeClr val="dk1"/>
                          </a:solidFill>
                          <a:effectLst/>
                          <a:latin typeface="+mn-lt"/>
                          <a:ea typeface="+mn-ea"/>
                          <a:cs typeface="+mn-cs"/>
                        </a:rPr>
                        <a:t> canton, in the far southwestern corner of </a:t>
                      </a:r>
                      <a:r>
                        <a:rPr kumimoji="0" lang="en-US" sz="2000" b="0" i="0" kern="1200" dirty="0">
                          <a:solidFill>
                            <a:schemeClr val="dk1"/>
                          </a:solidFill>
                          <a:effectLst/>
                          <a:latin typeface="+mn-lt"/>
                          <a:ea typeface="+mn-ea"/>
                          <a:cs typeface="+mn-cs"/>
                          <a:hlinkClick r:id="rId4"/>
                        </a:rPr>
                        <a:t>Switzerland</a:t>
                      </a:r>
                      <a:r>
                        <a:rPr kumimoji="0" lang="en-US" sz="2000" b="0" i="0" kern="1200" dirty="0">
                          <a:solidFill>
                            <a:schemeClr val="dk1"/>
                          </a:solidFill>
                          <a:effectLst/>
                          <a:latin typeface="+mn-lt"/>
                          <a:ea typeface="+mn-ea"/>
                          <a:cs typeface="+mn-cs"/>
                        </a:rPr>
                        <a:t> that juts into </a:t>
                      </a:r>
                      <a:r>
                        <a:rPr kumimoji="0" lang="en-US" sz="2000" b="0" i="0" kern="1200" dirty="0">
                          <a:solidFill>
                            <a:schemeClr val="dk1"/>
                          </a:solidFill>
                          <a:effectLst/>
                          <a:latin typeface="+mn-lt"/>
                          <a:ea typeface="+mn-ea"/>
                          <a:cs typeface="+mn-cs"/>
                          <a:hlinkClick r:id="rId5"/>
                        </a:rPr>
                        <a:t>France</a:t>
                      </a:r>
                      <a:r>
                        <a:rPr kumimoji="0" lang="en-US" sz="2000" b="0" i="0" kern="1200" dirty="0">
                          <a:solidFill>
                            <a:schemeClr val="dk1"/>
                          </a:solidFill>
                          <a:effectLst/>
                          <a:latin typeface="+mn-lt"/>
                          <a:ea typeface="+mn-ea"/>
                          <a:cs typeface="+mn-cs"/>
                        </a:rPr>
                        <a:t>. One of Europe’s most </a:t>
                      </a:r>
                      <a:r>
                        <a:rPr kumimoji="0" lang="en-US" sz="2000" b="0" i="0" u="none" strike="noStrike" kern="1200" dirty="0">
                          <a:solidFill>
                            <a:schemeClr val="dk1"/>
                          </a:solidFill>
                          <a:effectLst/>
                          <a:latin typeface="+mn-lt"/>
                          <a:ea typeface="+mn-ea"/>
                          <a:cs typeface="+mn-cs"/>
                          <a:hlinkClick r:id="rId6"/>
                        </a:rPr>
                        <a:t>cosmopolitan</a:t>
                      </a:r>
                      <a:r>
                        <a:rPr kumimoji="0" lang="en-US" sz="2000" b="0" i="0" kern="1200" dirty="0">
                          <a:solidFill>
                            <a:schemeClr val="dk1"/>
                          </a:solidFill>
                          <a:effectLst/>
                          <a:latin typeface="+mn-lt"/>
                          <a:ea typeface="+mn-ea"/>
                          <a:cs typeface="+mn-cs"/>
                        </a:rPr>
                        <a:t> cities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820387797"/>
              </p:ext>
            </p:extLst>
          </p:nvPr>
        </p:nvGraphicFramePr>
        <p:xfrm>
          <a:off x="1219200" y="304800"/>
          <a:ext cx="7715250" cy="5638800"/>
        </p:xfrm>
        <a:graphic>
          <a:graphicData uri="http://schemas.openxmlformats.org/drawingml/2006/table">
            <a:tbl>
              <a:tblPr firstRow="1" bandRow="1">
                <a:tableStyleId>{5C22544A-7EE6-4342-B048-85BDC9FD1C3A}</a:tableStyleId>
              </a:tblPr>
              <a:tblGrid>
                <a:gridCol w="25717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r>
                        <a:rPr lang="en-US" sz="2000" dirty="0"/>
                        <a:t>Research on the development path of carbon peak and carbon neutrality in China’s power industry</a:t>
                      </a:r>
                      <a:endParaRPr kumimoji="0" lang="en-US" sz="2000" b="0" i="0" kern="1200" dirty="0">
                        <a:solidFill>
                          <a:schemeClr val="dk1"/>
                        </a:solidFill>
                        <a:effectLst/>
                        <a:latin typeface="+mn-lt"/>
                        <a:ea typeface="+mn-ea"/>
                        <a:cs typeface="+mn-cs"/>
                      </a:endParaRPr>
                    </a:p>
                  </a:txBody>
                  <a:tcPr/>
                </a:tc>
                <a:tc>
                  <a:txBody>
                    <a:bodyPr/>
                    <a:lstStyle/>
                    <a:p>
                      <a:pPr algn="just"/>
                      <a:r>
                        <a:rPr lang="it-IT" sz="2000" dirty="0"/>
                        <a:t>F. H. Zhu, Y. S. Wang, Z. Xu, J. Z. Li, Y. H. Dong, H. Li, X. L. Li, Y. Hu, X. L. Sun, and Y. Ding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 The Chinese government promises to peak carbon dioxide emissions by 2030 and strives to achieve carbon neutralization by 2060.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r>
                        <a:rPr lang="en-US" sz="2000" dirty="0"/>
                        <a:t>Applied Radiation Chemistry: Radiation Processing</a:t>
                      </a:r>
                      <a:endParaRPr kumimoji="0" lang="en-IN" sz="2000" b="0" i="0" kern="1200" dirty="0">
                        <a:solidFill>
                          <a:schemeClr val="dk1"/>
                        </a:solidFill>
                        <a:effectLst/>
                        <a:latin typeface="+mn-lt"/>
                        <a:ea typeface="+mn-ea"/>
                        <a:cs typeface="+mn-cs"/>
                      </a:endParaRPr>
                    </a:p>
                  </a:txBody>
                  <a:tcPr/>
                </a:tc>
                <a:tc>
                  <a:txBody>
                    <a:bodyPr/>
                    <a:lstStyle/>
                    <a:p>
                      <a:pPr algn="just"/>
                      <a:r>
                        <a:rPr lang="en-US" sz="2000" dirty="0"/>
                        <a:t>R. J. Woods and A. K. </a:t>
                      </a:r>
                      <a:r>
                        <a:rPr lang="en-US" sz="2000" dirty="0" err="1"/>
                        <a:t>Pikaev</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Deals with radiation processing as a whole using a chemical perspective.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l"/>
            <a:r>
              <a:rPr lang="en-US" sz="2000" dirty="0"/>
              <a:t>As the most common and complete nuclear industry system in the nuclear industry, the nuclear power industry chain involves all segments, such as mining, manufacturing, development, research, and processing, as well as requires a certain degree of supervision and capital investment in all segments[58]. Thus, deep learning can be applied to many segments of the nuclear power industry chain and generalized to other nuclear industries, so as to promote the development of the nuclear industry intelligence</a:t>
            </a:r>
          </a:p>
          <a:p>
            <a:pPr algn="l"/>
            <a:endParaRPr lang="en-US" sz="2000" dirty="0"/>
          </a:p>
          <a:p>
            <a:pPr algn="l"/>
            <a:r>
              <a:rPr lang="en-US" sz="2000" dirty="0"/>
              <a:t>The midstream segment is mainly the manufacturing of nuclear power core components, mainly including nuclear island equipment, conventional island equipment, and auxiliary systems, as well as the manufacturing of corresponding instrument control.</a:t>
            </a:r>
            <a:endParaRPr lang="en-US" sz="2000" b="0" i="0" dirty="0">
              <a:solidFill>
                <a:srgbClr val="000000"/>
              </a:solidFill>
              <a:effectLst/>
              <a:latin typeface="ff5"/>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85168BF1-2BE8-76F3-E1C6-3BE321FA9A25}"/>
              </a:ext>
            </a:extLst>
          </p:cNvPr>
          <p:cNvPicPr>
            <a:picLocks noGrp="1" noChangeAspect="1"/>
          </p:cNvPicPr>
          <p:nvPr>
            <p:ph idx="1"/>
          </p:nvPr>
        </p:nvPicPr>
        <p:blipFill>
          <a:blip r:embed="rId2"/>
          <a:stretch>
            <a:fillRect/>
          </a:stretch>
        </p:blipFill>
        <p:spPr>
          <a:xfrm>
            <a:off x="1905001" y="1524000"/>
            <a:ext cx="6477000" cy="4572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6A013CD6-0517-DE1A-BB22-2005D8207E69}"/>
              </a:ext>
            </a:extLst>
          </p:cNvPr>
          <p:cNvPicPr>
            <a:picLocks noGrp="1" noChangeAspect="1"/>
          </p:cNvPicPr>
          <p:nvPr>
            <p:ph idx="1"/>
          </p:nvPr>
        </p:nvPicPr>
        <p:blipFill>
          <a:blip r:embed="rId2"/>
          <a:stretch>
            <a:fillRect/>
          </a:stretch>
        </p:blipFill>
        <p:spPr>
          <a:xfrm>
            <a:off x="1828800" y="1676400"/>
            <a:ext cx="6096000" cy="3657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l"/>
            <a:r>
              <a:rPr lang="en-US" sz="2000" dirty="0"/>
              <a:t>The fourth generation industrial revolution (Industry 4.0) with the application of a new generation of information technology in the industrial field as the core technology driving force is quietly coming. With the development and progress of the nuclear industry in recent years, as well as the development of AI, big data, cloud computing, IoT, and 5G technologies, the development of digitization, informatization, networking, and intelligence of the nuclear industry has become an inevitable trend. </a:t>
            </a:r>
          </a:p>
          <a:p>
            <a:pPr algn="l"/>
            <a:r>
              <a:rPr lang="en-US" sz="2000" dirty="0"/>
              <a:t>Based on the most common and 154 complete nuclear power industry chain in the nuclear industry, this paper excavates the application scenarios of intelligent demand in the upstream, middle, and downstream links of the whole nuclear industry chain, and further analyzes the data types in these demand scenarios</a:t>
            </a:r>
            <a:r>
              <a:rPr lang="en-US" sz="1200" dirty="0"/>
              <a:t>. </a:t>
            </a:r>
            <a:endParaRPr lang="en-US" sz="2000" b="0" i="0" dirty="0">
              <a:solidFill>
                <a:srgbClr val="000000"/>
              </a:solidFill>
              <a:effectLst/>
              <a:latin typeface="ff5"/>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marL="402336" lvl="1" indent="0">
              <a:buNone/>
            </a:pPr>
            <a:r>
              <a:rPr lang="en-US" sz="2000" dirty="0"/>
              <a:t>[1] N. </a:t>
            </a:r>
            <a:r>
              <a:rPr lang="en-US" sz="2000" dirty="0" err="1"/>
              <a:t>Egel</a:t>
            </a:r>
            <a:r>
              <a:rPr lang="en-US" sz="2000" dirty="0"/>
              <a:t> and R. L. Hines, Chinese views on nuclear weapons: Evidence from an online survey, Res. Polit., vol. 8, no. 3, p. 20531680211032840, 2021.  </a:t>
            </a:r>
          </a:p>
          <a:p>
            <a:pPr marL="402336" lvl="1" indent="0">
              <a:buNone/>
            </a:pPr>
            <a:endParaRPr lang="en-US" sz="2000" dirty="0"/>
          </a:p>
          <a:p>
            <a:pPr marL="402336" lvl="1" indent="0">
              <a:buNone/>
            </a:pPr>
            <a:r>
              <a:rPr lang="en-US" sz="2000" dirty="0"/>
              <a:t>[2]  FCCC, Report of the Conference of the Parties to the United   Nations Framework Convention on Climate Change (21st Session, 2015: Paris). Geneva, Switzerland: FCCC, 2015. </a:t>
            </a:r>
          </a:p>
          <a:p>
            <a:pPr marL="402336" lvl="1" indent="0">
              <a:buNone/>
            </a:pPr>
            <a:endParaRPr lang="en-US" sz="2000" dirty="0"/>
          </a:p>
          <a:p>
            <a:pPr marL="402336" lvl="1" indent="0">
              <a:buNone/>
            </a:pPr>
            <a:r>
              <a:rPr lang="en-US" sz="2000" dirty="0"/>
              <a:t>[3] F. H. Zhu, Y. S. Wang, Z. Xu, J. Z. Li, Y. H. Dong, H. Li, X. L. Li, Y. Hu, X. L. Sun, and Y. Ding, Research on the development path of carbon peak and carbon neutrality in China’s power industry, (in Chinese), Electric Power Technol. Environ. Prot., vol. 37, no. 3, pp. 9–16, 202</a:t>
            </a:r>
          </a:p>
          <a:p>
            <a:pPr marL="402336" lvl="1" indent="0">
              <a:buNone/>
            </a:pPr>
            <a:endParaRPr lang="en-US" sz="2000" dirty="0"/>
          </a:p>
          <a:p>
            <a:pPr marL="402336" lvl="1" indent="0">
              <a:buNone/>
            </a:pPr>
            <a:r>
              <a:rPr lang="en-US" sz="2000" dirty="0"/>
              <a:t>[4] R. J. Woods and A. K. </a:t>
            </a:r>
            <a:r>
              <a:rPr lang="en-US" sz="2000" dirty="0" err="1"/>
              <a:t>Pikaev</a:t>
            </a:r>
            <a:r>
              <a:rPr lang="en-US" sz="2000" dirty="0"/>
              <a:t>, Applied Radiation Chemistry: Radiation Processing. New York, NY, USA: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650480" cy="6019800"/>
          </a:xfrm>
        </p:spPr>
        <p:txBody>
          <a:bodyPr>
            <a:noAutofit/>
          </a:bodyPr>
          <a:lstStyle/>
          <a:p>
            <a:pPr algn="l"/>
            <a:r>
              <a:rPr lang="en-IN" sz="2000" dirty="0"/>
              <a:t> [5]Z. </a:t>
            </a:r>
            <a:r>
              <a:rPr lang="en-IN" sz="2000" dirty="0" err="1"/>
              <a:t>Zimek</a:t>
            </a:r>
            <a:r>
              <a:rPr lang="en-IN" sz="2000" dirty="0"/>
              <a:t>, G. </a:t>
            </a:r>
            <a:r>
              <a:rPr lang="en-IN" sz="2000" dirty="0" err="1"/>
              <a:t>Przybytniak</a:t>
            </a:r>
            <a:r>
              <a:rPr lang="en-IN" sz="2000" dirty="0"/>
              <a:t>, and I. </a:t>
            </a:r>
            <a:r>
              <a:rPr lang="en-IN" sz="2000" dirty="0" err="1"/>
              <a:t>Kaluska</a:t>
            </a:r>
            <a:r>
              <a:rPr lang="en-IN" sz="2000" dirty="0"/>
              <a:t>, Radiation processing of polymers and semiconductors at the institute of nuclear chemistry and technology, </a:t>
            </a:r>
            <a:r>
              <a:rPr lang="en-IN" sz="2000" dirty="0" err="1"/>
              <a:t>Nukleonika</a:t>
            </a:r>
            <a:r>
              <a:rPr lang="en-IN" sz="2000" dirty="0"/>
              <a:t>, vol. 51, no. S1, pp. S129–S132, 2006. </a:t>
            </a:r>
          </a:p>
          <a:p>
            <a:pPr algn="l"/>
            <a:endParaRPr lang="en-IN" sz="2000" dirty="0"/>
          </a:p>
          <a:p>
            <a:pPr algn="l"/>
            <a:r>
              <a:rPr lang="en-IN" sz="2000" dirty="0"/>
              <a:t> [6] P. E. Christian and K. M. </a:t>
            </a:r>
            <a:r>
              <a:rPr lang="en-IN" sz="2000" dirty="0" err="1"/>
              <a:t>Waterstram</a:t>
            </a:r>
            <a:r>
              <a:rPr lang="en-IN" sz="2000" dirty="0"/>
              <a:t>-Rich, Nuclear Medicine and PET/CT: Technology and Techniques. St. Louis, MO, USA: Mosby, 2007</a:t>
            </a:r>
          </a:p>
          <a:p>
            <a:pPr algn="l"/>
            <a:endParaRPr lang="en-IN" sz="2000" dirty="0"/>
          </a:p>
          <a:p>
            <a:r>
              <a:rPr lang="en-IN" sz="2000" dirty="0"/>
              <a:t> [7] W. W. Lie, B. Jiang, and W. J. Zhao, Obstetric imaging diagnostic platform based on cloud computing technology under the background of smart medical big data and deep learning, IEEE Access, vol. 8, pp. 78265–78278, 2020. </a:t>
            </a:r>
          </a:p>
          <a:p>
            <a:pPr algn="l"/>
            <a:endParaRPr lang="en-IN" sz="2000" dirty="0"/>
          </a:p>
          <a:p>
            <a:pPr algn="l"/>
            <a:r>
              <a:rPr lang="en-IN" sz="2000" dirty="0"/>
              <a:t>[8] C. </a:t>
            </a:r>
            <a:r>
              <a:rPr lang="en-IN" sz="2000" dirty="0" err="1"/>
              <a:t>Aktolun</a:t>
            </a:r>
            <a:r>
              <a:rPr lang="en-IN" sz="2000" dirty="0"/>
              <a:t>, Artificial intelligence and radiomics in nuclear medicine: Potentials and challenges, Eur. J. </a:t>
            </a:r>
            <a:r>
              <a:rPr lang="en-IN" sz="2000" dirty="0" err="1"/>
              <a:t>Nucl</a:t>
            </a:r>
            <a:r>
              <a:rPr lang="en-IN" sz="2000" dirty="0"/>
              <a:t>. Med. Mol. Imaging, vol. 46, no. 13, pp. 2731–2736, 2019</a:t>
            </a:r>
            <a:endParaRPr lang="en-IN" sz="2000" b="0" i="0" dirty="0">
              <a:solidFill>
                <a:srgbClr val="000000"/>
              </a:solidFill>
              <a:effectLst/>
              <a:latin typeface="ff5"/>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85800"/>
            <a:ext cx="7315200" cy="5410200"/>
          </a:xfrm>
        </p:spPr>
        <p:txBody>
          <a:bodyPr>
            <a:noAutofit/>
          </a:bodyPr>
          <a:lstStyle/>
          <a:p>
            <a:pPr algn="l"/>
            <a:r>
              <a:rPr lang="en-US" sz="2000" dirty="0"/>
              <a:t>[9] S. Russell, Artificial intelligence: The future is </a:t>
            </a:r>
            <a:r>
              <a:rPr lang="en-US" sz="2000" dirty="0" err="1"/>
              <a:t>superintelligent</a:t>
            </a:r>
            <a:r>
              <a:rPr lang="en-US" sz="2000" dirty="0"/>
              <a:t>, Nature, vol. 548, no. 7669, pp. 520–521, 2017. </a:t>
            </a:r>
          </a:p>
          <a:p>
            <a:pPr algn="l"/>
            <a:endParaRPr lang="en-US" sz="2000" dirty="0"/>
          </a:p>
          <a:p>
            <a:pPr algn="l"/>
            <a:r>
              <a:rPr lang="en-US" sz="2000" dirty="0"/>
              <a:t>[10] X. Q. Yang, J. Guo, H. Tang, and Z. Liao, Application prospect analysis of big data and artificial intelligence in the field of nuclear industry, (in Chinese), Inf. </a:t>
            </a:r>
            <a:r>
              <a:rPr lang="en-US" sz="2000" dirty="0" err="1"/>
              <a:t>Commun</a:t>
            </a:r>
            <a:r>
              <a:rPr lang="en-US" sz="2000" dirty="0"/>
              <a:t>., vol. 2, pp. 266–268, 2020.</a:t>
            </a:r>
          </a:p>
          <a:p>
            <a:pPr algn="l"/>
            <a:endParaRPr lang="en-US" sz="2000" dirty="0"/>
          </a:p>
          <a:p>
            <a:pPr algn="l"/>
            <a:r>
              <a:rPr lang="en-US" sz="2000" dirty="0"/>
              <a:t> [11] Z. Y. Kong, Development trend of robot application in nuclear industry, (in Chinese), At. Energy Sci. Technol., vol. 14, no. 5, pp. 645–649&amp;625, 1980</a:t>
            </a:r>
          </a:p>
          <a:p>
            <a:pPr algn="l"/>
            <a:endParaRPr lang="en-US" sz="2000" dirty="0"/>
          </a:p>
          <a:p>
            <a:pPr algn="l"/>
            <a:r>
              <a:rPr lang="en-US" sz="2000" dirty="0"/>
              <a:t>[12] K. Zhang, J. B. Ni, K. Yang, X. H. Liang, J. Ren, and X. S. Shen, Security and privacy in smart city applications: Challenges and solutions, IEEE </a:t>
            </a:r>
            <a:r>
              <a:rPr lang="en-US" sz="2000" dirty="0" err="1"/>
              <a:t>Commun</a:t>
            </a:r>
            <a:r>
              <a:rPr lang="en-US" sz="2000" dirty="0"/>
              <a:t>. Mag., vol. 55, no. 1, pp. 122–129, 2017</a:t>
            </a:r>
            <a:r>
              <a:rPr lang="en-US" sz="1200" dirty="0"/>
              <a:t>.</a:t>
            </a:r>
            <a:r>
              <a:rPr lang="en-US" sz="2000" dirty="0"/>
              <a:t>. </a:t>
            </a:r>
            <a:endParaRPr lang="en-IN" sz="2000" b="0" i="0" dirty="0">
              <a:solidFill>
                <a:srgbClr val="000000"/>
              </a:solidFill>
              <a:effectLst/>
              <a:latin typeface="ff5"/>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E23460-80A1-015A-AE25-6ADAE4A27125}"/>
              </a:ext>
            </a:extLst>
          </p:cNvPr>
          <p:cNvSpPr>
            <a:spLocks noGrp="1"/>
          </p:cNvSpPr>
          <p:nvPr>
            <p:ph idx="1"/>
          </p:nvPr>
        </p:nvSpPr>
        <p:spPr>
          <a:xfrm>
            <a:off x="1371600" y="685800"/>
            <a:ext cx="7562088" cy="5562600"/>
          </a:xfrm>
        </p:spPr>
        <p:txBody>
          <a:bodyPr>
            <a:normAutofit/>
          </a:bodyPr>
          <a:lstStyle/>
          <a:p>
            <a:r>
              <a:rPr lang="en-IN" sz="2000" dirty="0"/>
              <a:t>[13] J. </a:t>
            </a:r>
            <a:r>
              <a:rPr lang="en-IN" sz="2000" dirty="0" err="1"/>
              <a:t>Mabrouki</a:t>
            </a:r>
            <a:r>
              <a:rPr lang="en-IN" sz="2000" dirty="0"/>
              <a:t>, M. </a:t>
            </a:r>
            <a:r>
              <a:rPr lang="en-IN" sz="2000" dirty="0" err="1"/>
              <a:t>Azrour</a:t>
            </a:r>
            <a:r>
              <a:rPr lang="en-IN" sz="2000" dirty="0"/>
              <a:t>, D. </a:t>
            </a:r>
            <a:r>
              <a:rPr lang="en-IN" sz="2000" dirty="0" err="1"/>
              <a:t>Dhiba</a:t>
            </a:r>
            <a:r>
              <a:rPr lang="en-IN" sz="2000" dirty="0"/>
              <a:t>, Y. </a:t>
            </a:r>
            <a:r>
              <a:rPr lang="en-IN" sz="2000" dirty="0" err="1"/>
              <a:t>Farhaoui</a:t>
            </a:r>
            <a:r>
              <a:rPr lang="en-IN" sz="2000" dirty="0"/>
              <a:t>, and S. El </a:t>
            </a:r>
            <a:r>
              <a:rPr lang="en-IN" sz="2000" dirty="0" err="1"/>
              <a:t>Hajjaji</a:t>
            </a:r>
            <a:r>
              <a:rPr lang="en-IN" sz="2000" dirty="0"/>
              <a:t>, IoT-based data logger for weather monitoring using </a:t>
            </a:r>
            <a:r>
              <a:rPr lang="en-IN" sz="2000" dirty="0" err="1"/>
              <a:t>arduino</a:t>
            </a:r>
            <a:r>
              <a:rPr lang="en-IN" sz="2000" dirty="0"/>
              <a:t>-based wireless sensor networks with remote graphical application and alerts, Big Data Mining and Analytics, vol. 4, no. 1, pp. 25–32, 2021.</a:t>
            </a:r>
          </a:p>
          <a:p>
            <a:pPr marL="82296" indent="0">
              <a:buNone/>
            </a:pPr>
            <a:r>
              <a:rPr lang="en-IN" sz="2000" dirty="0"/>
              <a:t> </a:t>
            </a:r>
          </a:p>
          <a:p>
            <a:r>
              <a:rPr lang="en-IN" sz="2000" dirty="0"/>
              <a:t> [14] A. </a:t>
            </a:r>
            <a:r>
              <a:rPr lang="en-IN" sz="2000" dirty="0" err="1"/>
              <a:t>Guezzaz</a:t>
            </a:r>
            <a:r>
              <a:rPr lang="en-IN" sz="2000" dirty="0"/>
              <a:t>, Y. </a:t>
            </a:r>
            <a:r>
              <a:rPr lang="en-IN" sz="2000" dirty="0" err="1"/>
              <a:t>Asimi</a:t>
            </a:r>
            <a:r>
              <a:rPr lang="en-IN" sz="2000" dirty="0"/>
              <a:t>, M. </a:t>
            </a:r>
            <a:r>
              <a:rPr lang="en-IN" sz="2000" dirty="0" err="1"/>
              <a:t>Azrour</a:t>
            </a:r>
            <a:r>
              <a:rPr lang="en-IN" sz="2000" dirty="0"/>
              <a:t>, and A. </a:t>
            </a:r>
            <a:r>
              <a:rPr lang="en-IN" sz="2000" dirty="0" err="1"/>
              <a:t>Asimi</a:t>
            </a:r>
            <a:r>
              <a:rPr lang="en-IN" sz="2000" dirty="0"/>
              <a:t>, Mathematical validation of proposed machine learning classifier for heterogeneous traffic and anomaly detection, Big Data Mining and Analytics, vol. 4, no. 1, pp. 18–24, 2021.</a:t>
            </a:r>
          </a:p>
          <a:p>
            <a:endParaRPr lang="en-IN" sz="2000" dirty="0"/>
          </a:p>
          <a:p>
            <a:r>
              <a:rPr lang="en-IN" sz="2000" dirty="0"/>
              <a:t>[15] J. P. Zhang, F. Y. Wang, K. F. Wang, W. H. Lin, X. Xu, and C. Chen, Data-driven intelligent transportation systems: A survey, IEEE Trans. </a:t>
            </a:r>
            <a:r>
              <a:rPr lang="en-IN" sz="2000" dirty="0" err="1"/>
              <a:t>Intell</a:t>
            </a:r>
            <a:r>
              <a:rPr lang="en-IN" sz="2000" dirty="0"/>
              <a:t>. T</a:t>
            </a:r>
          </a:p>
        </p:txBody>
      </p:sp>
    </p:spTree>
    <p:extLst>
      <p:ext uri="{BB962C8B-B14F-4D97-AF65-F5344CB8AC3E}">
        <p14:creationId xmlns:p14="http://schemas.microsoft.com/office/powerpoint/2010/main" val="23289384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1643</TotalTime>
  <Words>2041</Words>
  <Application>Microsoft Office PowerPoint</Application>
  <PresentationFormat>On-screen Show (4:3)</PresentationFormat>
  <Paragraphs>88</Paragraphs>
  <Slides>19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ff5</vt:lpstr>
      <vt:lpstr>Gill Sans MT</vt:lpstr>
      <vt:lpstr>Times New Roman</vt:lpstr>
      <vt:lpstr>Verdana</vt:lpstr>
      <vt:lpstr>Wingdings 2</vt:lpstr>
      <vt:lpstr>Solstice</vt:lpstr>
      <vt:lpstr>Deep Learning in Nuclear Industry: A Survey</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637</cp:revision>
  <dcterms:created xsi:type="dcterms:W3CDTF">2006-08-16T00:00:00Z</dcterms:created>
  <dcterms:modified xsi:type="dcterms:W3CDTF">2023-01-31T05:29:18Z</dcterms:modified>
</cp:coreProperties>
</file>