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322" r:id="rId2"/>
    <p:sldId id="325" r:id="rId3"/>
    <p:sldId id="345" r:id="rId4"/>
    <p:sldId id="260" r:id="rId5"/>
    <p:sldId id="262" r:id="rId6"/>
    <p:sldId id="263" r:id="rId7"/>
    <p:sldId id="294" r:id="rId8"/>
    <p:sldId id="327" r:id="rId9"/>
    <p:sldId id="326" r:id="rId10"/>
    <p:sldId id="332" r:id="rId11"/>
    <p:sldId id="330" r:id="rId12"/>
    <p:sldId id="333" r:id="rId13"/>
    <p:sldId id="296" r:id="rId14"/>
    <p:sldId id="295" r:id="rId15"/>
    <p:sldId id="331" r:id="rId16"/>
    <p:sldId id="323" r:id="rId17"/>
    <p:sldId id="329" r:id="rId18"/>
    <p:sldId id="344" r:id="rId19"/>
    <p:sldId id="347" r:id="rId20"/>
    <p:sldId id="348"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2/7/2023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2/7/2023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2/7/2023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295400"/>
            <a:ext cx="7498080" cy="3505200"/>
          </a:xfrm>
        </p:spPr>
        <p:txBody>
          <a:bodyPr>
            <a:normAutofit/>
          </a:bodyPr>
          <a:lstStyle/>
          <a:p>
            <a:pPr algn="ctr"/>
            <a:r>
              <a:rPr lang="en-US" sz="4000" dirty="0"/>
              <a:t>Bitcoin Transaction Forecasting with </a:t>
            </a:r>
            <a:r>
              <a:rPr lang="en-US" sz="4000" dirty="0" err="1"/>
              <a:t>Deep.Network</a:t>
            </a:r>
            <a:r>
              <a:rPr lang="en-US" sz="4000" dirty="0"/>
              <a:t> Representation Learning</a:t>
            </a: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143000" y="1219200"/>
            <a:ext cx="7790688" cy="54864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Bitcoin and its decentralized computing paradigm for digital currency trading are one of the most disruptive technology in the 21st century. This paper presents a novel approach to developing a Bitcoin transaction forecast model, </a:t>
            </a:r>
            <a:r>
              <a:rPr lang="en-US" sz="2000" dirty="0" err="1">
                <a:latin typeface="Times New Roman" panose="02020603050405020304" pitchFamily="18" charset="0"/>
                <a:cs typeface="Times New Roman" panose="02020603050405020304" pitchFamily="18" charset="0"/>
              </a:rPr>
              <a:t>DLForecast</a:t>
            </a:r>
            <a:r>
              <a:rPr lang="en-US" sz="2000" dirty="0">
                <a:latin typeface="Times New Roman" panose="02020603050405020304" pitchFamily="18" charset="0"/>
                <a:cs typeface="Times New Roman" panose="02020603050405020304" pitchFamily="18" charset="0"/>
              </a:rPr>
              <a:t>, by leveraging deep neural networks for learning Bitcoin transaction network representations</a:t>
            </a:r>
            <a:r>
              <a:rPr lang="en-US" sz="1200" dirty="0"/>
              <a:t>. </a:t>
            </a:r>
            <a:r>
              <a:rPr lang="en-US" sz="2000" dirty="0" err="1">
                <a:latin typeface="Times New Roman" panose="02020603050405020304" pitchFamily="18" charset="0"/>
                <a:cs typeface="Times New Roman" panose="02020603050405020304" pitchFamily="18" charset="0"/>
              </a:rPr>
              <a:t>DLForecast</a:t>
            </a:r>
            <a:r>
              <a:rPr lang="en-US" sz="2000" dirty="0">
                <a:latin typeface="Times New Roman" panose="02020603050405020304" pitchFamily="18" charset="0"/>
                <a:cs typeface="Times New Roman" panose="02020603050405020304" pitchFamily="18" charset="0"/>
              </a:rPr>
              <a:t> makes three original contributions. First, we explore three interesting properties between Bitcoin transaction accounts: topological connectivity pattern of Bitcoin accounts, transaction amount pattern, and transaction dynamics. Second, we construct a time-decaying reachability graph and a time-decaying transaction pattern graph, aiming at capturing different types of spatial-temporal Bitcoin transaction patterns.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a:latin typeface="Times New Roman" pitchFamily="18" charset="0"/>
                <a:cs typeface="Times New Roman" pitchFamily="18" charset="0"/>
              </a:rPr>
              <a:t>. </a:t>
            </a:r>
          </a:p>
        </p:txBody>
      </p:sp>
      <p:sp>
        <p:nvSpPr>
          <p:cNvPr id="4" name="Rectangle 3"/>
          <p:cNvSpPr/>
          <p:nvPr/>
        </p:nvSpPr>
        <p:spPr>
          <a:xfrm>
            <a:off x="1524000" y="609600"/>
            <a:ext cx="6705600" cy="6039730"/>
          </a:xfrm>
          <a:prstGeom prst="rect">
            <a:avLst/>
          </a:prstGeom>
        </p:spPr>
        <p:txBody>
          <a:bodyPr wrap="square">
            <a:spAutoFit/>
          </a:bodyPr>
          <a:lstStyle/>
          <a:p>
            <a:pPr algn="just">
              <a:lnSpc>
                <a:spcPct val="150000"/>
              </a:lnSpc>
            </a:pPr>
            <a:r>
              <a:rPr lang="en-US" sz="2000" dirty="0">
                <a:latin typeface="Times New Roman" panose="02020603050405020304" pitchFamily="18" charset="0"/>
                <a:cs typeface="Times New Roman" panose="02020603050405020304" pitchFamily="18" charset="0"/>
              </a:rPr>
              <a:t>Third, we employ node embedding on both graphs and develop a Bitcoin transaction forecasting system between user accounts based on historical transactions with built-in time-decaying factor. To maintain an effective transaction forecasting performance, we leverage the multiplicative model update (MMU) ensemble to combine prediction models built on different transaction features extracted from each corresponding Bitcoin transaction graph. Evaluated on real-world Bitcoin transaction data, we show that our spatial-temporal forecasting model is efficient with fast runtime and effective with forecasting accuracy over 60% and improves the prediction performance by 50% when compared to forecasting model built on the static graph baseline.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 proposed system evolves on-the-fly and is capable of predicting how likely the two accounts will make transactions in the near future. Third but not the last, we apply the Multiplicative Model Updates (MMU) ensemble to combine prediction models trained over different transaction features extracted from the bitcoin transaction graph. The ensemble ensures the stable yet competitive performance of the proposed Bitcoin transaction forecasting system. We achieve accuracy of over 60% on the future transaction forecasting and improve the performance by more than 50% when compared to the forecast model built on the static graph baseline.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3508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295400" y="1295400"/>
            <a:ext cx="7574280" cy="44958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A straightforward way to construct the Bitcoin transaction graph is considering sender addresses and receiver addresses as nodes, sender-receiver pairs as edges, and Bitcoin amount as weight. Since one address may involve in multiple transactions, there can be multiple single-direction edges from the sender vertex to the receiver vertex over time. Besides, the role of the sender and the receiver can also switch. As no graph mining algorithm can process such complicate repeated, weighted and directed connectivity between nodes, it is natural to simplify the problem</a:t>
            </a:r>
            <a:r>
              <a:rPr lang="en-US" sz="1200" dirty="0"/>
              <a:t>.</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43434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Most of the existing work on the statistical analysis of Bitcoin transaction data falls into this category. </a:t>
            </a:r>
          </a:p>
          <a:p>
            <a:pPr algn="just">
              <a:lnSpc>
                <a:spcPct val="150000"/>
              </a:lnSpc>
            </a:pPr>
            <a:r>
              <a:rPr lang="en-US" sz="2000" dirty="0">
                <a:latin typeface="Times New Roman" panose="02020603050405020304" pitchFamily="18" charset="0"/>
                <a:cs typeface="Times New Roman" panose="02020603050405020304" pitchFamily="18" charset="0"/>
              </a:rPr>
              <a:t>In recent years,   utilize the Bitcoin transaction graph data to make Bitcoin price prediction. However, none of the existing work, to the best of our knowledge, has developed a DNN-model-based transaction forecasting system. Example predictions include the likelihood of making a transaction between two accounts, or which account is the most likely to conduct a transaction with a given account.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264920" y="990600"/>
            <a:ext cx="7498080" cy="5592762"/>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These features are either focused only on the (spatial) graph scale or on the (temporal) time-changing scale.</a:t>
            </a:r>
          </a:p>
          <a:p>
            <a:pPr algn="just">
              <a:lnSpc>
                <a:spcPct val="150000"/>
              </a:lnSpc>
            </a:pPr>
            <a:r>
              <a:rPr lang="en-US" sz="2000" dirty="0">
                <a:latin typeface="Times New Roman" panose="02020603050405020304" pitchFamily="18" charset="0"/>
                <a:cs typeface="Times New Roman" panose="02020603050405020304" pitchFamily="18" charset="0"/>
              </a:rPr>
              <a:t> Different from these papers, we combine different spatial and temporal features to capture the dynamics in Bitcoin transactions. </a:t>
            </a:r>
          </a:p>
          <a:p>
            <a:pPr algn="just">
              <a:lnSpc>
                <a:spcPct val="150000"/>
              </a:lnSpc>
            </a:pPr>
            <a:r>
              <a:rPr lang="en-US" sz="2000" dirty="0">
                <a:latin typeface="Times New Roman" panose="02020603050405020304" pitchFamily="18" charset="0"/>
                <a:cs typeface="Times New Roman" panose="02020603050405020304" pitchFamily="18" charset="0"/>
              </a:rPr>
              <a:t>Due to the high dynamics of the Bitcoin transaction and the changing transaction pattern, which embedding feature has the best ability to capture transaction pattern varies over time. </a:t>
            </a:r>
          </a:p>
          <a:p>
            <a:pPr algn="just">
              <a:lnSpc>
                <a:spcPct val="150000"/>
              </a:lnSpc>
            </a:pPr>
            <a:r>
              <a:rPr lang="en-US" sz="2000" dirty="0">
                <a:latin typeface="Times New Roman" panose="02020603050405020304" pitchFamily="18" charset="0"/>
                <a:cs typeface="Times New Roman" panose="02020603050405020304" pitchFamily="18" charset="0"/>
              </a:rPr>
              <a:t>In a dynamic environment, we iteratively choose transaction forecasting models constructed from embedding from different Bitcoin transaction features without knowledge of the future.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268788884"/>
              </p:ext>
            </p:extLst>
          </p:nvPr>
        </p:nvGraphicFramePr>
        <p:xfrm>
          <a:off x="1371600" y="228600"/>
          <a:ext cx="7162801" cy="6285297"/>
        </p:xfrm>
        <a:graphic>
          <a:graphicData uri="http://schemas.openxmlformats.org/drawingml/2006/table">
            <a:tbl>
              <a:tblPr firstRow="1" bandRow="1">
                <a:tableStyleId>{5C22544A-7EE6-4342-B048-85BDC9FD1C3A}</a:tableStyleId>
              </a:tblPr>
              <a:tblGrid>
                <a:gridCol w="2109973">
                  <a:extLst>
                    <a:ext uri="{9D8B030D-6E8A-4147-A177-3AD203B41FA5}">
                      <a16:colId xmlns:a16="http://schemas.microsoft.com/office/drawing/2014/main" val="20000"/>
                    </a:ext>
                  </a:extLst>
                </a:gridCol>
                <a:gridCol w="2526414">
                  <a:extLst>
                    <a:ext uri="{9D8B030D-6E8A-4147-A177-3AD203B41FA5}">
                      <a16:colId xmlns:a16="http://schemas.microsoft.com/office/drawing/2014/main" val="20001"/>
                    </a:ext>
                  </a:extLst>
                </a:gridCol>
                <a:gridCol w="2526414">
                  <a:extLst>
                    <a:ext uri="{9D8B030D-6E8A-4147-A177-3AD203B41FA5}">
                      <a16:colId xmlns:a16="http://schemas.microsoft.com/office/drawing/2014/main" val="20002"/>
                    </a:ext>
                  </a:extLst>
                </a:gridCol>
              </a:tblGrid>
              <a:tr h="328863">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822742">
                <a:tc>
                  <a:txBody>
                    <a:bodyPr/>
                    <a:lstStyle/>
                    <a:p>
                      <a:pPr algn="just"/>
                      <a:r>
                        <a:rPr lang="en-US" sz="2000" dirty="0"/>
                        <a:t>A peer-to-peer electronic cash system</a:t>
                      </a:r>
                      <a:endParaRPr lang="en-IN" sz="2000" dirty="0">
                        <a:latin typeface="Times New Roman" pitchFamily="18" charset="0"/>
                        <a:cs typeface="Times New Roman" pitchFamily="18" charset="0"/>
                      </a:endParaRPr>
                    </a:p>
                  </a:txBody>
                  <a:tcPr/>
                </a:tc>
                <a:tc>
                  <a:txBody>
                    <a:bodyPr/>
                    <a:lstStyle/>
                    <a:p>
                      <a:pPr algn="just"/>
                      <a:r>
                        <a:rPr lang="en-US" sz="2000" dirty="0"/>
                        <a:t>S. Nakamoto and A. Bitcoin</a:t>
                      </a:r>
                      <a:endParaRPr lang="en-IN" sz="2000" dirty="0">
                        <a:latin typeface="Times New Roman" pitchFamily="18" charset="0"/>
                        <a:cs typeface="Times New Roman" pitchFamily="18" charset="0"/>
                      </a:endParaRPr>
                    </a:p>
                  </a:txBody>
                  <a:tcPr/>
                </a:tc>
                <a:tc>
                  <a:txBody>
                    <a:bodyPr/>
                    <a:lstStyle/>
                    <a:p>
                      <a:pPr algn="just"/>
                      <a:r>
                        <a:rPr lang="en-US" sz="2000" dirty="0"/>
                        <a:t>A purely peer-to-peer version of electronic cash would allow online payments to be sent directly from one party to another without going through a financial institution. </a:t>
                      </a:r>
                      <a:r>
                        <a:rPr kumimoji="0" lang="en-US" sz="2000" b="0" i="0" kern="1200" dirty="0">
                          <a:solidFill>
                            <a:schemeClr val="dk1"/>
                          </a:solidFill>
                          <a:effectLst/>
                          <a:latin typeface="+mn-lt"/>
                          <a:ea typeface="+mn-ea"/>
                          <a:cs typeface="+mn-cs"/>
                        </a:rPr>
                        <a: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3096795">
                <a:tc>
                  <a:txBody>
                    <a:bodyPr/>
                    <a:lstStyle/>
                    <a:p>
                      <a:pPr algn="just"/>
                      <a:r>
                        <a:rPr lang="en-US" sz="2000" dirty="0"/>
                        <a:t>Security and privacy on blockchain</a:t>
                      </a:r>
                      <a:endParaRPr lang="en-IN" sz="2000" dirty="0">
                        <a:latin typeface="Times New Roman" pitchFamily="18" charset="0"/>
                        <a:cs typeface="Times New Roman" pitchFamily="18" charset="0"/>
                      </a:endParaRPr>
                    </a:p>
                  </a:txBody>
                  <a:tcPr/>
                </a:tc>
                <a:tc>
                  <a:txBody>
                    <a:bodyPr/>
                    <a:lstStyle/>
                    <a:p>
                      <a:pPr algn="just"/>
                      <a:r>
                        <a:rPr lang="en-US" sz="2000" dirty="0"/>
                        <a:t>PR. Zhang, R. </a:t>
                      </a:r>
                      <a:r>
                        <a:rPr lang="en-US" sz="2000" dirty="0" err="1"/>
                        <a:t>Xue</a:t>
                      </a:r>
                      <a:r>
                        <a:rPr lang="en-US" sz="2000" dirty="0"/>
                        <a:t>, and L. Liu,</a:t>
                      </a:r>
                      <a:endParaRPr lang="en-IN" sz="2000" dirty="0">
                        <a:latin typeface="Times New Roman" pitchFamily="18" charset="0"/>
                        <a:cs typeface="Times New Roman" pitchFamily="18" charset="0"/>
                      </a:endParaRPr>
                    </a:p>
                  </a:txBody>
                  <a:tcPr/>
                </a:tc>
                <a:tc>
                  <a:txBody>
                    <a:bodyPr/>
                    <a:lstStyle/>
                    <a:p>
                      <a:pPr algn="just"/>
                      <a:br>
                        <a:rPr lang="en-US" sz="2000" dirty="0"/>
                      </a:br>
                      <a:r>
                        <a:rPr kumimoji="0" lang="en-US" sz="2000" b="0" i="0" kern="1200" dirty="0">
                          <a:solidFill>
                            <a:schemeClr val="dk1"/>
                          </a:solidFill>
                          <a:effectLst/>
                          <a:latin typeface="+mn-lt"/>
                          <a:ea typeface="+mn-ea"/>
                          <a:cs typeface="+mn-cs"/>
                        </a:rPr>
                        <a:t>Blockchain offers an innovative approach to storing information, executing transactions, performing functions, and establishing trust in an open environment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3226109127"/>
              </p:ext>
            </p:extLst>
          </p:nvPr>
        </p:nvGraphicFramePr>
        <p:xfrm>
          <a:off x="1295400" y="304801"/>
          <a:ext cx="7639050" cy="5752656"/>
        </p:xfrm>
        <a:graphic>
          <a:graphicData uri="http://schemas.openxmlformats.org/drawingml/2006/table">
            <a:tbl>
              <a:tblPr firstRow="1" bandRow="1">
                <a:tableStyleId>{5C22544A-7EE6-4342-B048-85BDC9FD1C3A}</a:tableStyleId>
              </a:tblPr>
              <a:tblGrid>
                <a:gridCol w="2444750">
                  <a:extLst>
                    <a:ext uri="{9D8B030D-6E8A-4147-A177-3AD203B41FA5}">
                      <a16:colId xmlns:a16="http://schemas.microsoft.com/office/drawing/2014/main" val="20000"/>
                    </a:ext>
                  </a:extLst>
                </a:gridCol>
                <a:gridCol w="2597150">
                  <a:extLst>
                    <a:ext uri="{9D8B030D-6E8A-4147-A177-3AD203B41FA5}">
                      <a16:colId xmlns:a16="http://schemas.microsoft.com/office/drawing/2014/main" val="20001"/>
                    </a:ext>
                  </a:extLst>
                </a:gridCol>
                <a:gridCol w="2597150">
                  <a:extLst>
                    <a:ext uri="{9D8B030D-6E8A-4147-A177-3AD203B41FA5}">
                      <a16:colId xmlns:a16="http://schemas.microsoft.com/office/drawing/2014/main" val="20002"/>
                    </a:ext>
                  </a:extLst>
                </a:gridCol>
              </a:tblGrid>
              <a:tr h="404302">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100897">
                <a:tc>
                  <a:txBody>
                    <a:bodyPr/>
                    <a:lstStyle/>
                    <a:p>
                      <a:pPr algn="just"/>
                      <a:r>
                        <a:rPr lang="en-US" sz="2000" dirty="0"/>
                        <a:t>“Bitter to better—how to make bitcoin a better currency,,</a:t>
                      </a:r>
                      <a:endParaRPr lang="en-IN" sz="2000" dirty="0">
                        <a:latin typeface="Times New Roman" pitchFamily="18" charset="0"/>
                        <a:cs typeface="Times New Roman" pitchFamily="18" charset="0"/>
                      </a:endParaRPr>
                    </a:p>
                  </a:txBody>
                  <a:tcPr/>
                </a:tc>
                <a:tc>
                  <a:txBody>
                    <a:bodyPr/>
                    <a:lstStyle/>
                    <a:p>
                      <a:pPr algn="just"/>
                      <a:r>
                        <a:rPr lang="en-US" sz="2000" dirty="0"/>
                        <a:t>S. Barber, X. </a:t>
                      </a:r>
                      <a:r>
                        <a:rPr lang="en-US" sz="2000" dirty="0" err="1"/>
                        <a:t>Boyen</a:t>
                      </a:r>
                      <a:r>
                        <a:rPr lang="en-US" sz="2000" dirty="0"/>
                        <a:t>, E. Shi, and E. </a:t>
                      </a:r>
                      <a:r>
                        <a:rPr lang="en-US" sz="2000" dirty="0" err="1"/>
                        <a:t>Uzun</a:t>
                      </a:r>
                      <a:r>
                        <a:rPr lang="en-US" sz="2000" dirty="0"/>
                        <a:t>, “</a:t>
                      </a:r>
                      <a:endParaRPr lang="en-IN" sz="2000" dirty="0">
                        <a:latin typeface="Times New Roman" pitchFamily="18" charset="0"/>
                        <a:cs typeface="Times New Roman" pitchFamily="18" charset="0"/>
                      </a:endParaRPr>
                    </a:p>
                  </a:txBody>
                  <a:tcPr/>
                </a:tc>
                <a:tc>
                  <a:txBody>
                    <a:bodyPr/>
                    <a:lstStyle/>
                    <a:p>
                      <a:pPr algn="just"/>
                      <a:r>
                        <a:rPr lang="en-US" sz="2000" dirty="0"/>
                        <a:t>We perform an in-depth investigation to understand what made Bitcoin so successful, while decades of research on cryptographic e-cash has not lead to a large-scale deployment.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247457">
                <a:tc>
                  <a:txBody>
                    <a:bodyPr/>
                    <a:lstStyle/>
                    <a:p>
                      <a:pPr algn="just"/>
                      <a:r>
                        <a:rPr lang="en-US" sz="2000" dirty="0"/>
                        <a:t>Majority is not enough: Bitcoin mining is vulnerable,</a:t>
                      </a:r>
                      <a:endParaRPr lang="en-IN" sz="2000" dirty="0">
                        <a:latin typeface="Times New Roman" pitchFamily="18" charset="0"/>
                        <a:cs typeface="Times New Roman" pitchFamily="18" charset="0"/>
                      </a:endParaRPr>
                    </a:p>
                  </a:txBody>
                  <a:tcPr/>
                </a:tc>
                <a:tc>
                  <a:txBody>
                    <a:bodyPr/>
                    <a:lstStyle/>
                    <a:p>
                      <a:pPr algn="just"/>
                      <a:r>
                        <a:rPr lang="en-US" sz="2000" dirty="0"/>
                        <a:t>I. </a:t>
                      </a:r>
                      <a:r>
                        <a:rPr lang="en-US" sz="2000" dirty="0" err="1"/>
                        <a:t>Eyal</a:t>
                      </a:r>
                      <a:r>
                        <a:rPr lang="en-US" sz="2000" dirty="0"/>
                        <a:t> and E. G. </a:t>
                      </a:r>
                      <a:r>
                        <a:rPr lang="en-US" sz="2000" dirty="0" err="1"/>
                        <a:t>Sirer</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We present an attack with which colluding miners obtain a revenue larger than their fair share.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295400" y="1295400"/>
            <a:ext cx="7638288" cy="5562600"/>
          </a:xfrm>
        </p:spPr>
        <p:txBody>
          <a:bodyPr>
            <a:noAutofit/>
          </a:bodyPr>
          <a:lstStyle/>
          <a:p>
            <a:pPr algn="just">
              <a:lnSpc>
                <a:spcPct val="170000"/>
              </a:lnSpc>
            </a:pPr>
            <a:r>
              <a:rPr lang="en-US" sz="2000" dirty="0"/>
              <a:t> </a:t>
            </a:r>
            <a:r>
              <a:rPr lang="en-US" sz="2000" dirty="0">
                <a:latin typeface="Times New Roman" panose="02020603050405020304" pitchFamily="18" charset="0"/>
                <a:cs typeface="Times New Roman" panose="02020603050405020304" pitchFamily="18" charset="0"/>
              </a:rPr>
              <a:t>Most of the existing work on the statistical analysis of Bitcoin transaction data falls into this category. [6] analyzed Bitcoin transactions carried out until May 2012 and discovers that a massive number of transactions only involve a small number of Bitcoins and only a few transactions move a large amount of money. [7] analyzed the transaction graph until May 2013, identified an initial phase of growth of the Bitcoin network, and measured network characteristics, temporal patterns, and the wealth accumulation over time</a:t>
            </a:r>
            <a:endParaRPr lang="es-E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7" name="Content Placeholder 6">
            <a:extLst>
              <a:ext uri="{FF2B5EF4-FFF2-40B4-BE49-F238E27FC236}">
                <a16:creationId xmlns:a16="http://schemas.microsoft.com/office/drawing/2014/main" id="{88254556-F2D6-C64A-A700-A238FE92F2A7}"/>
              </a:ext>
            </a:extLst>
          </p:cNvPr>
          <p:cNvPicPr>
            <a:picLocks noGrp="1" noChangeAspect="1"/>
          </p:cNvPicPr>
          <p:nvPr>
            <p:ph idx="1"/>
          </p:nvPr>
        </p:nvPicPr>
        <p:blipFill>
          <a:blip r:embed="rId2"/>
          <a:stretch>
            <a:fillRect/>
          </a:stretch>
        </p:blipFill>
        <p:spPr>
          <a:xfrm>
            <a:off x="1295400" y="1417638"/>
            <a:ext cx="7498080" cy="4678362"/>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7" name="Content Placeholder 6">
            <a:extLst>
              <a:ext uri="{FF2B5EF4-FFF2-40B4-BE49-F238E27FC236}">
                <a16:creationId xmlns:a16="http://schemas.microsoft.com/office/drawing/2014/main" id="{00A223CA-9DCE-2C83-19DA-7AAB1DC2471E}"/>
              </a:ext>
            </a:extLst>
          </p:cNvPr>
          <p:cNvPicPr>
            <a:picLocks noGrp="1" noChangeAspect="1"/>
          </p:cNvPicPr>
          <p:nvPr>
            <p:ph idx="1"/>
          </p:nvPr>
        </p:nvPicPr>
        <p:blipFill>
          <a:blip r:embed="rId2"/>
          <a:stretch>
            <a:fillRect/>
          </a:stretch>
        </p:blipFill>
        <p:spPr>
          <a:xfrm>
            <a:off x="1676400" y="1524000"/>
            <a:ext cx="6934200" cy="426720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295400" y="1219200"/>
            <a:ext cx="7320326" cy="5151438"/>
          </a:xfrm>
        </p:spPr>
        <p:txBody>
          <a:bodyPr>
            <a:noAutofit/>
          </a:bodyPr>
          <a:lstStyle/>
          <a:p>
            <a:pPr marL="82296" indent="0" algn="just">
              <a:lnSpc>
                <a:spcPct val="150000"/>
              </a:lnSpc>
              <a:buNone/>
            </a:pPr>
            <a:r>
              <a:rPr lang="en-US" sz="2000" dirty="0">
                <a:latin typeface="Times New Roman" panose="02020603050405020304" pitchFamily="18" charset="0"/>
                <a:cs typeface="Times New Roman" panose="02020603050405020304" pitchFamily="18" charset="0"/>
              </a:rPr>
              <a:t>We have presented </a:t>
            </a:r>
            <a:r>
              <a:rPr lang="en-US" sz="2000" dirty="0" err="1">
                <a:latin typeface="Times New Roman" panose="02020603050405020304" pitchFamily="18" charset="0"/>
                <a:cs typeface="Times New Roman" panose="02020603050405020304" pitchFamily="18" charset="0"/>
              </a:rPr>
              <a:t>DLForecast</a:t>
            </a:r>
            <a:r>
              <a:rPr lang="en-US" sz="2000" dirty="0">
                <a:latin typeface="Times New Roman" panose="02020603050405020304" pitchFamily="18" charset="0"/>
                <a:cs typeface="Times New Roman" panose="02020603050405020304" pitchFamily="18" charset="0"/>
              </a:rPr>
              <a:t> − a Bitcoin transaction forecast system, which leverages deep neural networks to learn Bitcoin transaction network representations. This paper makes three unique contributions. First, we analyzed the Bitcoin transaction data by exploring their transaction-based connectivity patterns and their transaction amount patterns. Second, we constructed a time-decayed reachability graph and a time-decayed transaction pattern graph to extract spatial and temporal features of Bitcoin transaction dynamics. Third but not the least, we learn Bitcoin transaction patterns through node embedding by mapping each of the constructed graphs into a low-dimension representation vector space.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715000"/>
          </a:xfrm>
        </p:spPr>
        <p:txBody>
          <a:bodyPr>
            <a:noAutofit/>
          </a:bodyPr>
          <a:lstStyle/>
          <a:p>
            <a:pPr algn="just">
              <a:lnSpc>
                <a:spcPct val="170000"/>
              </a:lnSpc>
              <a:buFont typeface="Arial" panose="020B0604020202020204" pitchFamily="34" charset="0"/>
              <a:buChar char="•"/>
            </a:pPr>
            <a:r>
              <a:rPr lang="en-IN" sz="2000" dirty="0">
                <a:latin typeface="Times New Roman" panose="02020603050405020304" pitchFamily="18" charset="0"/>
                <a:cs typeface="Times New Roman" panose="02020603050405020304" pitchFamily="18" charset="0"/>
              </a:rPr>
              <a:t>[1] S. Nakamoto and A. Bitcoin, “A peer-to-peer electronic cash system,” Bitcoin.–URL: https://bitcoin. org/bitcoin. pdf, 2008.</a:t>
            </a:r>
          </a:p>
          <a:p>
            <a:pPr algn="just">
              <a:lnSpc>
                <a:spcPct val="170000"/>
              </a:lnSpc>
              <a:buFont typeface="Arial" panose="020B0604020202020204" pitchFamily="34" charset="0"/>
              <a:buChar char="•"/>
            </a:pPr>
            <a:r>
              <a:rPr lang="en-IN" sz="2000" dirty="0">
                <a:latin typeface="Times New Roman" panose="02020603050405020304" pitchFamily="18" charset="0"/>
                <a:cs typeface="Times New Roman" panose="02020603050405020304" pitchFamily="18" charset="0"/>
              </a:rPr>
              <a:t> [2] R. Zhang, R. </a:t>
            </a:r>
            <a:r>
              <a:rPr lang="en-IN" sz="2000" dirty="0" err="1">
                <a:latin typeface="Times New Roman" panose="02020603050405020304" pitchFamily="18" charset="0"/>
                <a:cs typeface="Times New Roman" panose="02020603050405020304" pitchFamily="18" charset="0"/>
              </a:rPr>
              <a:t>Xue</a:t>
            </a:r>
            <a:r>
              <a:rPr lang="en-IN" sz="2000" dirty="0">
                <a:latin typeface="Times New Roman" panose="02020603050405020304" pitchFamily="18" charset="0"/>
                <a:cs typeface="Times New Roman" panose="02020603050405020304" pitchFamily="18" charset="0"/>
              </a:rPr>
              <a:t>, and L. Liu, “Security and privacy on blockchain,” ACM Computing Surveys (CSUR), vol. 52, no. 3, pp. 1–34, 2019. </a:t>
            </a:r>
          </a:p>
          <a:p>
            <a:pPr algn="just">
              <a:lnSpc>
                <a:spcPct val="170000"/>
              </a:lnSpc>
              <a:buFont typeface="Arial" panose="020B0604020202020204" pitchFamily="34" charset="0"/>
              <a:buChar char="•"/>
            </a:pPr>
            <a:r>
              <a:rPr lang="en-IN" sz="2000" dirty="0">
                <a:latin typeface="Times New Roman" panose="02020603050405020304" pitchFamily="18" charset="0"/>
                <a:cs typeface="Times New Roman" panose="02020603050405020304" pitchFamily="18" charset="0"/>
              </a:rPr>
              <a:t>[3] S. Barber, X. </a:t>
            </a:r>
            <a:r>
              <a:rPr lang="en-IN" sz="2000" dirty="0" err="1">
                <a:latin typeface="Times New Roman" panose="02020603050405020304" pitchFamily="18" charset="0"/>
                <a:cs typeface="Times New Roman" panose="02020603050405020304" pitchFamily="18" charset="0"/>
              </a:rPr>
              <a:t>Boyen</a:t>
            </a:r>
            <a:r>
              <a:rPr lang="en-IN" sz="2000" dirty="0">
                <a:latin typeface="Times New Roman" panose="02020603050405020304" pitchFamily="18" charset="0"/>
                <a:cs typeface="Times New Roman" panose="02020603050405020304" pitchFamily="18" charset="0"/>
              </a:rPr>
              <a:t>, E. Shi, and E. </a:t>
            </a:r>
            <a:r>
              <a:rPr lang="en-IN" sz="2000" dirty="0" err="1">
                <a:latin typeface="Times New Roman" panose="02020603050405020304" pitchFamily="18" charset="0"/>
                <a:cs typeface="Times New Roman" panose="02020603050405020304" pitchFamily="18" charset="0"/>
              </a:rPr>
              <a:t>Uzun</a:t>
            </a:r>
            <a:r>
              <a:rPr lang="en-IN" sz="2000" dirty="0">
                <a:latin typeface="Times New Roman" panose="02020603050405020304" pitchFamily="18" charset="0"/>
                <a:cs typeface="Times New Roman" panose="02020603050405020304" pitchFamily="18" charset="0"/>
              </a:rPr>
              <a:t>, “Bitter to better—how to make bitcoin a better currency,” in International Conference on Financial Cryptography and Data Security. Springer, 2012, pp. 399– 414.</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533400"/>
            <a:ext cx="7345680" cy="6019800"/>
          </a:xfrm>
        </p:spPr>
        <p:txBody>
          <a:bodyPr>
            <a:noAutofit/>
          </a:bodyPr>
          <a:lstStyle/>
          <a:p>
            <a:pPr algn="just">
              <a:lnSpc>
                <a:spcPct val="170000"/>
              </a:lnSpc>
              <a:buFont typeface="Arial" panose="020B0604020202020204" pitchFamily="34" charset="0"/>
              <a:buChar char="•"/>
            </a:pPr>
            <a:r>
              <a:rPr lang="en-IN" sz="2000" dirty="0">
                <a:latin typeface="Times New Roman" panose="02020603050405020304" pitchFamily="18" charset="0"/>
                <a:cs typeface="Times New Roman" panose="02020603050405020304" pitchFamily="18" charset="0"/>
              </a:rPr>
              <a:t> [4] I. </a:t>
            </a:r>
            <a:r>
              <a:rPr lang="en-IN" sz="2000" dirty="0" err="1">
                <a:latin typeface="Times New Roman" panose="02020603050405020304" pitchFamily="18" charset="0"/>
                <a:cs typeface="Times New Roman" panose="02020603050405020304" pitchFamily="18" charset="0"/>
              </a:rPr>
              <a:t>Eyal</a:t>
            </a:r>
            <a:r>
              <a:rPr lang="en-IN" sz="2000" dirty="0">
                <a:latin typeface="Times New Roman" panose="02020603050405020304" pitchFamily="18" charset="0"/>
                <a:cs typeface="Times New Roman" panose="02020603050405020304" pitchFamily="18" charset="0"/>
              </a:rPr>
              <a:t> and E. G. </a:t>
            </a:r>
            <a:r>
              <a:rPr lang="en-IN" sz="2000" dirty="0" err="1">
                <a:latin typeface="Times New Roman" panose="02020603050405020304" pitchFamily="18" charset="0"/>
                <a:cs typeface="Times New Roman" panose="02020603050405020304" pitchFamily="18" charset="0"/>
              </a:rPr>
              <a:t>Sirer</a:t>
            </a:r>
            <a:r>
              <a:rPr lang="en-IN" sz="2000" dirty="0">
                <a:latin typeface="Times New Roman" panose="02020603050405020304" pitchFamily="18" charset="0"/>
                <a:cs typeface="Times New Roman" panose="02020603050405020304" pitchFamily="18" charset="0"/>
              </a:rPr>
              <a:t>, “Majority is not enough: Bitcoin mining is vulnerable,” Communications of the ACM, vol. 61, no. 7, pp. 95–102, 2018. </a:t>
            </a:r>
          </a:p>
          <a:p>
            <a:pPr algn="just">
              <a:lnSpc>
                <a:spcPct val="170000"/>
              </a:lnSpc>
              <a:buFont typeface="Arial" panose="020B0604020202020204" pitchFamily="34" charset="0"/>
              <a:buChar char="•"/>
            </a:pPr>
            <a:r>
              <a:rPr lang="en-IN" sz="2000" dirty="0">
                <a:latin typeface="Times New Roman" panose="02020603050405020304" pitchFamily="18" charset="0"/>
                <a:cs typeface="Times New Roman" panose="02020603050405020304" pitchFamily="18" charset="0"/>
              </a:rPr>
              <a:t>[5] B. </a:t>
            </a:r>
            <a:r>
              <a:rPr lang="en-IN" sz="2000" dirty="0" err="1">
                <a:latin typeface="Times New Roman" panose="02020603050405020304" pitchFamily="18" charset="0"/>
                <a:cs typeface="Times New Roman" panose="02020603050405020304" pitchFamily="18" charset="0"/>
              </a:rPr>
              <a:t>Perozzi</a:t>
            </a:r>
            <a:r>
              <a:rPr lang="en-IN" sz="2000" dirty="0">
                <a:latin typeface="Times New Roman" panose="02020603050405020304" pitchFamily="18" charset="0"/>
                <a:cs typeface="Times New Roman" panose="02020603050405020304" pitchFamily="18" charset="0"/>
              </a:rPr>
              <a:t>, R. Al-</a:t>
            </a:r>
            <a:r>
              <a:rPr lang="en-IN" sz="2000" dirty="0" err="1">
                <a:latin typeface="Times New Roman" panose="02020603050405020304" pitchFamily="18" charset="0"/>
                <a:cs typeface="Times New Roman" panose="02020603050405020304" pitchFamily="18" charset="0"/>
              </a:rPr>
              <a:t>Rfou</a:t>
            </a:r>
            <a:r>
              <a:rPr lang="en-IN" sz="2000" dirty="0">
                <a:latin typeface="Times New Roman" panose="02020603050405020304" pitchFamily="18" charset="0"/>
                <a:cs typeface="Times New Roman" panose="02020603050405020304" pitchFamily="18" charset="0"/>
              </a:rPr>
              <a:t>, and S. </a:t>
            </a:r>
            <a:r>
              <a:rPr lang="en-IN" sz="2000" dirty="0" err="1">
                <a:latin typeface="Times New Roman" panose="02020603050405020304" pitchFamily="18" charset="0"/>
                <a:cs typeface="Times New Roman" panose="02020603050405020304" pitchFamily="18" charset="0"/>
              </a:rPr>
              <a:t>Skiena</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Deepwalk</a:t>
            </a:r>
            <a:r>
              <a:rPr lang="en-IN" sz="2000" dirty="0">
                <a:latin typeface="Times New Roman" panose="02020603050405020304" pitchFamily="18" charset="0"/>
                <a:cs typeface="Times New Roman" panose="02020603050405020304" pitchFamily="18" charset="0"/>
              </a:rPr>
              <a:t>: Online learning of social representations,” in Proceedings of the 20th ACM SIGKDD international conference on Knowledge discovery and data mining. ACM, 2014, pp. 701–710.</a:t>
            </a:r>
          </a:p>
          <a:p>
            <a:pPr algn="just">
              <a:lnSpc>
                <a:spcPct val="17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[6] D. Ron and A. Shamir, “Quantitative analysis of the full bitcoin transaction graph,” in International Conference on Financial Cryptography and Data Security. Springer, 2013, pp. 6–24</a:t>
            </a:r>
            <a:endParaRPr lang="en-IN"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609600"/>
            <a:ext cx="7315200" cy="5867400"/>
          </a:xfrm>
        </p:spPr>
        <p:txBody>
          <a:bodyPr>
            <a:noAutofit/>
          </a:bodyPr>
          <a:lstStyle/>
          <a:p>
            <a:pPr algn="just">
              <a:lnSpc>
                <a:spcPct val="170000"/>
              </a:lnSpc>
            </a:pPr>
            <a:r>
              <a:rPr lang="en-IN" sz="2000" dirty="0">
                <a:latin typeface="Times New Roman" panose="02020603050405020304" pitchFamily="18" charset="0"/>
                <a:cs typeface="Times New Roman" panose="02020603050405020304" pitchFamily="18" charset="0"/>
              </a:rPr>
              <a:t>[7] M. </a:t>
            </a:r>
            <a:r>
              <a:rPr lang="en-IN" sz="2000" dirty="0" err="1">
                <a:latin typeface="Times New Roman" panose="02020603050405020304" pitchFamily="18" charset="0"/>
                <a:cs typeface="Times New Roman" panose="02020603050405020304" pitchFamily="18" charset="0"/>
              </a:rPr>
              <a:t>Lischke</a:t>
            </a:r>
            <a:r>
              <a:rPr lang="en-IN" sz="2000" dirty="0">
                <a:latin typeface="Times New Roman" panose="02020603050405020304" pitchFamily="18" charset="0"/>
                <a:cs typeface="Times New Roman" panose="02020603050405020304" pitchFamily="18" charset="0"/>
              </a:rPr>
              <a:t> and B. Fabian, “</a:t>
            </a:r>
            <a:r>
              <a:rPr lang="en-IN" sz="2000" dirty="0" err="1">
                <a:latin typeface="Times New Roman" panose="02020603050405020304" pitchFamily="18" charset="0"/>
                <a:cs typeface="Times New Roman" panose="02020603050405020304" pitchFamily="18" charset="0"/>
              </a:rPr>
              <a:t>Analyzing</a:t>
            </a:r>
            <a:r>
              <a:rPr lang="en-IN" sz="2000" dirty="0">
                <a:latin typeface="Times New Roman" panose="02020603050405020304" pitchFamily="18" charset="0"/>
                <a:cs typeface="Times New Roman" panose="02020603050405020304" pitchFamily="18" charset="0"/>
              </a:rPr>
              <a:t> the bitcoin network: The first four years,” Future Internet, vol. 8, no. 1, p. 7, 2016.</a:t>
            </a:r>
          </a:p>
          <a:p>
            <a:pPr algn="just">
              <a:lnSpc>
                <a:spcPct val="170000"/>
              </a:lnSpc>
            </a:pPr>
            <a:r>
              <a:rPr lang="en-IN" sz="2000" dirty="0">
                <a:latin typeface="Times New Roman" panose="02020603050405020304" pitchFamily="18" charset="0"/>
                <a:cs typeface="Times New Roman" panose="02020603050405020304" pitchFamily="18" charset="0"/>
              </a:rPr>
              <a:t> [8] D. D. F. </a:t>
            </a:r>
            <a:r>
              <a:rPr lang="en-IN" sz="2000" dirty="0" err="1">
                <a:latin typeface="Times New Roman" panose="02020603050405020304" pitchFamily="18" charset="0"/>
                <a:cs typeface="Times New Roman" panose="02020603050405020304" pitchFamily="18" charset="0"/>
              </a:rPr>
              <a:t>Maesa</a:t>
            </a:r>
            <a:r>
              <a:rPr lang="en-IN" sz="2000" dirty="0">
                <a:latin typeface="Times New Roman" panose="02020603050405020304" pitchFamily="18" charset="0"/>
                <a:cs typeface="Times New Roman" panose="02020603050405020304" pitchFamily="18" charset="0"/>
              </a:rPr>
              <a:t>, A. Marino, and L. Ricci, “Uncovering the bitcoin blockchain: an analysis of the full users graph,” in 2016 IEEE International Conference on Data Science and Advanced Analytics (DSAA). IEEE, 2016, pp. 537–546. </a:t>
            </a:r>
          </a:p>
          <a:p>
            <a:pPr algn="just">
              <a:lnSpc>
                <a:spcPct val="170000"/>
              </a:lnSpc>
            </a:pPr>
            <a:r>
              <a:rPr lang="en-IN" sz="2000" dirty="0">
                <a:latin typeface="Times New Roman" panose="02020603050405020304" pitchFamily="18" charset="0"/>
                <a:cs typeface="Times New Roman" panose="02020603050405020304" pitchFamily="18" charset="0"/>
              </a:rPr>
              <a:t>[9] A. Pareja, G. </a:t>
            </a:r>
            <a:r>
              <a:rPr lang="en-IN" sz="2000" dirty="0" err="1">
                <a:latin typeface="Times New Roman" panose="02020603050405020304" pitchFamily="18" charset="0"/>
                <a:cs typeface="Times New Roman" panose="02020603050405020304" pitchFamily="18" charset="0"/>
              </a:rPr>
              <a:t>Domeniconi</a:t>
            </a:r>
            <a:r>
              <a:rPr lang="en-IN" sz="2000" dirty="0">
                <a:latin typeface="Times New Roman" panose="02020603050405020304" pitchFamily="18" charset="0"/>
                <a:cs typeface="Times New Roman" panose="02020603050405020304" pitchFamily="18" charset="0"/>
              </a:rPr>
              <a:t>, J. Chen, T. Ma, T. </a:t>
            </a:r>
            <a:r>
              <a:rPr lang="en-IN" sz="2000" dirty="0" err="1">
                <a:latin typeface="Times New Roman" panose="02020603050405020304" pitchFamily="18" charset="0"/>
                <a:cs typeface="Times New Roman" panose="02020603050405020304" pitchFamily="18" charset="0"/>
              </a:rPr>
              <a:t>Suzumura</a:t>
            </a:r>
            <a:r>
              <a:rPr lang="en-IN" sz="2000" dirty="0">
                <a:latin typeface="Times New Roman" panose="02020603050405020304" pitchFamily="18" charset="0"/>
                <a:cs typeface="Times New Roman" panose="02020603050405020304" pitchFamily="18" charset="0"/>
              </a:rPr>
              <a:t>, H. </a:t>
            </a:r>
            <a:r>
              <a:rPr lang="en-IN" sz="2000" dirty="0" err="1">
                <a:latin typeface="Times New Roman" panose="02020603050405020304" pitchFamily="18" charset="0"/>
                <a:cs typeface="Times New Roman" panose="02020603050405020304" pitchFamily="18" charset="0"/>
              </a:rPr>
              <a:t>Kanezashi</a:t>
            </a:r>
            <a:r>
              <a:rPr lang="en-IN" sz="2000" dirty="0">
                <a:latin typeface="Times New Roman" panose="02020603050405020304" pitchFamily="18" charset="0"/>
                <a:cs typeface="Times New Roman" panose="02020603050405020304" pitchFamily="18" charset="0"/>
              </a:rPr>
              <a:t>, T. </a:t>
            </a:r>
            <a:r>
              <a:rPr lang="en-IN" sz="2000" dirty="0" err="1">
                <a:latin typeface="Times New Roman" panose="02020603050405020304" pitchFamily="18" charset="0"/>
                <a:cs typeface="Times New Roman" panose="02020603050405020304" pitchFamily="18" charset="0"/>
              </a:rPr>
              <a:t>Kaler</a:t>
            </a:r>
            <a:r>
              <a:rPr lang="en-IN" sz="2000" dirty="0">
                <a:latin typeface="Times New Roman" panose="02020603050405020304" pitchFamily="18" charset="0"/>
                <a:cs typeface="Times New Roman" panose="02020603050405020304" pitchFamily="18" charset="0"/>
              </a:rPr>
              <a:t>, and C. E. </a:t>
            </a:r>
            <a:r>
              <a:rPr lang="en-IN" sz="2000" dirty="0" err="1">
                <a:latin typeface="Times New Roman" panose="02020603050405020304" pitchFamily="18" charset="0"/>
                <a:cs typeface="Times New Roman" panose="02020603050405020304" pitchFamily="18" charset="0"/>
              </a:rPr>
              <a:t>Leisersen</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Evolvegcn</a:t>
            </a:r>
            <a:r>
              <a:rPr lang="en-IN" sz="2000" dirty="0">
                <a:latin typeface="Times New Roman" panose="02020603050405020304" pitchFamily="18" charset="0"/>
                <a:cs typeface="Times New Roman" panose="02020603050405020304" pitchFamily="18" charset="0"/>
              </a:rPr>
              <a:t>: Evolving graph convolutional networks for dynamic graphs,” in Thirty-Four AAAI Conference on Artificial Intelligence, 2020.</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295400" y="609600"/>
            <a:ext cx="7638288" cy="5257800"/>
          </a:xfrm>
        </p:spPr>
        <p:txBody>
          <a:bodyPr>
            <a:normAutofit/>
          </a:bodyPr>
          <a:lstStyle/>
          <a:p>
            <a:r>
              <a:rPr lang="en-US" sz="2000" dirty="0">
                <a:latin typeface="Times New Roman" panose="02020603050405020304" pitchFamily="18" charset="0"/>
                <a:cs typeface="Times New Roman" panose="02020603050405020304" pitchFamily="18" charset="0"/>
              </a:rPr>
              <a:t>[10] A. Greaves and B. Au, “Using the bitcoin transaction graph to predict the price of bitcoin,” technical report, 2015.</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 [11] C. G. </a:t>
            </a:r>
            <a:r>
              <a:rPr lang="en-US" sz="2000" dirty="0" err="1">
                <a:latin typeface="Times New Roman" panose="02020603050405020304" pitchFamily="18" charset="0"/>
                <a:cs typeface="Times New Roman" panose="02020603050405020304" pitchFamily="18" charset="0"/>
              </a:rPr>
              <a:t>Akcora</a:t>
            </a:r>
            <a:r>
              <a:rPr lang="en-US" sz="2000" dirty="0">
                <a:latin typeface="Times New Roman" panose="02020603050405020304" pitchFamily="18" charset="0"/>
                <a:cs typeface="Times New Roman" panose="02020603050405020304" pitchFamily="18" charset="0"/>
              </a:rPr>
              <a:t>, A. K. Dey, Y. R. Gel, and M. </a:t>
            </a:r>
            <a:r>
              <a:rPr lang="en-US" sz="2000" dirty="0" err="1">
                <a:latin typeface="Times New Roman" panose="02020603050405020304" pitchFamily="18" charset="0"/>
                <a:cs typeface="Times New Roman" panose="02020603050405020304" pitchFamily="18" charset="0"/>
              </a:rPr>
              <a:t>Kantarcioglu</a:t>
            </a:r>
            <a:r>
              <a:rPr lang="en-US" sz="2000" dirty="0">
                <a:latin typeface="Times New Roman" panose="02020603050405020304" pitchFamily="18" charset="0"/>
                <a:cs typeface="Times New Roman" panose="02020603050405020304" pitchFamily="18" charset="0"/>
              </a:rPr>
              <a:t>, “Forecasting bitcoin price with graph </a:t>
            </a:r>
            <a:r>
              <a:rPr lang="en-US" sz="2000" dirty="0" err="1">
                <a:latin typeface="Times New Roman" panose="02020603050405020304" pitchFamily="18" charset="0"/>
                <a:cs typeface="Times New Roman" panose="02020603050405020304" pitchFamily="18" charset="0"/>
              </a:rPr>
              <a:t>chainlets</a:t>
            </a:r>
            <a:r>
              <a:rPr lang="en-US" sz="2000" dirty="0">
                <a:latin typeface="Times New Roman" panose="02020603050405020304" pitchFamily="18" charset="0"/>
                <a:cs typeface="Times New Roman" panose="02020603050405020304" pitchFamily="18" charset="0"/>
              </a:rPr>
              <a:t>,” in Pacific-Asia Conference on Knowledge Discovery and Data Mining. Springer, 2018, pp. 765–776. </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[12] S. McNally, J. Roche, and S. Caton, “Predicting the price of bitcoin using machine learning,” in 2018 26th </a:t>
            </a:r>
            <a:r>
              <a:rPr lang="en-US" sz="2000" dirty="0" err="1">
                <a:latin typeface="Times New Roman" panose="02020603050405020304" pitchFamily="18" charset="0"/>
                <a:cs typeface="Times New Roman" panose="02020603050405020304" pitchFamily="18" charset="0"/>
              </a:rPr>
              <a:t>Euromicro</a:t>
            </a:r>
            <a:r>
              <a:rPr lang="en-US" sz="2000" dirty="0">
                <a:latin typeface="Times New Roman" panose="02020603050405020304" pitchFamily="18" charset="0"/>
                <a:cs typeface="Times New Roman" panose="02020603050405020304" pitchFamily="18" charset="0"/>
              </a:rPr>
              <a:t> International Conference on Parallel, Distributed and Network-based Processing (PDP). IEEE, 2018, pp. 339–343</a:t>
            </a:r>
            <a:r>
              <a:rPr lang="en-US" sz="1200" dirty="0"/>
              <a:t>.</a:t>
            </a:r>
          </a:p>
          <a:p>
            <a:pPr marL="82296" indent="0">
              <a:buNone/>
            </a:pPr>
            <a:endParaRPr lang="en-IN" sz="2000" dirty="0"/>
          </a:p>
        </p:txBody>
      </p:sp>
    </p:spTree>
    <p:extLst>
      <p:ext uri="{BB962C8B-B14F-4D97-AF65-F5344CB8AC3E}">
        <p14:creationId xmlns:p14="http://schemas.microsoft.com/office/powerpoint/2010/main" val="1728954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295400" y="533400"/>
            <a:ext cx="7638288" cy="5715000"/>
          </a:xfrm>
        </p:spPr>
        <p:txBody>
          <a:bodyPr>
            <a:normAutofit lnSpcReduction="10000"/>
          </a:bodyPr>
          <a:lstStyle/>
          <a:p>
            <a:endParaRPr lang="en-IN" sz="2000" dirty="0"/>
          </a:p>
          <a:p>
            <a:endParaRPr lang="en-IN" sz="2000" dirty="0"/>
          </a:p>
          <a:p>
            <a:r>
              <a:rPr lang="en-US" sz="2000" dirty="0">
                <a:latin typeface="Times New Roman" panose="02020603050405020304" pitchFamily="18" charset="0"/>
                <a:cs typeface="Times New Roman" panose="02020603050405020304" pitchFamily="18" charset="0"/>
              </a:rPr>
              <a:t>[13] A. Grover and J. </a:t>
            </a:r>
            <a:r>
              <a:rPr lang="en-US" sz="2000" dirty="0" err="1">
                <a:latin typeface="Times New Roman" panose="02020603050405020304" pitchFamily="18" charset="0"/>
                <a:cs typeface="Times New Roman" panose="02020603050405020304" pitchFamily="18" charset="0"/>
              </a:rPr>
              <a:t>Leskovec</a:t>
            </a:r>
            <a:r>
              <a:rPr lang="en-US" sz="2000" dirty="0">
                <a:latin typeface="Times New Roman" panose="02020603050405020304" pitchFamily="18" charset="0"/>
                <a:cs typeface="Times New Roman" panose="02020603050405020304" pitchFamily="18" charset="0"/>
              </a:rPr>
              <a:t>, “node2vec: Scalable feature learning for networks,” in Proceedings of the 22nd ACM SIGKDD international conference on Knowledge discovery and data mining. ACM, 2016, pp. 855–864.</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 [14] S. Cao, W. Lu, and Q. Xu, “</a:t>
            </a:r>
            <a:r>
              <a:rPr lang="en-US" sz="2000" dirty="0" err="1">
                <a:latin typeface="Times New Roman" panose="02020603050405020304" pitchFamily="18" charset="0"/>
                <a:cs typeface="Times New Roman" panose="02020603050405020304" pitchFamily="18" charset="0"/>
              </a:rPr>
              <a:t>Grarep</a:t>
            </a:r>
            <a:r>
              <a:rPr lang="en-US" sz="2000" dirty="0">
                <a:latin typeface="Times New Roman" panose="02020603050405020304" pitchFamily="18" charset="0"/>
                <a:cs typeface="Times New Roman" panose="02020603050405020304" pitchFamily="18" charset="0"/>
              </a:rPr>
              <a:t>: Learning graph representations with global structural information,” in Proceedings of the 24th ACM international on conference on information and knowledge management. ACM, 2015, pp. 891–900. </a:t>
            </a:r>
          </a:p>
          <a:p>
            <a:pPr marL="82296" indent="0">
              <a:buNone/>
            </a:pP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[15] J. Tang, M. Qu, M. Wang, M. Zhang, J. Yan, and Q. Mei, “Line: Large-scale information network embedding,” in Proceedings of the 24th international conference on world wide web. International World Wide Web Conferences Steering Committee, 2015, pp. 1067–1077.</a:t>
            </a:r>
            <a:r>
              <a:rPr lang="en-IN" sz="20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2001</TotalTime>
  <Words>1747</Words>
  <Application>Microsoft Office PowerPoint</Application>
  <PresentationFormat>On-screen Show (4:3)</PresentationFormat>
  <Paragraphs>75</Paragraphs>
  <Slides>20</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Calibri</vt:lpstr>
      <vt:lpstr>Gill Sans MT</vt:lpstr>
      <vt:lpstr>Times New Roman</vt:lpstr>
      <vt:lpstr>Verdana</vt:lpstr>
      <vt:lpstr>Wingdings 2</vt:lpstr>
      <vt:lpstr>Solstice</vt:lpstr>
      <vt:lpstr>Bitcoin Transaction Forecasting with Deep.Network Representation Learning</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641</cp:revision>
  <dcterms:created xsi:type="dcterms:W3CDTF">2006-08-16T00:00:00Z</dcterms:created>
  <dcterms:modified xsi:type="dcterms:W3CDTF">2023-02-07T07:29:56Z</dcterms:modified>
</cp:coreProperties>
</file>