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 id="34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2/16/2023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1600" dirty="0"/>
              <a:t>  </a:t>
            </a:r>
            <a:r>
              <a:rPr lang="en-US" sz="4000" dirty="0"/>
              <a:t>A Deep Learning Approach for Task Offloading in Multi-UAV Aided Mobile Edge Computing</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066800" y="1219200"/>
            <a:ext cx="7866888" cy="51435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Computation offloading has proven to be an effective method for facilitating </a:t>
            </a:r>
            <a:r>
              <a:rPr lang="en-US" sz="2000" dirty="0" err="1">
                <a:latin typeface="Times New Roman" panose="02020603050405020304" pitchFamily="18" charset="0"/>
                <a:cs typeface="Times New Roman" panose="02020603050405020304" pitchFamily="18" charset="0"/>
              </a:rPr>
              <a:t>resourceintensive</a:t>
            </a:r>
            <a:r>
              <a:rPr lang="en-US" sz="2000" dirty="0">
                <a:latin typeface="Times New Roman" panose="02020603050405020304" pitchFamily="18" charset="0"/>
                <a:cs typeface="Times New Roman" panose="02020603050405020304" pitchFamily="18" charset="0"/>
              </a:rPr>
              <a:t> tasks on IoT mobile edge nodes with limited processing capabilities. Additionally, in the context of Mobile Edge Computing (MEC) systems, edge nodes can offload its computation-intensive tasks to a suitable edge server. Hence, they can reduce energy cost and speed up processing. Despite the numerous accomplished efforts in task offloading problems on the Internet of Things (IoT), this problem remains a research gap mainly because of its NP-hardness in addition to the unrealistic assumptions in many proposed solutions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4192879"/>
          </a:xfrm>
          <a:prstGeom prst="rect">
            <a:avLst/>
          </a:prstGeom>
        </p:spPr>
        <p:txBody>
          <a:bodyPr wrap="square">
            <a:sp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order to accurately extract information from raw sensor data from IoT devices deployed in complicated contexts, Deep Learning (DL) is a potential method. Therefore, in this paper, an approach based on Deep Reinforcement Learning (DRL) will be presented to optimize the offloading process for IoT in MEC environments. This approach can achieve the optimal offloading decision.</a:t>
            </a:r>
            <a:r>
              <a:rPr lang="en-US" sz="2000" dirty="0"/>
              <a:t> </a:t>
            </a:r>
            <a:r>
              <a:rPr lang="en-US" sz="2000" dirty="0">
                <a:latin typeface="Times New Roman" panose="02020603050405020304" pitchFamily="18" charset="0"/>
                <a:cs typeface="Times New Roman" panose="02020603050405020304" pitchFamily="18" charset="0"/>
              </a:rPr>
              <a:t>A Markov Decision Problem (MDP) is used to formulate the offloading problem. Delay time and consumed energy are the main optimization targets in this work</a:t>
            </a:r>
            <a:r>
              <a:rPr lang="en-US" sz="2000" dirty="0"/>
              <a:t>.</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Hence, they can reduce energy cost and speed up processing. Despite the numerous accomplished efforts in task offloading problems on the Internet of Things (IoT), this problem remains a research gap mainly because of its NP-hardness in addition to the unrealistic assumptions in many proposed solutions. In order to accurately extract information from raw sensor data from IoT devices deployed in complicated contexts, Deep Learning (DL) is a potential method</a:t>
            </a:r>
            <a:r>
              <a:rPr lang="en-US" sz="1200" dirty="0"/>
              <a:t>. </a:t>
            </a:r>
            <a:r>
              <a:rPr lang="en-US" sz="2000" dirty="0">
                <a:latin typeface="Times New Roman" panose="02020603050405020304" pitchFamily="18" charset="0"/>
                <a:cs typeface="Times New Roman" panose="02020603050405020304" pitchFamily="18" charset="0"/>
              </a:rPr>
              <a:t>. The proposed approach has been verified using extensive simulations</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When developing distributed decision-making solu81 </a:t>
            </a:r>
            <a:r>
              <a:rPr lang="en-US" sz="2000" dirty="0" err="1">
                <a:latin typeface="Times New Roman" panose="02020603050405020304" pitchFamily="18" charset="0"/>
                <a:cs typeface="Times New Roman" panose="02020603050405020304" pitchFamily="18" charset="0"/>
              </a:rPr>
              <a:t>tions</a:t>
            </a:r>
            <a:r>
              <a:rPr lang="en-US" sz="2000" dirty="0">
                <a:latin typeface="Times New Roman" panose="02020603050405020304" pitchFamily="18" charset="0"/>
                <a:cs typeface="Times New Roman" panose="02020603050405020304" pitchFamily="18" charset="0"/>
              </a:rPr>
              <a:t> for wireless task offloading problems, conventional 82 approaches such as convex optimization and mixed83 integer programming  are not always appropriate. Mostly 84 because such models become more complicated f or systems 85 with numerous agents</a:t>
            </a:r>
            <a:r>
              <a:rPr lang="en-US" sz="1200" dirty="0"/>
              <a:t>. </a:t>
            </a:r>
          </a:p>
          <a:p>
            <a:pPr algn="just">
              <a:lnSpc>
                <a:spcPct val="150000"/>
              </a:lnSpc>
            </a:pPr>
            <a:r>
              <a:rPr lang="en-US" sz="2000" dirty="0">
                <a:latin typeface="Times New Roman" panose="02020603050405020304" pitchFamily="18" charset="0"/>
                <a:cs typeface="Times New Roman" panose="02020603050405020304" pitchFamily="18" charset="0"/>
              </a:rPr>
              <a:t>This work essentially devises Markov 86 Decision Problem (MDP)  to model task offloading 87 according to real knowledge and tries to solve this problem 88 using a DRL algorithm.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existence of multiple 301 UAV and MEC servers helps in increasing the number of 302 available servers for offloading in each layer. Consequently, 303 the offloading system can accept a large number of offloading 304 requests, which reduces the local computing requirements. 305 On the other hand, the last layer is the cloud server layer that is 306 used for computation-intensive tasks. UAV servers are closer 307 to the end devices than MEC servers to support mobility 308 and to provide fast response to users’ offloaded requests. 309 The proposed model jointly schedules resource allocation and 310 computation offloading in multi-UAV aided MEC through a 311 DDPG approach.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098792" cy="4724400"/>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 Unmanned Aerial Vehicles (UAVs) with 57 MEC servers installed on board can be used to support MEC 58 systems by taking advantage of their flexibility and ease of 59 deployment.</a:t>
            </a:r>
          </a:p>
          <a:p>
            <a:pPr algn="just">
              <a:lnSpc>
                <a:spcPct val="150000"/>
              </a:lnSpc>
            </a:pPr>
            <a:r>
              <a:rPr lang="en-US" sz="2000" dirty="0">
                <a:latin typeface="Times New Roman" panose="02020603050405020304" pitchFamily="18" charset="0"/>
                <a:cs typeface="Times New Roman" panose="02020603050405020304" pitchFamily="18" charset="0"/>
              </a:rPr>
              <a:t>Deep Learning (DL) has been widely used to learn 68 and optimize a variety of issues for UAV-aided MEC</a:t>
            </a:r>
          </a:p>
          <a:p>
            <a:pPr algn="just">
              <a:lnSpc>
                <a:spcPct val="150000"/>
              </a:lnSpc>
            </a:pPr>
            <a:r>
              <a:rPr lang="en-US" sz="2000" dirty="0">
                <a:latin typeface="Times New Roman" panose="02020603050405020304" pitchFamily="18" charset="0"/>
                <a:cs typeface="Times New Roman" panose="02020603050405020304" pitchFamily="18" charset="0"/>
              </a:rPr>
              <a:t>Therefore,  to reduce overall energy consumption, Deep Reinforcement Learning (DRL)  approaches can be used to provide effective task offloading, resource allocation, and UAV con </a:t>
            </a:r>
            <a:r>
              <a:rPr lang="en-US" sz="2000" dirty="0" err="1">
                <a:latin typeface="Times New Roman" panose="02020603050405020304" pitchFamily="18" charset="0"/>
                <a:cs typeface="Times New Roman" panose="02020603050405020304" pitchFamily="18" charset="0"/>
              </a:rPr>
              <a:t>trol</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46016122"/>
              </p:ext>
            </p:extLst>
          </p:nvPr>
        </p:nvGraphicFramePr>
        <p:xfrm>
          <a:off x="1371600" y="496847"/>
          <a:ext cx="6781800" cy="5265632"/>
        </p:xfrm>
        <a:graphic>
          <a:graphicData uri="http://schemas.openxmlformats.org/drawingml/2006/table">
            <a:tbl>
              <a:tblPr firstRow="1" bandRow="1">
                <a:tableStyleId>{5C22544A-7EE6-4342-B048-85BDC9FD1C3A}</a:tableStyleId>
              </a:tblPr>
              <a:tblGrid>
                <a:gridCol w="2264064">
                  <a:extLst>
                    <a:ext uri="{9D8B030D-6E8A-4147-A177-3AD203B41FA5}">
                      <a16:colId xmlns:a16="http://schemas.microsoft.com/office/drawing/2014/main" val="20000"/>
                    </a:ext>
                  </a:extLst>
                </a:gridCol>
                <a:gridCol w="2258868">
                  <a:extLst>
                    <a:ext uri="{9D8B030D-6E8A-4147-A177-3AD203B41FA5}">
                      <a16:colId xmlns:a16="http://schemas.microsoft.com/office/drawing/2014/main" val="20001"/>
                    </a:ext>
                  </a:extLst>
                </a:gridCol>
                <a:gridCol w="2258868">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‘‘Future generation  wireless networks for smart grid: A comprehensive review,</a:t>
                      </a:r>
                    </a:p>
                  </a:txBody>
                  <a:tcPr/>
                </a:tc>
                <a:tc>
                  <a:txBody>
                    <a:bodyPr/>
                    <a:lstStyle/>
                    <a:p>
                      <a:pPr algn="just"/>
                      <a:r>
                        <a:rPr lang="en-IN" sz="2000" dirty="0">
                          <a:latin typeface="Times New Roman" panose="02020603050405020304" pitchFamily="18" charset="0"/>
                          <a:cs typeface="Times New Roman" panose="02020603050405020304" pitchFamily="18" charset="0"/>
                        </a:rPr>
                        <a:t>T. </a:t>
                      </a:r>
                      <a:r>
                        <a:rPr lang="en-IN" sz="2000" dirty="0" err="1">
                          <a:latin typeface="Times New Roman" panose="02020603050405020304" pitchFamily="18" charset="0"/>
                          <a:cs typeface="Times New Roman" panose="02020603050405020304" pitchFamily="18" charset="0"/>
                        </a:rPr>
                        <a:t>Dragičević</a:t>
                      </a:r>
                      <a:r>
                        <a:rPr lang="en-IN" sz="2000" dirty="0">
                          <a:latin typeface="Times New Roman" panose="02020603050405020304" pitchFamily="18" charset="0"/>
                          <a:cs typeface="Times New Roman" panose="02020603050405020304" pitchFamily="18" charset="0"/>
                        </a:rPr>
                        <a:t>, P. </a:t>
                      </a:r>
                      <a:r>
                        <a:rPr lang="en-IN" sz="2000" dirty="0" err="1">
                          <a:latin typeface="Times New Roman" panose="02020603050405020304" pitchFamily="18" charset="0"/>
                          <a:cs typeface="Times New Roman" panose="02020603050405020304" pitchFamily="18" charset="0"/>
                        </a:rPr>
                        <a:t>Siano</a:t>
                      </a:r>
                      <a:r>
                        <a:rPr lang="en-IN" sz="2000" dirty="0">
                          <a:latin typeface="Times New Roman" panose="02020603050405020304" pitchFamily="18" charset="0"/>
                          <a:cs typeface="Times New Roman" panose="02020603050405020304" pitchFamily="18" charset="0"/>
                        </a:rPr>
                        <a:t>, and S. R. S. </a:t>
                      </a:r>
                      <a:r>
                        <a:rPr lang="en-IN" sz="2000" dirty="0" err="1">
                          <a:latin typeface="Times New Roman" panose="02020603050405020304" pitchFamily="18" charset="0"/>
                          <a:cs typeface="Times New Roman" panose="02020603050405020304" pitchFamily="18" charset="0"/>
                        </a:rPr>
                        <a:t>Prabaharan</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Both the present day cellular technologies and the evolving new age 5G are considered to be advantageous for the smart grid..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 collaborative mobile edge computing and user solution for service  composition in  systems</a:t>
                      </a:r>
                    </a:p>
                  </a:txBody>
                  <a:tcPr/>
                </a:tc>
                <a:tc>
                  <a:txBody>
                    <a:bodyPr/>
                    <a:lstStyle/>
                    <a:p>
                      <a:pPr algn="just"/>
                      <a:r>
                        <a:rPr lang="en-IN" sz="2000" dirty="0">
                          <a:latin typeface="Times New Roman" panose="02020603050405020304" pitchFamily="18" charset="0"/>
                          <a:cs typeface="Times New Roman" panose="02020603050405020304" pitchFamily="18" charset="0"/>
                        </a:rPr>
                        <a:t>I. Al </a:t>
                      </a:r>
                      <a:r>
                        <a:rPr lang="en-IN" sz="2000" dirty="0" err="1">
                          <a:latin typeface="Times New Roman" panose="02020603050405020304" pitchFamily="18" charset="0"/>
                          <a:cs typeface="Times New Roman" panose="02020603050405020304" pitchFamily="18" charset="0"/>
                        </a:rPr>
                        <a:t>Ridhawi</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Aloqaily</a:t>
                      </a:r>
                      <a:r>
                        <a:rPr lang="en-IN" sz="2000" dirty="0">
                          <a:latin typeface="Times New Roman" panose="02020603050405020304" pitchFamily="18" charset="0"/>
                          <a:cs typeface="Times New Roman" panose="02020603050405020304" pitchFamily="18" charset="0"/>
                        </a:rPr>
                        <a:t>, Y. </a:t>
                      </a:r>
                      <a:r>
                        <a:rPr lang="en-IN" sz="2000" dirty="0" err="1">
                          <a:latin typeface="Times New Roman" panose="02020603050405020304" pitchFamily="18" charset="0"/>
                          <a:cs typeface="Times New Roman" panose="02020603050405020304" pitchFamily="18" charset="0"/>
                        </a:rPr>
                        <a:t>Kotb</a:t>
                      </a:r>
                      <a:r>
                        <a:rPr lang="en-IN" sz="2000" dirty="0">
                          <a:latin typeface="Times New Roman" panose="02020603050405020304" pitchFamily="18" charset="0"/>
                          <a:cs typeface="Times New Roman" panose="02020603050405020304" pitchFamily="18" charset="0"/>
                        </a:rPr>
                        <a:t>, Y. Al </a:t>
                      </a:r>
                      <a:r>
                        <a:rPr lang="en-IN" sz="2000" dirty="0" err="1">
                          <a:latin typeface="Times New Roman" panose="02020603050405020304" pitchFamily="18" charset="0"/>
                          <a:cs typeface="Times New Roman" panose="02020603050405020304" pitchFamily="18" charset="0"/>
                        </a:rPr>
                        <a:t>Ridhawi</a:t>
                      </a:r>
                      <a:r>
                        <a:rPr lang="en-IN" sz="2000" dirty="0">
                          <a:latin typeface="Times New Roman" panose="02020603050405020304" pitchFamily="18" charset="0"/>
                          <a:cs typeface="Times New Roman" panose="02020603050405020304" pitchFamily="18" charset="0"/>
                        </a:rPr>
                        <a:t>, and Y. </a:t>
                      </a:r>
                      <a:r>
                        <a:rPr lang="en-IN" sz="2000" dirty="0" err="1">
                          <a:latin typeface="Times New Roman" panose="02020603050405020304" pitchFamily="18" charset="0"/>
                          <a:cs typeface="Times New Roman" panose="02020603050405020304" pitchFamily="18" charset="0"/>
                        </a:rPr>
                        <a:t>Jararweh</a:t>
                      </a:r>
                      <a:r>
                        <a:rPr lang="en-IN" sz="2000" dirty="0">
                          <a:latin typeface="Times New Roman" panose="02020603050405020304" pitchFamily="18" charset="0"/>
                          <a:cs typeface="Times New Roman" panose="02020603050405020304" pitchFamily="18" charset="0"/>
                        </a:rPr>
                        <a:t>, 902 </a:t>
                      </a:r>
                    </a:p>
                  </a:txBody>
                  <a:tcPr/>
                </a:tc>
                <a:tc>
                  <a:txBody>
                    <a:bodyPr/>
                    <a:lstStyle/>
                    <a:p>
                      <a:pPr algn="just"/>
                      <a:r>
                        <a:rPr kumimoji="0" lang="en-US" sz="2000" b="0" i="0" kern="1200" dirty="0">
                          <a:solidFill>
                            <a:schemeClr val="dk1"/>
                          </a:solidFill>
                          <a:effectLst/>
                          <a:latin typeface="+mn-lt"/>
                          <a:ea typeface="+mn-ea"/>
                          <a:cs typeface="+mn-cs"/>
                        </a:rPr>
                        <a:t>Mobile edge computing (MEC) is an emergent technology that has revolutionized traditional cloud service solutions.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977151369"/>
              </p:ext>
            </p:extLst>
          </p:nvPr>
        </p:nvGraphicFramePr>
        <p:xfrm>
          <a:off x="1295400" y="304801"/>
          <a:ext cx="7639050" cy="6378382"/>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US" sz="2000" dirty="0"/>
                        <a:t>“</a:t>
                      </a:r>
                      <a:r>
                        <a:rPr lang="en-IN" sz="2000" dirty="0">
                          <a:latin typeface="Times New Roman" pitchFamily="18" charset="0"/>
                          <a:cs typeface="Times New Roman" pitchFamily="18" charset="0"/>
                        </a:rPr>
                        <a:t>‘‘Internet of Things (IoT): Opportunities, issues and challenges  towards a smart and sustainable future,’’ </a:t>
                      </a:r>
                    </a:p>
                  </a:txBody>
                  <a:tcPr/>
                </a:tc>
                <a:tc>
                  <a:txBody>
                    <a:bodyPr/>
                    <a:lstStyle/>
                    <a:p>
                      <a:pPr algn="just"/>
                      <a:r>
                        <a:rPr lang="en-IN" sz="2000" dirty="0">
                          <a:latin typeface="Times New Roman" panose="02020603050405020304" pitchFamily="18" charset="0"/>
                          <a:cs typeface="Times New Roman" panose="02020603050405020304" pitchFamily="18" charset="0"/>
                        </a:rPr>
                        <a:t>S. </a:t>
                      </a:r>
                      <a:r>
                        <a:rPr lang="en-IN" sz="2000" dirty="0" err="1">
                          <a:latin typeface="Times New Roman" panose="02020603050405020304" pitchFamily="18" charset="0"/>
                          <a:cs typeface="Times New Roman" panose="02020603050405020304" pitchFamily="18" charset="0"/>
                        </a:rPr>
                        <a:t>Nižetić</a:t>
                      </a:r>
                      <a:r>
                        <a:rPr lang="en-IN" sz="2000" dirty="0">
                          <a:latin typeface="Times New Roman" panose="02020603050405020304" pitchFamily="18" charset="0"/>
                          <a:cs typeface="Times New Roman" panose="02020603050405020304" pitchFamily="18" charset="0"/>
                        </a:rPr>
                        <a:t>, P. </a:t>
                      </a:r>
                      <a:r>
                        <a:rPr lang="en-IN" sz="2000" dirty="0" err="1">
                          <a:latin typeface="Times New Roman" panose="02020603050405020304" pitchFamily="18" charset="0"/>
                          <a:cs typeface="Times New Roman" panose="02020603050405020304" pitchFamily="18" charset="0"/>
                        </a:rPr>
                        <a:t>Šolić</a:t>
                      </a:r>
                      <a:r>
                        <a:rPr lang="en-IN" sz="2000" dirty="0">
                          <a:latin typeface="Times New Roman" panose="02020603050405020304" pitchFamily="18" charset="0"/>
                          <a:cs typeface="Times New Roman" panose="02020603050405020304" pitchFamily="18" charset="0"/>
                        </a:rPr>
                        <a:t>, D. López-de-</a:t>
                      </a:r>
                      <a:r>
                        <a:rPr lang="en-IN" sz="2000" dirty="0" err="1">
                          <a:latin typeface="Times New Roman" panose="02020603050405020304" pitchFamily="18" charset="0"/>
                          <a:cs typeface="Times New Roman" panose="02020603050405020304" pitchFamily="18" charset="0"/>
                        </a:rPr>
                        <a:t>Ipiña</a:t>
                      </a:r>
                      <a:r>
                        <a:rPr lang="en-IN" sz="2000" dirty="0">
                          <a:latin typeface="Times New Roman" panose="02020603050405020304" pitchFamily="18" charset="0"/>
                          <a:cs typeface="Times New Roman" panose="02020603050405020304" pitchFamily="18" charset="0"/>
                        </a:rPr>
                        <a:t> González-de-</a:t>
                      </a:r>
                      <a:r>
                        <a:rPr lang="en-IN" sz="2000" dirty="0" err="1">
                          <a:latin typeface="Times New Roman" panose="02020603050405020304" pitchFamily="18" charset="0"/>
                          <a:cs typeface="Times New Roman" panose="02020603050405020304" pitchFamily="18" charset="0"/>
                        </a:rPr>
                        <a:t>Artaza</a:t>
                      </a:r>
                      <a:r>
                        <a:rPr lang="en-IN" sz="2000" dirty="0">
                          <a:latin typeface="Times New Roman" panose="02020603050405020304" pitchFamily="18" charset="0"/>
                          <a:cs typeface="Times New Roman" panose="02020603050405020304" pitchFamily="18" charset="0"/>
                        </a:rPr>
                        <a:t>, and 906 L. </a:t>
                      </a:r>
                      <a:r>
                        <a:rPr lang="en-IN" sz="2000" dirty="0" err="1">
                          <a:latin typeface="Times New Roman" panose="02020603050405020304" pitchFamily="18" charset="0"/>
                          <a:cs typeface="Times New Roman" panose="02020603050405020304" pitchFamily="18" charset="0"/>
                        </a:rPr>
                        <a:t>Patrono</a:t>
                      </a:r>
                      <a:r>
                        <a:rPr lang="en-IN" sz="2000" dirty="0">
                          <a:latin typeface="Times New Roman" panose="02020603050405020304" pitchFamily="18" charset="0"/>
                          <a:cs typeface="Times New Roman" panose="02020603050405020304" pitchFamily="18" charset="0"/>
                        </a:rPr>
                        <a:t>, </a:t>
                      </a:r>
                      <a:r>
                        <a:rPr lang="en-US"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rapid development and implementation of smart and IoT (Internet of Things) based technologies have allowed for various possibilities in technological advancements for different aspects of life.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IN" sz="2000" dirty="0">
                          <a:latin typeface="Times New Roman" pitchFamily="18" charset="0"/>
                          <a:cs typeface="Times New Roman" pitchFamily="18" charset="0"/>
                        </a:rPr>
                        <a:t>Edge computational task offloading scheme using reinforcement learning for  </a:t>
                      </a:r>
                      <a:r>
                        <a:rPr lang="en-IN" sz="2000" dirty="0" err="1">
                          <a:latin typeface="Times New Roman" pitchFamily="18" charset="0"/>
                          <a:cs typeface="Times New Roman" pitchFamily="18" charset="0"/>
                        </a:rPr>
                        <a:t>IIoT</a:t>
                      </a:r>
                      <a:r>
                        <a:rPr lang="en-IN" sz="2000" dirty="0">
                          <a:latin typeface="Times New Roman" pitchFamily="18" charset="0"/>
                          <a:cs typeface="Times New Roman" pitchFamily="18" charset="0"/>
                        </a:rPr>
                        <a:t> scenario</a:t>
                      </a:r>
                    </a:p>
                  </a:txBody>
                  <a:tcPr/>
                </a:tc>
                <a:tc>
                  <a:txBody>
                    <a:bodyPr/>
                    <a:lstStyle/>
                    <a:p>
                      <a:pPr algn="just"/>
                      <a:r>
                        <a:rPr lang="en-IN" sz="2000" dirty="0">
                          <a:latin typeface="Times New Roman" panose="02020603050405020304" pitchFamily="18" charset="0"/>
                          <a:cs typeface="Times New Roman" panose="02020603050405020304" pitchFamily="18" charset="0"/>
                        </a:rPr>
                        <a:t>M. S. Hossain, C. I. </a:t>
                      </a:r>
                      <a:r>
                        <a:rPr lang="en-IN" sz="2000" dirty="0" err="1">
                          <a:latin typeface="Times New Roman" panose="02020603050405020304" pitchFamily="18" charset="0"/>
                          <a:cs typeface="Times New Roman" panose="02020603050405020304" pitchFamily="18" charset="0"/>
                        </a:rPr>
                        <a:t>Nwakanma</a:t>
                      </a:r>
                      <a:r>
                        <a:rPr lang="en-IN" sz="2000" dirty="0">
                          <a:latin typeface="Times New Roman" panose="02020603050405020304" pitchFamily="18" charset="0"/>
                          <a:cs typeface="Times New Roman" panose="02020603050405020304" pitchFamily="18" charset="0"/>
                        </a:rPr>
                        <a:t>, J. M. Lee, and D.-S. Kim</a:t>
                      </a:r>
                    </a:p>
                  </a:txBody>
                  <a:tcPr/>
                </a:tc>
                <a:tc>
                  <a:txBody>
                    <a:bodyPr/>
                    <a:lstStyle/>
                    <a:p>
                      <a:pPr algn="just"/>
                      <a:r>
                        <a:rPr kumimoji="0" lang="en-US" sz="2000" b="0" i="0" kern="1200" dirty="0">
                          <a:solidFill>
                            <a:schemeClr val="dk1"/>
                          </a:solidFill>
                          <a:effectLst/>
                          <a:latin typeface="+mn-lt"/>
                          <a:ea typeface="+mn-ea"/>
                          <a:cs typeface="+mn-cs"/>
                        </a:rPr>
                        <a:t>In this paper, end devices are considered here as agent, which makes its decisions on whether the network will offload the computation tasks to the edge devices or not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95400"/>
            <a:ext cx="7638288" cy="5562600"/>
          </a:xfrm>
        </p:spPr>
        <p:txBody>
          <a:bodyPr>
            <a:noAutofit/>
          </a:bodyPr>
          <a:lstStyle/>
          <a:p>
            <a:pPr algn="just">
              <a:lnSpc>
                <a:spcPct val="170000"/>
              </a:lnSpc>
            </a:pPr>
            <a:r>
              <a:rPr lang="en-US" sz="2000" dirty="0"/>
              <a:t> </a:t>
            </a:r>
            <a:r>
              <a:rPr lang="en-US" sz="2000" dirty="0">
                <a:latin typeface="Times New Roman" panose="02020603050405020304" pitchFamily="18" charset="0"/>
                <a:cs typeface="Times New Roman" panose="02020603050405020304" pitchFamily="18" charset="0"/>
              </a:rPr>
              <a:t>To decrease latency and traffic in the backbone  network, end users can get data from nearby base stations rather than from the huge regional data centers. </a:t>
            </a:r>
          </a:p>
          <a:p>
            <a:pPr algn="just">
              <a:lnSpc>
                <a:spcPct val="170000"/>
              </a:lnSpc>
            </a:pPr>
            <a:r>
              <a:rPr lang="en-US" sz="2000" dirty="0">
                <a:latin typeface="Times New Roman" panose="02020603050405020304" pitchFamily="18" charset="0"/>
                <a:cs typeface="Times New Roman" panose="02020603050405020304" pitchFamily="18" charset="0"/>
              </a:rPr>
              <a:t> MEC is a modern communication paradigm that has been  utilized for bringing the energy resources and computing  capability to the edge of the radio access network. Hence,  computation capabilities can be distributed over the network  instead of being centralized . Thus, MEC has proven to be crucial to the rollout of 5G. </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1" name="Content Placeholder 10">
            <a:extLst>
              <a:ext uri="{FF2B5EF4-FFF2-40B4-BE49-F238E27FC236}">
                <a16:creationId xmlns:a16="http://schemas.microsoft.com/office/drawing/2014/main" id="{B61B58D2-89AE-9431-A7CD-FA72F0B4C1D0}"/>
              </a:ext>
            </a:extLst>
          </p:cNvPr>
          <p:cNvPicPr>
            <a:picLocks noGrp="1" noChangeAspect="1"/>
          </p:cNvPicPr>
          <p:nvPr>
            <p:ph idx="1"/>
          </p:nvPr>
        </p:nvPicPr>
        <p:blipFill>
          <a:blip r:embed="rId2"/>
          <a:stretch>
            <a:fillRect/>
          </a:stretch>
        </p:blipFill>
        <p:spPr>
          <a:xfrm>
            <a:off x="1435100" y="1676400"/>
            <a:ext cx="7499350" cy="37338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11" name="Content Placeholder 10">
            <a:extLst>
              <a:ext uri="{FF2B5EF4-FFF2-40B4-BE49-F238E27FC236}">
                <a16:creationId xmlns:a16="http://schemas.microsoft.com/office/drawing/2014/main" id="{6F9C2729-B188-F3D0-4C02-FCB7EA5A4186}"/>
              </a:ext>
            </a:extLst>
          </p:cNvPr>
          <p:cNvPicPr>
            <a:picLocks noGrp="1" noChangeAspect="1"/>
          </p:cNvPicPr>
          <p:nvPr>
            <p:ph idx="1"/>
          </p:nvPr>
        </p:nvPicPr>
        <p:blipFill>
          <a:blip r:embed="rId2"/>
          <a:stretch>
            <a:fillRect/>
          </a:stretch>
        </p:blipFill>
        <p:spPr>
          <a:xfrm>
            <a:off x="1981200" y="1447800"/>
            <a:ext cx="5943600" cy="48006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320326" cy="5151438"/>
          </a:xfrm>
        </p:spPr>
        <p:txBody>
          <a:bodyPr>
            <a:noAutofit/>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Edge computing is evolving rapidly toward the fundamental 875 infrastructure and facilitating the future of IoT. Efficient 876 coordination mechanisms and task offloading models are leveraged to enable mobile devices and edge-cloud to coop- 877 </a:t>
            </a:r>
            <a:r>
              <a:rPr lang="en-US" sz="2000" dirty="0" err="1">
                <a:latin typeface="Times New Roman" panose="02020603050405020304" pitchFamily="18" charset="0"/>
                <a:cs typeface="Times New Roman" panose="02020603050405020304" pitchFamily="18" charset="0"/>
              </a:rPr>
              <a:t>eratively</a:t>
            </a:r>
            <a:r>
              <a:rPr lang="en-US" sz="2000" dirty="0">
                <a:latin typeface="Times New Roman" panose="02020603050405020304" pitchFamily="18" charset="0"/>
                <a:cs typeface="Times New Roman" panose="02020603050405020304" pitchFamily="18" charset="0"/>
              </a:rPr>
              <a:t> work. This paper investigated one of the efficient 878 deep reinforcement learning algorithms, which is the DDPG 879 algorithm.</a:t>
            </a:r>
            <a:r>
              <a:rPr lang="en-US" sz="1200" dirty="0"/>
              <a:t> </a:t>
            </a:r>
            <a:r>
              <a:rPr lang="en-US" sz="2000" dirty="0">
                <a:latin typeface="Times New Roman" panose="02020603050405020304" pitchFamily="18" charset="0"/>
                <a:cs typeface="Times New Roman" panose="02020603050405020304" pitchFamily="18" charset="0"/>
              </a:rPr>
              <a:t>It proposed a DDPG-based offloading system 880 to improve the efficiency of offloading decision strategy. 881 It assessed the UAV benefits in 5G IoT environments to 882 maximize the percentage of offloaded tasks from the total 883 requested task.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410200"/>
          </a:xfrm>
        </p:spPr>
        <p:txBody>
          <a:bodyPr>
            <a:noAutofit/>
          </a:bodyPr>
          <a:lstStyle/>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[1] T. </a:t>
            </a:r>
            <a:r>
              <a:rPr lang="en-IN" sz="2000" dirty="0" err="1">
                <a:latin typeface="Times New Roman" panose="02020603050405020304" pitchFamily="18" charset="0"/>
                <a:cs typeface="Times New Roman" panose="02020603050405020304" pitchFamily="18" charset="0"/>
              </a:rPr>
              <a:t>Dragičević</a:t>
            </a:r>
            <a:r>
              <a:rPr lang="en-IN" sz="2000" dirty="0">
                <a:latin typeface="Times New Roman" panose="02020603050405020304" pitchFamily="18" charset="0"/>
                <a:cs typeface="Times New Roman" panose="02020603050405020304" pitchFamily="18" charset="0"/>
              </a:rPr>
              <a:t>, P. </a:t>
            </a:r>
            <a:r>
              <a:rPr lang="en-IN" sz="2000" dirty="0" err="1">
                <a:latin typeface="Times New Roman" panose="02020603050405020304" pitchFamily="18" charset="0"/>
                <a:cs typeface="Times New Roman" panose="02020603050405020304" pitchFamily="18" charset="0"/>
              </a:rPr>
              <a:t>Siano</a:t>
            </a:r>
            <a:r>
              <a:rPr lang="en-IN" sz="2000" dirty="0">
                <a:latin typeface="Times New Roman" panose="02020603050405020304" pitchFamily="18" charset="0"/>
                <a:cs typeface="Times New Roman" panose="02020603050405020304" pitchFamily="18" charset="0"/>
              </a:rPr>
              <a:t>, and S. R. S. </a:t>
            </a:r>
            <a:r>
              <a:rPr lang="en-IN" sz="2000" dirty="0" err="1">
                <a:latin typeface="Times New Roman" panose="02020603050405020304" pitchFamily="18" charset="0"/>
                <a:cs typeface="Times New Roman" panose="02020603050405020304" pitchFamily="18" charset="0"/>
              </a:rPr>
              <a:t>Prabaharan</a:t>
            </a:r>
            <a:r>
              <a:rPr lang="en-IN" sz="2000" dirty="0">
                <a:latin typeface="Times New Roman" panose="02020603050405020304" pitchFamily="18" charset="0"/>
                <a:cs typeface="Times New Roman" panose="02020603050405020304" pitchFamily="18" charset="0"/>
              </a:rPr>
              <a:t>, ‘‘Future generation 5G 898 wireless networks for smart grid: A comprehensive review,’’ Energies, 899 vol. 12, no. 11, p. 2140, Jun. 2019,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10.3390/en12112140. </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[2] I. Al </a:t>
            </a:r>
            <a:r>
              <a:rPr lang="en-IN" sz="2000" dirty="0" err="1">
                <a:latin typeface="Times New Roman" panose="02020603050405020304" pitchFamily="18" charset="0"/>
                <a:cs typeface="Times New Roman" panose="02020603050405020304" pitchFamily="18" charset="0"/>
              </a:rPr>
              <a:t>Ridhawi</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Aloqaily</a:t>
            </a:r>
            <a:r>
              <a:rPr lang="en-IN" sz="2000" dirty="0">
                <a:latin typeface="Times New Roman" panose="02020603050405020304" pitchFamily="18" charset="0"/>
                <a:cs typeface="Times New Roman" panose="02020603050405020304" pitchFamily="18" charset="0"/>
              </a:rPr>
              <a:t>, Y. </a:t>
            </a:r>
            <a:r>
              <a:rPr lang="en-IN" sz="2000" dirty="0" err="1">
                <a:latin typeface="Times New Roman" panose="02020603050405020304" pitchFamily="18" charset="0"/>
                <a:cs typeface="Times New Roman" panose="02020603050405020304" pitchFamily="18" charset="0"/>
              </a:rPr>
              <a:t>Kotb</a:t>
            </a:r>
            <a:r>
              <a:rPr lang="en-IN" sz="2000" dirty="0">
                <a:latin typeface="Times New Roman" panose="02020603050405020304" pitchFamily="18" charset="0"/>
                <a:cs typeface="Times New Roman" panose="02020603050405020304" pitchFamily="18" charset="0"/>
              </a:rPr>
              <a:t>, Y. Al </a:t>
            </a:r>
            <a:r>
              <a:rPr lang="en-IN" sz="2000" dirty="0" err="1">
                <a:latin typeface="Times New Roman" panose="02020603050405020304" pitchFamily="18" charset="0"/>
                <a:cs typeface="Times New Roman" panose="02020603050405020304" pitchFamily="18" charset="0"/>
              </a:rPr>
              <a:t>Ridhawi</a:t>
            </a:r>
            <a:r>
              <a:rPr lang="en-IN" sz="2000" dirty="0">
                <a:latin typeface="Times New Roman" panose="02020603050405020304" pitchFamily="18" charset="0"/>
                <a:cs typeface="Times New Roman" panose="02020603050405020304" pitchFamily="18" charset="0"/>
              </a:rPr>
              <a:t>, and Y. </a:t>
            </a:r>
            <a:r>
              <a:rPr lang="en-IN" sz="2000" dirty="0" err="1">
                <a:latin typeface="Times New Roman" panose="02020603050405020304" pitchFamily="18" charset="0"/>
                <a:cs typeface="Times New Roman" panose="02020603050405020304" pitchFamily="18" charset="0"/>
              </a:rPr>
              <a:t>Jararweh</a:t>
            </a:r>
            <a:r>
              <a:rPr lang="en-IN" sz="2000" dirty="0">
                <a:latin typeface="Times New Roman" panose="02020603050405020304" pitchFamily="18" charset="0"/>
                <a:cs typeface="Times New Roman" panose="02020603050405020304" pitchFamily="18" charset="0"/>
              </a:rPr>
              <a:t>, 902 ‘‘A collaborative mobile edge computing and user solution for service 903 composition in 5G systems,’’ Trans. </a:t>
            </a:r>
            <a:r>
              <a:rPr lang="en-IN" sz="2000" dirty="0" err="1">
                <a:latin typeface="Times New Roman" panose="02020603050405020304" pitchFamily="18" charset="0"/>
                <a:cs typeface="Times New Roman" panose="02020603050405020304" pitchFamily="18" charset="0"/>
              </a:rPr>
              <a:t>Emerg</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Telecommun</a:t>
            </a:r>
            <a:r>
              <a:rPr lang="en-IN" sz="2000" dirty="0">
                <a:latin typeface="Times New Roman" panose="02020603050405020304" pitchFamily="18" charset="0"/>
                <a:cs typeface="Times New Roman" panose="02020603050405020304" pitchFamily="18" charset="0"/>
              </a:rPr>
              <a:t>. Technol., vol. 29, 904 no. 11, p. e3446, Nov. 2018,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10.1002/ett.3446. 905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[3] S. </a:t>
            </a:r>
            <a:r>
              <a:rPr lang="en-IN" sz="2000" dirty="0" err="1">
                <a:latin typeface="Times New Roman" panose="02020603050405020304" pitchFamily="18" charset="0"/>
                <a:cs typeface="Times New Roman" panose="02020603050405020304" pitchFamily="18" charset="0"/>
              </a:rPr>
              <a:t>Nižetić</a:t>
            </a:r>
            <a:r>
              <a:rPr lang="en-IN" sz="2000" dirty="0">
                <a:latin typeface="Times New Roman" panose="02020603050405020304" pitchFamily="18" charset="0"/>
                <a:cs typeface="Times New Roman" panose="02020603050405020304" pitchFamily="18" charset="0"/>
              </a:rPr>
              <a:t>, P. </a:t>
            </a:r>
            <a:r>
              <a:rPr lang="en-IN" sz="2000" dirty="0" err="1">
                <a:latin typeface="Times New Roman" panose="02020603050405020304" pitchFamily="18" charset="0"/>
                <a:cs typeface="Times New Roman" panose="02020603050405020304" pitchFamily="18" charset="0"/>
              </a:rPr>
              <a:t>Šolić</a:t>
            </a:r>
            <a:r>
              <a:rPr lang="en-IN" sz="2000" dirty="0">
                <a:latin typeface="Times New Roman" panose="02020603050405020304" pitchFamily="18" charset="0"/>
                <a:cs typeface="Times New Roman" panose="02020603050405020304" pitchFamily="18" charset="0"/>
              </a:rPr>
              <a:t>, D. López-de-</a:t>
            </a:r>
            <a:r>
              <a:rPr lang="en-IN" sz="2000" dirty="0" err="1">
                <a:latin typeface="Times New Roman" panose="02020603050405020304" pitchFamily="18" charset="0"/>
                <a:cs typeface="Times New Roman" panose="02020603050405020304" pitchFamily="18" charset="0"/>
              </a:rPr>
              <a:t>Ipiña</a:t>
            </a:r>
            <a:r>
              <a:rPr lang="en-IN" sz="2000" dirty="0">
                <a:latin typeface="Times New Roman" panose="02020603050405020304" pitchFamily="18" charset="0"/>
                <a:cs typeface="Times New Roman" panose="02020603050405020304" pitchFamily="18" charset="0"/>
              </a:rPr>
              <a:t> González-de-</a:t>
            </a:r>
            <a:r>
              <a:rPr lang="en-IN" sz="2000" dirty="0" err="1">
                <a:latin typeface="Times New Roman" panose="02020603050405020304" pitchFamily="18" charset="0"/>
                <a:cs typeface="Times New Roman" panose="02020603050405020304" pitchFamily="18" charset="0"/>
              </a:rPr>
              <a:t>Artaza</a:t>
            </a:r>
            <a:r>
              <a:rPr lang="en-IN" sz="2000" dirty="0">
                <a:latin typeface="Times New Roman" panose="02020603050405020304" pitchFamily="18" charset="0"/>
                <a:cs typeface="Times New Roman" panose="02020603050405020304" pitchFamily="18" charset="0"/>
              </a:rPr>
              <a:t>, and  L. </a:t>
            </a:r>
            <a:r>
              <a:rPr lang="en-IN" sz="2000" dirty="0" err="1">
                <a:latin typeface="Times New Roman" panose="02020603050405020304" pitchFamily="18" charset="0"/>
                <a:cs typeface="Times New Roman" panose="02020603050405020304" pitchFamily="18" charset="0"/>
              </a:rPr>
              <a:t>Patrono</a:t>
            </a:r>
            <a:r>
              <a:rPr lang="en-IN" sz="2000" dirty="0">
                <a:latin typeface="Times New Roman" panose="02020603050405020304" pitchFamily="18" charset="0"/>
                <a:cs typeface="Times New Roman" panose="02020603050405020304" pitchFamily="18" charset="0"/>
              </a:rPr>
              <a:t>, ‘‘Internet of Things (IoT): Opportunities, issues and challenges towards a smart and sustainable future,’’ J. Cleaner Prod., vol. 274,  Nov. 2020, Art. no. 122877,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10.1016/j.jclepro.2020.122877.</a:t>
            </a:r>
          </a:p>
          <a:p>
            <a:pPr algn="just">
              <a:lnSpc>
                <a:spcPct val="170000"/>
              </a:lnSpc>
            </a:pPr>
            <a:r>
              <a:rPr lang="en-IN" sz="2000" dirty="0">
                <a:latin typeface="Times New Roman" panose="02020603050405020304" pitchFamily="18" charset="0"/>
                <a:cs typeface="Times New Roman" panose="02020603050405020304" pitchFamily="18" charset="0"/>
              </a:rPr>
              <a:t>[4] M. S. Hossain, C. I. </a:t>
            </a:r>
            <a:r>
              <a:rPr lang="en-IN" sz="2000" dirty="0" err="1">
                <a:latin typeface="Times New Roman" panose="02020603050405020304" pitchFamily="18" charset="0"/>
                <a:cs typeface="Times New Roman" panose="02020603050405020304" pitchFamily="18" charset="0"/>
              </a:rPr>
              <a:t>Nwakanma</a:t>
            </a:r>
            <a:r>
              <a:rPr lang="en-IN" sz="2000" dirty="0">
                <a:latin typeface="Times New Roman" panose="02020603050405020304" pitchFamily="18" charset="0"/>
                <a:cs typeface="Times New Roman" panose="02020603050405020304" pitchFamily="18" charset="0"/>
              </a:rPr>
              <a:t>, J. M. Lee, and D.-S. Kim, ‘‘Edge computational task offloading scheme using reinforcement learning for  </a:t>
            </a:r>
            <a:r>
              <a:rPr lang="en-IN" sz="2000" dirty="0" err="1">
                <a:latin typeface="Times New Roman" panose="02020603050405020304" pitchFamily="18" charset="0"/>
                <a:cs typeface="Times New Roman" panose="02020603050405020304" pitchFamily="18" charset="0"/>
              </a:rPr>
              <a:t>IIoT</a:t>
            </a:r>
            <a:r>
              <a:rPr lang="en-IN" sz="2000" dirty="0">
                <a:latin typeface="Times New Roman" panose="02020603050405020304" pitchFamily="18" charset="0"/>
                <a:cs typeface="Times New Roman" panose="02020603050405020304" pitchFamily="18" charset="0"/>
              </a:rPr>
              <a:t> scenario,’’ ICT Exp., vol. 6, no. 4, pp. 291–299, Dec.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912 10.1016/j.icte.2020.06.002</a:t>
            </a:r>
            <a:r>
              <a:rPr lang="en-IN" sz="1200" dirty="0"/>
              <a:t>.</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[5] J. Almutairi and M. </a:t>
            </a:r>
            <a:r>
              <a:rPr lang="en-IN" sz="2000" dirty="0" err="1">
                <a:latin typeface="Times New Roman" panose="02020603050405020304" pitchFamily="18" charset="0"/>
                <a:cs typeface="Times New Roman" panose="02020603050405020304" pitchFamily="18" charset="0"/>
              </a:rPr>
              <a:t>Aldossary</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Modeling</a:t>
            </a:r>
            <a:r>
              <a:rPr lang="en-IN" sz="2000" dirty="0">
                <a:latin typeface="Times New Roman" panose="02020603050405020304" pitchFamily="18" charset="0"/>
                <a:cs typeface="Times New Roman" panose="02020603050405020304" pitchFamily="18" charset="0"/>
              </a:rPr>
              <a:t> and </a:t>
            </a:r>
            <a:r>
              <a:rPr lang="en-IN" sz="2000" dirty="0" err="1">
                <a:latin typeface="Times New Roman" panose="02020603050405020304" pitchFamily="18" charset="0"/>
                <a:cs typeface="Times New Roman" panose="02020603050405020304" pitchFamily="18" charset="0"/>
              </a:rPr>
              <a:t>analyzing</a:t>
            </a:r>
            <a:r>
              <a:rPr lang="en-IN" sz="2000" dirty="0">
                <a:latin typeface="Times New Roman" panose="02020603050405020304" pitchFamily="18" charset="0"/>
                <a:cs typeface="Times New Roman" panose="02020603050405020304" pitchFamily="18" charset="0"/>
              </a:rPr>
              <a:t> offloading </a:t>
            </a:r>
            <a:r>
              <a:rPr lang="en-IN" sz="2000" dirty="0" err="1">
                <a:latin typeface="Times New Roman" panose="02020603050405020304" pitchFamily="18" charset="0"/>
                <a:cs typeface="Times New Roman" panose="02020603050405020304" pitchFamily="18" charset="0"/>
              </a:rPr>
              <a:t>strate</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gies</a:t>
            </a:r>
            <a:r>
              <a:rPr lang="en-IN" sz="2000" dirty="0">
                <a:latin typeface="Times New Roman" panose="02020603050405020304" pitchFamily="18" charset="0"/>
                <a:cs typeface="Times New Roman" panose="02020603050405020304" pitchFamily="18" charset="0"/>
              </a:rPr>
              <a:t> of IoT applications over edge computing and joint clouds,’’ Symmetry,  vol. 13, no. 3, p. 402, Mar. 2021,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10.3390/sym13030402. 916 </a:t>
            </a: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[6] W. Zhang, L. Li, N. Zhang, T. Han, and S. Wang, ‘‘Air-ground integrated mobile edge networks: A survey,’’ IEEE Access, vol. 8, 918 pp. 125998–126018,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10.1109/ACCESS.2020.3008168.</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609600"/>
            <a:ext cx="7790688" cy="5334000"/>
          </a:xfrm>
        </p:spPr>
        <p:txBody>
          <a:bodyPr>
            <a:normAutofit/>
          </a:bodyPr>
          <a:lstStyle/>
          <a:p>
            <a:r>
              <a:rPr lang="en-IN" sz="2000" dirty="0">
                <a:latin typeface="Times New Roman" panose="02020603050405020304" pitchFamily="18" charset="0"/>
                <a:cs typeface="Times New Roman" panose="02020603050405020304" pitchFamily="18" charset="0"/>
              </a:rPr>
              <a:t>[7] L. Zhang, Z.-Y. Zhang, L. Min, C. Tang, H.-Y. Zhang, Y.-H. Wang, and  P. Cai, ‘‘Task offloading and trajectory control for UAV-assisted mobile edge computing using deep reinforcement learning,’’ IEEE Access, vol. 9, 922 pp. 53708–53719, 2021,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10.1109/ACCESS.2021.3070908. 923</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[8] Z. Zhou, H. Liao, B. Gu, K. M. S. Huq, S. Mumtaz, and J. Rodriguez, ‘‘Robust mobile crowd sensing: When deep learning meets edge computing,’’ IEEE </a:t>
            </a:r>
            <a:r>
              <a:rPr lang="en-IN" sz="2000" dirty="0" err="1">
                <a:latin typeface="Times New Roman" panose="02020603050405020304" pitchFamily="18" charset="0"/>
                <a:cs typeface="Times New Roman" panose="02020603050405020304" pitchFamily="18" charset="0"/>
              </a:rPr>
              <a:t>Netw</a:t>
            </a:r>
            <a:r>
              <a:rPr lang="en-IN" sz="2000" dirty="0">
                <a:latin typeface="Times New Roman" panose="02020603050405020304" pitchFamily="18" charset="0"/>
                <a:cs typeface="Times New Roman" panose="02020603050405020304" pitchFamily="18" charset="0"/>
              </a:rPr>
              <a:t>., vol. 32, no. 4, pp. 54–60, Jul. 2018,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926 10.1109/MNET.2018.1700442.</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[9] F. Jiang, K. Wang, L. Dong, C. Pan, W. Xu, and K. Yang, ‘‘Deep-learning based joint resource scheduling algorithms for hybrid MEC networks,’’ IEEE Internet Things J., vol. 7, no. 7, pp. 6252–6265, Jul.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930 10.1109/JIOT.2019.2954503.</a:t>
            </a:r>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r>
              <a:rPr lang="en-IN" sz="2000" dirty="0">
                <a:latin typeface="Times New Roman" panose="02020603050405020304" pitchFamily="18" charset="0"/>
                <a:cs typeface="Times New Roman" panose="02020603050405020304" pitchFamily="18" charset="0"/>
              </a:rPr>
              <a:t> [10] A. M. Andrew, ‘‘Reinforcement learning: An introduction,’’ </a:t>
            </a:r>
            <a:r>
              <a:rPr lang="en-IN" sz="2000" dirty="0" err="1">
                <a:latin typeface="Times New Roman" panose="02020603050405020304" pitchFamily="18" charset="0"/>
                <a:cs typeface="Times New Roman" panose="02020603050405020304" pitchFamily="18" charset="0"/>
              </a:rPr>
              <a:t>Kybernetes</a:t>
            </a:r>
            <a:r>
              <a:rPr lang="en-IN" sz="2000" dirty="0">
                <a:latin typeface="Times New Roman" panose="02020603050405020304" pitchFamily="18" charset="0"/>
                <a:cs typeface="Times New Roman" panose="02020603050405020304" pitchFamily="18" charset="0"/>
              </a:rPr>
              <a:t>, vol. 27, no. 9, pp. 1093–1096, 1998,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10.1108/k.1998.27.9.1093.3. 933</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[11] V. </a:t>
            </a:r>
            <a:r>
              <a:rPr lang="en-IN" sz="2000" dirty="0" err="1">
                <a:latin typeface="Times New Roman" panose="02020603050405020304" pitchFamily="18" charset="0"/>
                <a:cs typeface="Times New Roman" panose="02020603050405020304" pitchFamily="18" charset="0"/>
              </a:rPr>
              <a:t>Mnih</a:t>
            </a:r>
            <a:r>
              <a:rPr lang="en-IN" sz="2000" dirty="0">
                <a:latin typeface="Times New Roman" panose="02020603050405020304" pitchFamily="18" charset="0"/>
                <a:cs typeface="Times New Roman" panose="02020603050405020304" pitchFamily="18" charset="0"/>
              </a:rPr>
              <a:t>, K. </a:t>
            </a:r>
            <a:r>
              <a:rPr lang="en-IN" sz="2000" dirty="0" err="1">
                <a:latin typeface="Times New Roman" panose="02020603050405020304" pitchFamily="18" charset="0"/>
                <a:cs typeface="Times New Roman" panose="02020603050405020304" pitchFamily="18" charset="0"/>
              </a:rPr>
              <a:t>Kavukcuoglu</a:t>
            </a:r>
            <a:r>
              <a:rPr lang="en-IN" sz="2000" dirty="0">
                <a:latin typeface="Times New Roman" panose="02020603050405020304" pitchFamily="18" charset="0"/>
                <a:cs typeface="Times New Roman" panose="02020603050405020304" pitchFamily="18" charset="0"/>
              </a:rPr>
              <a:t>, D. Silver, A. A. </a:t>
            </a:r>
            <a:r>
              <a:rPr lang="en-IN" sz="2000" dirty="0" err="1">
                <a:latin typeface="Times New Roman" panose="02020603050405020304" pitchFamily="18" charset="0"/>
                <a:cs typeface="Times New Roman" panose="02020603050405020304" pitchFamily="18" charset="0"/>
              </a:rPr>
              <a:t>Rusu</a:t>
            </a:r>
            <a:r>
              <a:rPr lang="en-IN" sz="2000" dirty="0">
                <a:latin typeface="Times New Roman" panose="02020603050405020304" pitchFamily="18" charset="0"/>
                <a:cs typeface="Times New Roman" panose="02020603050405020304" pitchFamily="18" charset="0"/>
              </a:rPr>
              <a:t>, J. </a:t>
            </a:r>
            <a:r>
              <a:rPr lang="en-IN" sz="2000" dirty="0" err="1">
                <a:latin typeface="Times New Roman" panose="02020603050405020304" pitchFamily="18" charset="0"/>
                <a:cs typeface="Times New Roman" panose="02020603050405020304" pitchFamily="18" charset="0"/>
              </a:rPr>
              <a:t>Veness</a:t>
            </a:r>
            <a:r>
              <a:rPr lang="en-IN" sz="2000" dirty="0">
                <a:latin typeface="Times New Roman" panose="02020603050405020304" pitchFamily="18" charset="0"/>
                <a:cs typeface="Times New Roman" panose="02020603050405020304" pitchFamily="18" charset="0"/>
              </a:rPr>
              <a:t>,  M. G. Bellemare, A. Graves, M. </a:t>
            </a:r>
            <a:r>
              <a:rPr lang="en-IN" sz="2000" dirty="0" err="1">
                <a:latin typeface="Times New Roman" panose="02020603050405020304" pitchFamily="18" charset="0"/>
                <a:cs typeface="Times New Roman" panose="02020603050405020304" pitchFamily="18" charset="0"/>
              </a:rPr>
              <a:t>Riedmiller</a:t>
            </a:r>
            <a:r>
              <a:rPr lang="en-IN" sz="2000" dirty="0">
                <a:latin typeface="Times New Roman" panose="02020603050405020304" pitchFamily="18" charset="0"/>
                <a:cs typeface="Times New Roman" panose="02020603050405020304" pitchFamily="18" charset="0"/>
              </a:rPr>
              <a:t>, A. K. </a:t>
            </a:r>
            <a:r>
              <a:rPr lang="en-IN" sz="2000" dirty="0" err="1">
                <a:latin typeface="Times New Roman" panose="02020603050405020304" pitchFamily="18" charset="0"/>
                <a:cs typeface="Times New Roman" panose="02020603050405020304" pitchFamily="18" charset="0"/>
              </a:rPr>
              <a:t>Fidjeland</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Ostrovski</a:t>
            </a:r>
            <a:r>
              <a:rPr lang="en-IN" sz="2000" dirty="0">
                <a:latin typeface="Times New Roman" panose="02020603050405020304" pitchFamily="18" charset="0"/>
                <a:cs typeface="Times New Roman" panose="02020603050405020304" pitchFamily="18" charset="0"/>
              </a:rPr>
              <a:t>,  S. Petersen, C. Beattie, A. </a:t>
            </a:r>
            <a:r>
              <a:rPr lang="en-IN" sz="2000" dirty="0" err="1">
                <a:latin typeface="Times New Roman" panose="02020603050405020304" pitchFamily="18" charset="0"/>
                <a:cs typeface="Times New Roman" panose="02020603050405020304" pitchFamily="18" charset="0"/>
              </a:rPr>
              <a:t>Sadik</a:t>
            </a:r>
            <a:r>
              <a:rPr lang="en-IN" sz="2000" dirty="0">
                <a:latin typeface="Times New Roman" panose="02020603050405020304" pitchFamily="18" charset="0"/>
                <a:cs typeface="Times New Roman" panose="02020603050405020304" pitchFamily="18" charset="0"/>
              </a:rPr>
              <a:t>, I. </a:t>
            </a:r>
            <a:r>
              <a:rPr lang="en-IN" sz="2000" dirty="0" err="1">
                <a:latin typeface="Times New Roman" panose="02020603050405020304" pitchFamily="18" charset="0"/>
                <a:cs typeface="Times New Roman" panose="02020603050405020304" pitchFamily="18" charset="0"/>
              </a:rPr>
              <a:t>Antonoglou</a:t>
            </a:r>
            <a:r>
              <a:rPr lang="en-IN" sz="2000" dirty="0">
                <a:latin typeface="Times New Roman" panose="02020603050405020304" pitchFamily="18" charset="0"/>
                <a:cs typeface="Times New Roman" panose="02020603050405020304" pitchFamily="18" charset="0"/>
              </a:rPr>
              <a:t>, H. King, D. Kumaran, D. </a:t>
            </a:r>
            <a:r>
              <a:rPr lang="en-IN" sz="2000" dirty="0" err="1">
                <a:latin typeface="Times New Roman" panose="02020603050405020304" pitchFamily="18" charset="0"/>
                <a:cs typeface="Times New Roman" panose="02020603050405020304" pitchFamily="18" charset="0"/>
              </a:rPr>
              <a:t>Wierstra</a:t>
            </a:r>
            <a:r>
              <a:rPr lang="en-IN" sz="2000" dirty="0">
                <a:latin typeface="Times New Roman" panose="02020603050405020304" pitchFamily="18" charset="0"/>
                <a:cs typeface="Times New Roman" panose="02020603050405020304" pitchFamily="18" charset="0"/>
              </a:rPr>
              <a:t>, S. Legg, and D. Hassabis, ‘‘Human-level control through deep reinforcement learning,’’ Nature, vol. 518, no. 7540, pp. 529–533, 938 Feb. 2015,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10.1038/nature14236. 939</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[12] H. Mei, K. Yang, Q. Liu, and K. Wang, ‘‘Joint trajectory-resource </a:t>
            </a:r>
            <a:r>
              <a:rPr lang="en-IN" sz="2000" dirty="0" err="1">
                <a:latin typeface="Times New Roman" panose="02020603050405020304" pitchFamily="18" charset="0"/>
                <a:cs typeface="Times New Roman" panose="02020603050405020304" pitchFamily="18" charset="0"/>
              </a:rPr>
              <a:t>optimiza</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tion</a:t>
            </a:r>
            <a:r>
              <a:rPr lang="en-IN" sz="2000" dirty="0">
                <a:latin typeface="Times New Roman" panose="02020603050405020304" pitchFamily="18" charset="0"/>
                <a:cs typeface="Times New Roman" panose="02020603050405020304" pitchFamily="18" charset="0"/>
              </a:rPr>
              <a:t> in UAV-enabled edge-cloud system with virtualized mobile clone,’’ IEEE Internet Things J., vol. 7, no. 7, pp. 5906–5921, Jul.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942 10.1109/JIOT.2019.2952677. </a:t>
            </a:r>
          </a:p>
        </p:txBody>
      </p:sp>
    </p:spTree>
    <p:extLst>
      <p:ext uri="{BB962C8B-B14F-4D97-AF65-F5344CB8AC3E}">
        <p14:creationId xmlns:p14="http://schemas.microsoft.com/office/powerpoint/2010/main" val="1116593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880E8E-DD00-B664-37EE-5D83F76FECB0}"/>
              </a:ext>
            </a:extLst>
          </p:cNvPr>
          <p:cNvSpPr>
            <a:spLocks noGrp="1"/>
          </p:cNvSpPr>
          <p:nvPr>
            <p:ph idx="1"/>
          </p:nvPr>
        </p:nvSpPr>
        <p:spPr>
          <a:xfrm>
            <a:off x="1295400" y="609600"/>
            <a:ext cx="7638288" cy="5638800"/>
          </a:xfrm>
        </p:spPr>
        <p:txBody>
          <a:bodyPr>
            <a:normAutofit/>
          </a:bodyPr>
          <a:lstStyle/>
          <a:p>
            <a:r>
              <a:rPr lang="en-IN" dirty="0"/>
              <a:t> </a:t>
            </a:r>
            <a:r>
              <a:rPr lang="en-IN" sz="2000" dirty="0">
                <a:latin typeface="Times New Roman" panose="02020603050405020304" pitchFamily="18" charset="0"/>
                <a:cs typeface="Times New Roman" panose="02020603050405020304" pitchFamily="18" charset="0"/>
              </a:rPr>
              <a:t>[13] Q. Wang, A. Gao, and Y. Hu, ‘‘Joint power and </a:t>
            </a:r>
            <a:r>
              <a:rPr lang="en-IN" sz="2000" dirty="0" err="1">
                <a:latin typeface="Times New Roman" panose="02020603050405020304" pitchFamily="18" charset="0"/>
                <a:cs typeface="Times New Roman" panose="02020603050405020304" pitchFamily="18" charset="0"/>
              </a:rPr>
              <a:t>QoE</a:t>
            </a:r>
            <a:r>
              <a:rPr lang="en-IN" sz="2000" dirty="0">
                <a:latin typeface="Times New Roman" panose="02020603050405020304" pitchFamily="18" charset="0"/>
                <a:cs typeface="Times New Roman" panose="02020603050405020304" pitchFamily="18" charset="0"/>
              </a:rPr>
              <a:t> optimization scheme  for multi-UAV assisted offloading in mobile computing,’’ IEEE Access, 945 vol. 9, pp. 21206–212110.1109/ACCESS.2021.3055335. </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[14] O. </a:t>
            </a:r>
            <a:r>
              <a:rPr lang="en-IN" sz="2000" dirty="0" err="1">
                <a:latin typeface="Times New Roman" panose="02020603050405020304" pitchFamily="18" charset="0"/>
                <a:cs typeface="Times New Roman" panose="02020603050405020304" pitchFamily="18" charset="0"/>
              </a:rPr>
              <a:t>Alagoz</a:t>
            </a:r>
            <a:r>
              <a:rPr lang="en-IN" sz="2000" dirty="0">
                <a:latin typeface="Times New Roman" panose="02020603050405020304" pitchFamily="18" charset="0"/>
                <a:cs typeface="Times New Roman" panose="02020603050405020304" pitchFamily="18" charset="0"/>
              </a:rPr>
              <a:t>, H. Hsu, A. J. Schaefer, and M. S. Roberts, ‘‘Markov </a:t>
            </a:r>
            <a:r>
              <a:rPr lang="en-IN" sz="2000" dirty="0" err="1">
                <a:latin typeface="Times New Roman" panose="02020603050405020304" pitchFamily="18" charset="0"/>
                <a:cs typeface="Times New Roman" panose="02020603050405020304" pitchFamily="18" charset="0"/>
              </a:rPr>
              <a:t>deci</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sion</a:t>
            </a:r>
            <a:r>
              <a:rPr lang="en-IN" sz="2000" dirty="0">
                <a:latin typeface="Times New Roman" panose="02020603050405020304" pitchFamily="18" charset="0"/>
                <a:cs typeface="Times New Roman" panose="02020603050405020304" pitchFamily="18" charset="0"/>
              </a:rPr>
              <a:t> processes: A tool for sequential decision making under </a:t>
            </a:r>
            <a:r>
              <a:rPr lang="en-IN" sz="2000" dirty="0" err="1">
                <a:latin typeface="Times New Roman" panose="02020603050405020304" pitchFamily="18" charset="0"/>
                <a:cs typeface="Times New Roman" panose="02020603050405020304" pitchFamily="18" charset="0"/>
              </a:rPr>
              <a:t>uncer</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tainty</a:t>
            </a:r>
            <a:r>
              <a:rPr lang="en-IN" sz="2000" dirty="0">
                <a:latin typeface="Times New Roman" panose="02020603050405020304" pitchFamily="18" charset="0"/>
                <a:cs typeface="Times New Roman" panose="02020603050405020304" pitchFamily="18" charset="0"/>
              </a:rPr>
              <a:t>,’’ Med. </a:t>
            </a:r>
            <a:r>
              <a:rPr lang="en-IN" sz="2000" dirty="0" err="1">
                <a:latin typeface="Times New Roman" panose="02020603050405020304" pitchFamily="18" charset="0"/>
                <a:cs typeface="Times New Roman" panose="02020603050405020304" pitchFamily="18" charset="0"/>
              </a:rPr>
              <a:t>Decis</a:t>
            </a:r>
            <a:r>
              <a:rPr lang="en-IN" sz="2000" dirty="0">
                <a:latin typeface="Times New Roman" panose="02020603050405020304" pitchFamily="18" charset="0"/>
                <a:cs typeface="Times New Roman" panose="02020603050405020304" pitchFamily="18" charset="0"/>
              </a:rPr>
              <a:t>. Making, vol. 30, no. 4, pp. 474–483, Jul. 2010,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949 10.1177/0272989X09353194. </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[15] M. McClellan, C. </a:t>
            </a:r>
            <a:r>
              <a:rPr lang="en-IN" sz="2000" dirty="0" err="1">
                <a:latin typeface="Times New Roman" panose="02020603050405020304" pitchFamily="18" charset="0"/>
                <a:cs typeface="Times New Roman" panose="02020603050405020304" pitchFamily="18" charset="0"/>
              </a:rPr>
              <a:t>Cervelló</a:t>
            </a:r>
            <a:r>
              <a:rPr lang="en-IN" sz="2000" dirty="0">
                <a:latin typeface="Times New Roman" panose="02020603050405020304" pitchFamily="18" charset="0"/>
                <a:cs typeface="Times New Roman" panose="02020603050405020304" pitchFamily="18" charset="0"/>
              </a:rPr>
              <a:t>-Pastor, and S. </a:t>
            </a:r>
            <a:r>
              <a:rPr lang="en-IN" sz="2000" dirty="0" err="1">
                <a:latin typeface="Times New Roman" panose="02020603050405020304" pitchFamily="18" charset="0"/>
                <a:cs typeface="Times New Roman" panose="02020603050405020304" pitchFamily="18" charset="0"/>
              </a:rPr>
              <a:t>Sallent</a:t>
            </a:r>
            <a:r>
              <a:rPr lang="en-IN" sz="2000" dirty="0">
                <a:latin typeface="Times New Roman" panose="02020603050405020304" pitchFamily="18" charset="0"/>
                <a:cs typeface="Times New Roman" panose="02020603050405020304" pitchFamily="18" charset="0"/>
              </a:rPr>
              <a:t>, ‘‘Deep learning at the  mobile edge: Opportunities for 5G networks,’’ Appl. Sci., vol. 10, no. 14, 952 p. 4735, Jul.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10.3390/app10144735. </a:t>
            </a:r>
          </a:p>
        </p:txBody>
      </p:sp>
    </p:spTree>
    <p:extLst>
      <p:ext uri="{BB962C8B-B14F-4D97-AF65-F5344CB8AC3E}">
        <p14:creationId xmlns:p14="http://schemas.microsoft.com/office/powerpoint/2010/main" val="21052486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2048</TotalTime>
  <Words>2073</Words>
  <Application>Microsoft Office PowerPoint</Application>
  <PresentationFormat>On-screen Show (4:3)</PresentationFormat>
  <Paragraphs>77</Paragraphs>
  <Slides>21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Calibri</vt:lpstr>
      <vt:lpstr>Gill Sans MT</vt:lpstr>
      <vt:lpstr>Times New Roman</vt:lpstr>
      <vt:lpstr>Verdana</vt:lpstr>
      <vt:lpstr>Wingdings</vt:lpstr>
      <vt:lpstr>Wingdings 2</vt:lpstr>
      <vt:lpstr>Solstice</vt:lpstr>
      <vt:lpstr>  A Deep Learning Approach for Task Offloading in Multi-UAV Aided Mobile Edge Computing</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643</cp:revision>
  <dcterms:created xsi:type="dcterms:W3CDTF">2006-08-16T00:00:00Z</dcterms:created>
  <dcterms:modified xsi:type="dcterms:W3CDTF">2023-02-16T09:19:54Z</dcterms:modified>
</cp:coreProperties>
</file>