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
  </p:notesMasterIdLst>
  <p:handoutMasterIdLst>
    <p:handoutMasterId r:id="rId16"/>
  </p:handoutMasterIdLst>
  <p:sldIdLst>
    <p:sldId id="259" r:id="rId2"/>
    <p:sldId id="272" r:id="rId3"/>
    <p:sldId id="269" r:id="rId4"/>
    <p:sldId id="263" r:id="rId5"/>
    <p:sldId id="260" r:id="rId6"/>
    <p:sldId id="262" r:id="rId7"/>
    <p:sldId id="264" r:id="rId8"/>
    <p:sldId id="265" r:id="rId9"/>
    <p:sldId id="266" r:id="rId10"/>
    <p:sldId id="267" r:id="rId11"/>
    <p:sldId id="268" r:id="rId12"/>
    <p:sldId id="271" r:id="rId13"/>
    <p:sldId id="270"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8" d="100"/>
          <a:sy n="78" d="100"/>
        </p:scale>
        <p:origin x="878" y="6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en-IN"/>
              <a:t>2021EC01</a:t>
            </a: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A08F92C5-9776-4970-AD98-6D07BB7FC2EC}" type="datetimeFigureOut">
              <a:rPr lang="en-IN" smtClean="0"/>
              <a:pPr/>
              <a:t>17-02-2023</a:t>
            </a:fld>
            <a:endParaRPr lang="en-IN"/>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5565CF3-9086-4886-8AA7-524A5EDEC41A}" type="slidenum">
              <a:rPr lang="en-IN" smtClean="0"/>
              <a:pPr/>
              <a:t>‹#›</a:t>
            </a:fld>
            <a:endParaRPr lang="en-IN"/>
          </a:p>
        </p:txBody>
      </p:sp>
    </p:spTree>
    <p:extLst>
      <p:ext uri="{BB962C8B-B14F-4D97-AF65-F5344CB8AC3E}">
        <p14:creationId xmlns:p14="http://schemas.microsoft.com/office/powerpoint/2010/main" val="403752293"/>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en-IN"/>
              <a:t>2021EC01</a:t>
            </a: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C051FCC-DD64-453D-B665-EF90739D5F20}" type="datetimeFigureOut">
              <a:rPr lang="en-IN" smtClean="0"/>
              <a:pPr/>
              <a:t>17-02-2023</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4E98DE9-D8EA-4193-90DF-9F3E6406A5A8}" type="slidenum">
              <a:rPr lang="en-IN" smtClean="0"/>
              <a:pPr/>
              <a:t>‹#›</a:t>
            </a:fld>
            <a:endParaRPr lang="en-IN"/>
          </a:p>
        </p:txBody>
      </p:sp>
    </p:spTree>
    <p:extLst>
      <p:ext uri="{BB962C8B-B14F-4D97-AF65-F5344CB8AC3E}">
        <p14:creationId xmlns:p14="http://schemas.microsoft.com/office/powerpoint/2010/main" val="421417010"/>
      </p:ext>
    </p:extLst>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Tree>
    <p:extLst>
      <p:ext uri="{BB962C8B-B14F-4D97-AF65-F5344CB8AC3E}">
        <p14:creationId xmlns:p14="http://schemas.microsoft.com/office/powerpoint/2010/main" val="349627157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N"/>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N"/>
          </a:p>
        </p:txBody>
      </p:sp>
      <p:sp>
        <p:nvSpPr>
          <p:cNvPr id="4" name="Date Placeholder 3"/>
          <p:cNvSpPr>
            <a:spLocks noGrp="1"/>
          </p:cNvSpPr>
          <p:nvPr>
            <p:ph type="dt" sz="half" idx="10"/>
          </p:nvPr>
        </p:nvSpPr>
        <p:spPr/>
        <p:txBody>
          <a:bodyPr/>
          <a:lstStyle/>
          <a:p>
            <a:fld id="{0D1E1C51-D5E9-4828-9131-E892D6DE7399}" type="datetime1">
              <a:rPr lang="en-IN" smtClean="0"/>
              <a:pPr/>
              <a:t>17-02-2023</a:t>
            </a:fld>
            <a:endParaRPr lang="en-IN"/>
          </a:p>
        </p:txBody>
      </p:sp>
      <p:sp>
        <p:nvSpPr>
          <p:cNvPr id="5" name="Footer Placeholder 4"/>
          <p:cNvSpPr>
            <a:spLocks noGrp="1"/>
          </p:cNvSpPr>
          <p:nvPr>
            <p:ph type="ftr" sz="quarter" idx="11"/>
          </p:nvPr>
        </p:nvSpPr>
        <p:spPr/>
        <p:txBody>
          <a:bodyPr/>
          <a:lstStyle/>
          <a:p>
            <a:r>
              <a:rPr lang="en-IN"/>
              <a:t>2021EC01</a:t>
            </a:r>
          </a:p>
        </p:txBody>
      </p:sp>
      <p:sp>
        <p:nvSpPr>
          <p:cNvPr id="6" name="Slide Number Placeholder 5"/>
          <p:cNvSpPr>
            <a:spLocks noGrp="1"/>
          </p:cNvSpPr>
          <p:nvPr>
            <p:ph type="sldNum" sz="quarter" idx="12"/>
          </p:nvPr>
        </p:nvSpPr>
        <p:spPr/>
        <p:txBody>
          <a:bodyPr/>
          <a:lstStyle/>
          <a:p>
            <a:fld id="{DB61530F-7F7B-4769-95E2-8413D23E4C8A}" type="slidenum">
              <a:rPr lang="en-IN" smtClean="0"/>
              <a:pPr/>
              <a:t>‹#›</a:t>
            </a:fld>
            <a:endParaRPr lang="en-IN"/>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101347" cy="1064299"/>
          </a:xfrm>
          <a:prstGeom prst="rect">
            <a:avLst/>
          </a:prstGeom>
        </p:spPr>
      </p:pic>
    </p:spTree>
    <p:extLst>
      <p:ext uri="{BB962C8B-B14F-4D97-AF65-F5344CB8AC3E}">
        <p14:creationId xmlns:p14="http://schemas.microsoft.com/office/powerpoint/2010/main" val="32817938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N"/>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p:cNvSpPr>
            <a:spLocks noGrp="1"/>
          </p:cNvSpPr>
          <p:nvPr>
            <p:ph type="dt" sz="half" idx="10"/>
          </p:nvPr>
        </p:nvSpPr>
        <p:spPr/>
        <p:txBody>
          <a:bodyPr/>
          <a:lstStyle/>
          <a:p>
            <a:fld id="{60E9A9FC-8BA1-4057-8399-4E8968B2D296}" type="datetime1">
              <a:rPr lang="en-IN" smtClean="0"/>
              <a:pPr/>
              <a:t>17-02-2023</a:t>
            </a:fld>
            <a:endParaRPr lang="en-IN"/>
          </a:p>
        </p:txBody>
      </p:sp>
      <p:sp>
        <p:nvSpPr>
          <p:cNvPr id="5" name="Footer Placeholder 4"/>
          <p:cNvSpPr>
            <a:spLocks noGrp="1"/>
          </p:cNvSpPr>
          <p:nvPr>
            <p:ph type="ftr" sz="quarter" idx="11"/>
          </p:nvPr>
        </p:nvSpPr>
        <p:spPr/>
        <p:txBody>
          <a:bodyPr/>
          <a:lstStyle/>
          <a:p>
            <a:r>
              <a:rPr lang="en-IN"/>
              <a:t>2021EC01</a:t>
            </a:r>
          </a:p>
        </p:txBody>
      </p:sp>
      <p:sp>
        <p:nvSpPr>
          <p:cNvPr id="6" name="Slide Number Placeholder 5"/>
          <p:cNvSpPr>
            <a:spLocks noGrp="1"/>
          </p:cNvSpPr>
          <p:nvPr>
            <p:ph type="sldNum" sz="quarter" idx="12"/>
          </p:nvPr>
        </p:nvSpPr>
        <p:spPr/>
        <p:txBody>
          <a:bodyPr/>
          <a:lstStyle/>
          <a:p>
            <a:fld id="{DB61530F-7F7B-4769-95E2-8413D23E4C8A}" type="slidenum">
              <a:rPr lang="en-IN" smtClean="0"/>
              <a:pPr/>
              <a:t>‹#›</a:t>
            </a:fld>
            <a:endParaRPr lang="en-IN"/>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101347" cy="1064299"/>
          </a:xfrm>
          <a:prstGeom prst="rect">
            <a:avLst/>
          </a:prstGeom>
        </p:spPr>
      </p:pic>
    </p:spTree>
    <p:extLst>
      <p:ext uri="{BB962C8B-B14F-4D97-AF65-F5344CB8AC3E}">
        <p14:creationId xmlns:p14="http://schemas.microsoft.com/office/powerpoint/2010/main" val="13551131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N"/>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C1A6EAE-2335-42EA-85E2-82925C8E0108}" type="datetime1">
              <a:rPr lang="en-IN" smtClean="0"/>
              <a:pPr/>
              <a:t>17-02-2023</a:t>
            </a:fld>
            <a:endParaRPr lang="en-IN"/>
          </a:p>
        </p:txBody>
      </p:sp>
      <p:sp>
        <p:nvSpPr>
          <p:cNvPr id="5" name="Footer Placeholder 4"/>
          <p:cNvSpPr>
            <a:spLocks noGrp="1"/>
          </p:cNvSpPr>
          <p:nvPr>
            <p:ph type="ftr" sz="quarter" idx="11"/>
          </p:nvPr>
        </p:nvSpPr>
        <p:spPr/>
        <p:txBody>
          <a:bodyPr/>
          <a:lstStyle/>
          <a:p>
            <a:r>
              <a:rPr lang="en-IN"/>
              <a:t>2021EC01</a:t>
            </a:r>
          </a:p>
        </p:txBody>
      </p:sp>
      <p:sp>
        <p:nvSpPr>
          <p:cNvPr id="6" name="Slide Number Placeholder 5"/>
          <p:cNvSpPr>
            <a:spLocks noGrp="1"/>
          </p:cNvSpPr>
          <p:nvPr>
            <p:ph type="sldNum" sz="quarter" idx="12"/>
          </p:nvPr>
        </p:nvSpPr>
        <p:spPr/>
        <p:txBody>
          <a:bodyPr/>
          <a:lstStyle/>
          <a:p>
            <a:fld id="{DB61530F-7F7B-4769-95E2-8413D23E4C8A}" type="slidenum">
              <a:rPr lang="en-IN" smtClean="0"/>
              <a:pPr/>
              <a:t>‹#›</a:t>
            </a:fld>
            <a:endParaRPr lang="en-IN"/>
          </a:p>
        </p:txBody>
      </p:sp>
    </p:spTree>
    <p:extLst>
      <p:ext uri="{BB962C8B-B14F-4D97-AF65-F5344CB8AC3E}">
        <p14:creationId xmlns:p14="http://schemas.microsoft.com/office/powerpoint/2010/main" val="40201836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N"/>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p:cNvSpPr>
            <a:spLocks noGrp="1"/>
          </p:cNvSpPr>
          <p:nvPr>
            <p:ph type="dt" sz="half" idx="10"/>
          </p:nvPr>
        </p:nvSpPr>
        <p:spPr/>
        <p:txBody>
          <a:bodyPr/>
          <a:lstStyle/>
          <a:p>
            <a:fld id="{6CB24D0B-63C2-402F-ADF6-A01E39438C0D}" type="datetime1">
              <a:rPr lang="en-IN" smtClean="0"/>
              <a:pPr/>
              <a:t>17-02-2023</a:t>
            </a:fld>
            <a:endParaRPr lang="en-IN"/>
          </a:p>
        </p:txBody>
      </p:sp>
      <p:sp>
        <p:nvSpPr>
          <p:cNvPr id="6" name="Footer Placeholder 5"/>
          <p:cNvSpPr>
            <a:spLocks noGrp="1"/>
          </p:cNvSpPr>
          <p:nvPr>
            <p:ph type="ftr" sz="quarter" idx="11"/>
          </p:nvPr>
        </p:nvSpPr>
        <p:spPr/>
        <p:txBody>
          <a:bodyPr/>
          <a:lstStyle/>
          <a:p>
            <a:r>
              <a:rPr lang="en-IN"/>
              <a:t>2021EC01</a:t>
            </a:r>
          </a:p>
        </p:txBody>
      </p:sp>
      <p:sp>
        <p:nvSpPr>
          <p:cNvPr id="7" name="Slide Number Placeholder 6"/>
          <p:cNvSpPr>
            <a:spLocks noGrp="1"/>
          </p:cNvSpPr>
          <p:nvPr>
            <p:ph type="sldNum" sz="quarter" idx="12"/>
          </p:nvPr>
        </p:nvSpPr>
        <p:spPr/>
        <p:txBody>
          <a:bodyPr/>
          <a:lstStyle/>
          <a:p>
            <a:fld id="{DB61530F-7F7B-4769-95E2-8413D23E4C8A}" type="slidenum">
              <a:rPr lang="en-IN" smtClean="0"/>
              <a:pPr/>
              <a:t>‹#›</a:t>
            </a:fld>
            <a:endParaRPr lang="en-IN"/>
          </a:p>
        </p:txBody>
      </p:sp>
    </p:spTree>
    <p:extLst>
      <p:ext uri="{BB962C8B-B14F-4D97-AF65-F5344CB8AC3E}">
        <p14:creationId xmlns:p14="http://schemas.microsoft.com/office/powerpoint/2010/main" val="5095543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IN"/>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p:cNvSpPr>
            <a:spLocks noGrp="1"/>
          </p:cNvSpPr>
          <p:nvPr>
            <p:ph type="dt" sz="half" idx="10"/>
          </p:nvPr>
        </p:nvSpPr>
        <p:spPr/>
        <p:txBody>
          <a:bodyPr/>
          <a:lstStyle/>
          <a:p>
            <a:fld id="{753C1D49-67A3-4263-8DA4-20F8ECDA436D}" type="datetime1">
              <a:rPr lang="en-IN" smtClean="0"/>
              <a:pPr/>
              <a:t>17-02-2023</a:t>
            </a:fld>
            <a:endParaRPr lang="en-IN"/>
          </a:p>
        </p:txBody>
      </p:sp>
      <p:sp>
        <p:nvSpPr>
          <p:cNvPr id="8" name="Footer Placeholder 7"/>
          <p:cNvSpPr>
            <a:spLocks noGrp="1"/>
          </p:cNvSpPr>
          <p:nvPr>
            <p:ph type="ftr" sz="quarter" idx="11"/>
          </p:nvPr>
        </p:nvSpPr>
        <p:spPr/>
        <p:txBody>
          <a:bodyPr/>
          <a:lstStyle/>
          <a:p>
            <a:r>
              <a:rPr lang="en-IN"/>
              <a:t>2021EC01</a:t>
            </a:r>
          </a:p>
        </p:txBody>
      </p:sp>
      <p:sp>
        <p:nvSpPr>
          <p:cNvPr id="9" name="Slide Number Placeholder 8"/>
          <p:cNvSpPr>
            <a:spLocks noGrp="1"/>
          </p:cNvSpPr>
          <p:nvPr>
            <p:ph type="sldNum" sz="quarter" idx="12"/>
          </p:nvPr>
        </p:nvSpPr>
        <p:spPr/>
        <p:txBody>
          <a:bodyPr/>
          <a:lstStyle/>
          <a:p>
            <a:fld id="{DB61530F-7F7B-4769-95E2-8413D23E4C8A}" type="slidenum">
              <a:rPr lang="en-IN" smtClean="0"/>
              <a:pPr/>
              <a:t>‹#›</a:t>
            </a:fld>
            <a:endParaRPr lang="en-IN"/>
          </a:p>
        </p:txBody>
      </p:sp>
    </p:spTree>
    <p:extLst>
      <p:ext uri="{BB962C8B-B14F-4D97-AF65-F5344CB8AC3E}">
        <p14:creationId xmlns:p14="http://schemas.microsoft.com/office/powerpoint/2010/main" val="36907123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N"/>
          </a:p>
        </p:txBody>
      </p:sp>
      <p:sp>
        <p:nvSpPr>
          <p:cNvPr id="3" name="Date Placeholder 2"/>
          <p:cNvSpPr>
            <a:spLocks noGrp="1"/>
          </p:cNvSpPr>
          <p:nvPr>
            <p:ph type="dt" sz="half" idx="10"/>
          </p:nvPr>
        </p:nvSpPr>
        <p:spPr/>
        <p:txBody>
          <a:bodyPr/>
          <a:lstStyle/>
          <a:p>
            <a:fld id="{9FB20914-8AB2-4935-80E1-4B48CC32F484}" type="datetime1">
              <a:rPr lang="en-IN" smtClean="0"/>
              <a:pPr/>
              <a:t>17-02-2023</a:t>
            </a:fld>
            <a:endParaRPr lang="en-IN"/>
          </a:p>
        </p:txBody>
      </p:sp>
      <p:sp>
        <p:nvSpPr>
          <p:cNvPr id="4" name="Footer Placeholder 3"/>
          <p:cNvSpPr>
            <a:spLocks noGrp="1"/>
          </p:cNvSpPr>
          <p:nvPr>
            <p:ph type="ftr" sz="quarter" idx="11"/>
          </p:nvPr>
        </p:nvSpPr>
        <p:spPr/>
        <p:txBody>
          <a:bodyPr/>
          <a:lstStyle/>
          <a:p>
            <a:r>
              <a:rPr lang="en-IN"/>
              <a:t>2021EC01</a:t>
            </a:r>
          </a:p>
        </p:txBody>
      </p:sp>
      <p:sp>
        <p:nvSpPr>
          <p:cNvPr id="5" name="Slide Number Placeholder 4"/>
          <p:cNvSpPr>
            <a:spLocks noGrp="1"/>
          </p:cNvSpPr>
          <p:nvPr>
            <p:ph type="sldNum" sz="quarter" idx="12"/>
          </p:nvPr>
        </p:nvSpPr>
        <p:spPr/>
        <p:txBody>
          <a:bodyPr/>
          <a:lstStyle/>
          <a:p>
            <a:fld id="{DB61530F-7F7B-4769-95E2-8413D23E4C8A}" type="slidenum">
              <a:rPr lang="en-IN" smtClean="0"/>
              <a:pPr/>
              <a:t>‹#›</a:t>
            </a:fld>
            <a:endParaRPr lang="en-IN"/>
          </a:p>
        </p:txBody>
      </p:sp>
    </p:spTree>
    <p:extLst>
      <p:ext uri="{BB962C8B-B14F-4D97-AF65-F5344CB8AC3E}">
        <p14:creationId xmlns:p14="http://schemas.microsoft.com/office/powerpoint/2010/main" val="6691687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A25F4CD-8696-4EB9-B0FE-993F316FE906}" type="datetime1">
              <a:rPr lang="en-IN" smtClean="0"/>
              <a:pPr/>
              <a:t>17-02-2023</a:t>
            </a:fld>
            <a:endParaRPr lang="en-IN"/>
          </a:p>
        </p:txBody>
      </p:sp>
      <p:sp>
        <p:nvSpPr>
          <p:cNvPr id="3" name="Footer Placeholder 2"/>
          <p:cNvSpPr>
            <a:spLocks noGrp="1"/>
          </p:cNvSpPr>
          <p:nvPr>
            <p:ph type="ftr" sz="quarter" idx="11"/>
          </p:nvPr>
        </p:nvSpPr>
        <p:spPr/>
        <p:txBody>
          <a:bodyPr/>
          <a:lstStyle/>
          <a:p>
            <a:r>
              <a:rPr lang="en-IN"/>
              <a:t>2021EC01</a:t>
            </a:r>
          </a:p>
        </p:txBody>
      </p:sp>
      <p:sp>
        <p:nvSpPr>
          <p:cNvPr id="4" name="Slide Number Placeholder 3"/>
          <p:cNvSpPr>
            <a:spLocks noGrp="1"/>
          </p:cNvSpPr>
          <p:nvPr>
            <p:ph type="sldNum" sz="quarter" idx="12"/>
          </p:nvPr>
        </p:nvSpPr>
        <p:spPr/>
        <p:txBody>
          <a:bodyPr/>
          <a:lstStyle/>
          <a:p>
            <a:fld id="{DB61530F-7F7B-4769-95E2-8413D23E4C8A}" type="slidenum">
              <a:rPr lang="en-IN" smtClean="0"/>
              <a:pPr/>
              <a:t>‹#›</a:t>
            </a:fld>
            <a:endParaRPr lang="en-IN"/>
          </a:p>
        </p:txBody>
      </p:sp>
    </p:spTree>
    <p:extLst>
      <p:ext uri="{BB962C8B-B14F-4D97-AF65-F5344CB8AC3E}">
        <p14:creationId xmlns:p14="http://schemas.microsoft.com/office/powerpoint/2010/main" val="6796259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8EFFB07-D1BB-4E64-B7C9-89BB7F8EFD4F}" type="datetime1">
              <a:rPr lang="en-IN" smtClean="0"/>
              <a:pPr/>
              <a:t>17-02-2023</a:t>
            </a:fld>
            <a:endParaRPr lang="en-IN"/>
          </a:p>
        </p:txBody>
      </p:sp>
      <p:sp>
        <p:nvSpPr>
          <p:cNvPr id="6" name="Footer Placeholder 5"/>
          <p:cNvSpPr>
            <a:spLocks noGrp="1"/>
          </p:cNvSpPr>
          <p:nvPr>
            <p:ph type="ftr" sz="quarter" idx="11"/>
          </p:nvPr>
        </p:nvSpPr>
        <p:spPr/>
        <p:txBody>
          <a:bodyPr/>
          <a:lstStyle/>
          <a:p>
            <a:r>
              <a:rPr lang="en-IN"/>
              <a:t>2021EC01</a:t>
            </a:r>
          </a:p>
        </p:txBody>
      </p:sp>
      <p:sp>
        <p:nvSpPr>
          <p:cNvPr id="7" name="Slide Number Placeholder 6"/>
          <p:cNvSpPr>
            <a:spLocks noGrp="1"/>
          </p:cNvSpPr>
          <p:nvPr>
            <p:ph type="sldNum" sz="quarter" idx="12"/>
          </p:nvPr>
        </p:nvSpPr>
        <p:spPr/>
        <p:txBody>
          <a:bodyPr/>
          <a:lstStyle/>
          <a:p>
            <a:fld id="{DB61530F-7F7B-4769-95E2-8413D23E4C8A}" type="slidenum">
              <a:rPr lang="en-IN" smtClean="0"/>
              <a:pPr/>
              <a:t>‹#›</a:t>
            </a:fld>
            <a:endParaRPr lang="en-IN"/>
          </a:p>
        </p:txBody>
      </p:sp>
    </p:spTree>
    <p:extLst>
      <p:ext uri="{BB962C8B-B14F-4D97-AF65-F5344CB8AC3E}">
        <p14:creationId xmlns:p14="http://schemas.microsoft.com/office/powerpoint/2010/main" val="25559206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D9E34B0-75FE-4300-AF1B-012F89BE4ED8}" type="datetime1">
              <a:rPr lang="en-IN" smtClean="0"/>
              <a:pPr/>
              <a:t>17-02-2023</a:t>
            </a:fld>
            <a:endParaRPr lang="en-IN"/>
          </a:p>
        </p:txBody>
      </p:sp>
      <p:sp>
        <p:nvSpPr>
          <p:cNvPr id="6" name="Footer Placeholder 5"/>
          <p:cNvSpPr>
            <a:spLocks noGrp="1"/>
          </p:cNvSpPr>
          <p:nvPr>
            <p:ph type="ftr" sz="quarter" idx="11"/>
          </p:nvPr>
        </p:nvSpPr>
        <p:spPr/>
        <p:txBody>
          <a:bodyPr/>
          <a:lstStyle/>
          <a:p>
            <a:r>
              <a:rPr lang="en-IN"/>
              <a:t>2021EC01</a:t>
            </a:r>
          </a:p>
        </p:txBody>
      </p:sp>
      <p:sp>
        <p:nvSpPr>
          <p:cNvPr id="7" name="Slide Number Placeholder 6"/>
          <p:cNvSpPr>
            <a:spLocks noGrp="1"/>
          </p:cNvSpPr>
          <p:nvPr>
            <p:ph type="sldNum" sz="quarter" idx="12"/>
          </p:nvPr>
        </p:nvSpPr>
        <p:spPr/>
        <p:txBody>
          <a:bodyPr/>
          <a:lstStyle/>
          <a:p>
            <a:fld id="{DB61530F-7F7B-4769-95E2-8413D23E4C8A}" type="slidenum">
              <a:rPr lang="en-IN" smtClean="0"/>
              <a:pPr/>
              <a:t>‹#›</a:t>
            </a:fld>
            <a:endParaRPr lang="en-IN"/>
          </a:p>
        </p:txBody>
      </p:sp>
    </p:spTree>
    <p:extLst>
      <p:ext uri="{BB962C8B-B14F-4D97-AF65-F5344CB8AC3E}">
        <p14:creationId xmlns:p14="http://schemas.microsoft.com/office/powerpoint/2010/main" val="10253982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N"/>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p:cNvSpPr>
            <a:spLocks noGrp="1"/>
          </p:cNvSpPr>
          <p:nvPr>
            <p:ph type="dt" sz="half" idx="10"/>
          </p:nvPr>
        </p:nvSpPr>
        <p:spPr/>
        <p:txBody>
          <a:bodyPr/>
          <a:lstStyle/>
          <a:p>
            <a:fld id="{A1DBE66F-73E4-4451-AA72-57036840FC68}" type="datetime1">
              <a:rPr lang="en-IN" smtClean="0"/>
              <a:pPr/>
              <a:t>17-02-2023</a:t>
            </a:fld>
            <a:endParaRPr lang="en-IN"/>
          </a:p>
        </p:txBody>
      </p:sp>
      <p:sp>
        <p:nvSpPr>
          <p:cNvPr id="5" name="Footer Placeholder 4"/>
          <p:cNvSpPr>
            <a:spLocks noGrp="1"/>
          </p:cNvSpPr>
          <p:nvPr>
            <p:ph type="ftr" sz="quarter" idx="11"/>
          </p:nvPr>
        </p:nvSpPr>
        <p:spPr/>
        <p:txBody>
          <a:bodyPr/>
          <a:lstStyle/>
          <a:p>
            <a:r>
              <a:rPr lang="en-IN"/>
              <a:t>2021EC01</a:t>
            </a:r>
          </a:p>
        </p:txBody>
      </p:sp>
      <p:sp>
        <p:nvSpPr>
          <p:cNvPr id="6" name="Slide Number Placeholder 5"/>
          <p:cNvSpPr>
            <a:spLocks noGrp="1"/>
          </p:cNvSpPr>
          <p:nvPr>
            <p:ph type="sldNum" sz="quarter" idx="12"/>
          </p:nvPr>
        </p:nvSpPr>
        <p:spPr/>
        <p:txBody>
          <a:bodyPr/>
          <a:lstStyle/>
          <a:p>
            <a:fld id="{DB61530F-7F7B-4769-95E2-8413D23E4C8A}" type="slidenum">
              <a:rPr lang="en-IN" smtClean="0"/>
              <a:pPr/>
              <a:t>‹#›</a:t>
            </a:fld>
            <a:endParaRPr lang="en-IN"/>
          </a:p>
        </p:txBody>
      </p:sp>
    </p:spTree>
    <p:extLst>
      <p:ext uri="{BB962C8B-B14F-4D97-AF65-F5344CB8AC3E}">
        <p14:creationId xmlns:p14="http://schemas.microsoft.com/office/powerpoint/2010/main" val="5200614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IN"/>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p:cNvSpPr>
            <a:spLocks noGrp="1"/>
          </p:cNvSpPr>
          <p:nvPr>
            <p:ph type="dt" sz="half" idx="10"/>
          </p:nvPr>
        </p:nvSpPr>
        <p:spPr/>
        <p:txBody>
          <a:bodyPr/>
          <a:lstStyle/>
          <a:p>
            <a:fld id="{44DCC8AC-E261-421E-97BC-95033F874B58}" type="datetime1">
              <a:rPr lang="en-IN" smtClean="0"/>
              <a:pPr/>
              <a:t>17-02-2023</a:t>
            </a:fld>
            <a:endParaRPr lang="en-IN"/>
          </a:p>
        </p:txBody>
      </p:sp>
      <p:sp>
        <p:nvSpPr>
          <p:cNvPr id="5" name="Footer Placeholder 4"/>
          <p:cNvSpPr>
            <a:spLocks noGrp="1"/>
          </p:cNvSpPr>
          <p:nvPr>
            <p:ph type="ftr" sz="quarter" idx="11"/>
          </p:nvPr>
        </p:nvSpPr>
        <p:spPr/>
        <p:txBody>
          <a:bodyPr/>
          <a:lstStyle/>
          <a:p>
            <a:r>
              <a:rPr lang="en-IN"/>
              <a:t>2021EC01</a:t>
            </a:r>
          </a:p>
        </p:txBody>
      </p:sp>
      <p:sp>
        <p:nvSpPr>
          <p:cNvPr id="6" name="Slide Number Placeholder 5"/>
          <p:cNvSpPr>
            <a:spLocks noGrp="1"/>
          </p:cNvSpPr>
          <p:nvPr>
            <p:ph type="sldNum" sz="quarter" idx="12"/>
          </p:nvPr>
        </p:nvSpPr>
        <p:spPr/>
        <p:txBody>
          <a:bodyPr/>
          <a:lstStyle/>
          <a:p>
            <a:fld id="{DB61530F-7F7B-4769-95E2-8413D23E4C8A}" type="slidenum">
              <a:rPr lang="en-IN" smtClean="0"/>
              <a:pPr/>
              <a:t>‹#›</a:t>
            </a:fld>
            <a:endParaRPr lang="en-IN"/>
          </a:p>
        </p:txBody>
      </p:sp>
    </p:spTree>
    <p:extLst>
      <p:ext uri="{BB962C8B-B14F-4D97-AF65-F5344CB8AC3E}">
        <p14:creationId xmlns:p14="http://schemas.microsoft.com/office/powerpoint/2010/main" val="9912813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E19AE7C-20B2-451A-A169-63590D2F838D}" type="datetime1">
              <a:rPr lang="en-IN" smtClean="0"/>
              <a:pPr/>
              <a:t>17-02-2023</a:t>
            </a:fld>
            <a:endParaRPr lang="en-IN"/>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IN"/>
              <a:t>2021EC01</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61530F-7F7B-4769-95E2-8413D23E4C8A}" type="slidenum">
              <a:rPr lang="en-IN" smtClean="0"/>
              <a:pPr/>
              <a:t>‹#›</a:t>
            </a:fld>
            <a:endParaRPr lang="en-IN"/>
          </a:p>
        </p:txBody>
      </p:sp>
    </p:spTree>
    <p:extLst>
      <p:ext uri="{BB962C8B-B14F-4D97-AF65-F5344CB8AC3E}">
        <p14:creationId xmlns:p14="http://schemas.microsoft.com/office/powerpoint/2010/main" val="39440791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972457"/>
            <a:ext cx="9144000" cy="1582056"/>
          </a:xfrm>
        </p:spPr>
        <p:txBody>
          <a:bodyPr>
            <a:noAutofit/>
          </a:bodyPr>
          <a:lstStyle/>
          <a:p>
            <a:r>
              <a:rPr lang="en-IN" sz="3600" b="1" dirty="0">
                <a:latin typeface="Times New Roman" pitchFamily="18" charset="0"/>
                <a:cs typeface="Times New Roman" pitchFamily="18" charset="0"/>
              </a:rPr>
              <a:t>DRIVER DROWSINESS AND ALCOHOL DETECTION WITH CAR TRACKING SYSTEM USING IOT</a:t>
            </a:r>
          </a:p>
        </p:txBody>
      </p:sp>
      <p:sp>
        <p:nvSpPr>
          <p:cNvPr id="4" name="Date Placeholder 3"/>
          <p:cNvSpPr>
            <a:spLocks noGrp="1"/>
          </p:cNvSpPr>
          <p:nvPr>
            <p:ph type="dt" sz="half" idx="10"/>
          </p:nvPr>
        </p:nvSpPr>
        <p:spPr/>
        <p:txBody>
          <a:bodyPr/>
          <a:lstStyle/>
          <a:p>
            <a:fld id="{DD59D595-DB70-461E-B868-FD3E11E99D82}" type="datetime1">
              <a:rPr lang="en-IN" smtClean="0"/>
              <a:pPr/>
              <a:t>17-02-2023</a:t>
            </a:fld>
            <a:endParaRPr lang="en-IN" dirty="0"/>
          </a:p>
        </p:txBody>
      </p:sp>
      <p:sp>
        <p:nvSpPr>
          <p:cNvPr id="6" name="Slide Number Placeholder 5"/>
          <p:cNvSpPr>
            <a:spLocks noGrp="1"/>
          </p:cNvSpPr>
          <p:nvPr>
            <p:ph type="sldNum" sz="quarter" idx="12"/>
          </p:nvPr>
        </p:nvSpPr>
        <p:spPr/>
        <p:txBody>
          <a:bodyPr/>
          <a:lstStyle/>
          <a:p>
            <a:fld id="{DB61530F-7F7B-4769-95E2-8413D23E4C8A}" type="slidenum">
              <a:rPr lang="en-IN" smtClean="0"/>
              <a:pPr/>
              <a:t>1</a:t>
            </a:fld>
            <a:endParaRPr lang="en-IN"/>
          </a:p>
        </p:txBody>
      </p:sp>
      <p:graphicFrame>
        <p:nvGraphicFramePr>
          <p:cNvPr id="7" name="Table 6"/>
          <p:cNvGraphicFramePr>
            <a:graphicFrameLocks noGrp="1"/>
          </p:cNvGraphicFramePr>
          <p:nvPr>
            <p:extLst>
              <p:ext uri="{D42A27DB-BD31-4B8C-83A1-F6EECF244321}">
                <p14:modId xmlns:p14="http://schemas.microsoft.com/office/powerpoint/2010/main" val="567429704"/>
              </p:ext>
            </p:extLst>
          </p:nvPr>
        </p:nvGraphicFramePr>
        <p:xfrm>
          <a:off x="910770" y="4136569"/>
          <a:ext cx="10265228" cy="1843316"/>
        </p:xfrm>
        <a:graphic>
          <a:graphicData uri="http://schemas.openxmlformats.org/drawingml/2006/table">
            <a:tbl>
              <a:tblPr firstRow="1" bandRow="1">
                <a:tableStyleId>{5940675A-B579-460E-94D1-54222C63F5DA}</a:tableStyleId>
              </a:tblPr>
              <a:tblGrid>
                <a:gridCol w="6288314">
                  <a:extLst>
                    <a:ext uri="{9D8B030D-6E8A-4147-A177-3AD203B41FA5}">
                      <a16:colId xmlns:a16="http://schemas.microsoft.com/office/drawing/2014/main" val="3552926943"/>
                    </a:ext>
                  </a:extLst>
                </a:gridCol>
                <a:gridCol w="3976914">
                  <a:extLst>
                    <a:ext uri="{9D8B030D-6E8A-4147-A177-3AD203B41FA5}">
                      <a16:colId xmlns:a16="http://schemas.microsoft.com/office/drawing/2014/main" val="3324560195"/>
                    </a:ext>
                  </a:extLst>
                </a:gridCol>
              </a:tblGrid>
              <a:tr h="460829">
                <a:tc>
                  <a:txBody>
                    <a:bodyPr/>
                    <a:lstStyle/>
                    <a:p>
                      <a:r>
                        <a:rPr lang="en-US" sz="2000" b="1" dirty="0">
                          <a:latin typeface="Calibri)"/>
                        </a:rPr>
                        <a:t>Presented by</a:t>
                      </a:r>
                      <a:endParaRPr lang="en-IN" sz="2000" dirty="0">
                        <a:latin typeface="Calibri)"/>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000" b="1" dirty="0">
                          <a:latin typeface="Calibri)"/>
                        </a:rPr>
                        <a:t>Guided by</a:t>
                      </a:r>
                      <a:endParaRPr lang="en-IN" sz="2000" dirty="0">
                        <a:latin typeface="Calibri)"/>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79742959"/>
                  </a:ext>
                </a:extLst>
              </a:tr>
              <a:tr h="460829">
                <a:tc>
                  <a:txBody>
                    <a:bodyPr/>
                    <a:lstStyle/>
                    <a:p>
                      <a:r>
                        <a:rPr lang="en-US" sz="2000" dirty="0">
                          <a:latin typeface="Calibri)"/>
                        </a:rPr>
                        <a:t>Student name</a:t>
                      </a:r>
                      <a:endParaRPr lang="en-IN" sz="2000" dirty="0">
                        <a:latin typeface="Calibri)"/>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000" dirty="0">
                          <a:latin typeface="Calibri)"/>
                        </a:rPr>
                        <a:t>Faculty Name</a:t>
                      </a:r>
                      <a:endParaRPr lang="en-IN" sz="2000" dirty="0">
                        <a:latin typeface="Calibri)"/>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981089184"/>
                  </a:ext>
                </a:extLst>
              </a:tr>
              <a:tr h="460829">
                <a:tc>
                  <a:txBody>
                    <a:bodyPr/>
                    <a:lstStyle/>
                    <a:p>
                      <a:r>
                        <a:rPr lang="en-US" sz="2000" dirty="0">
                          <a:latin typeface="Calibri)"/>
                        </a:rPr>
                        <a:t>Reg. Number</a:t>
                      </a:r>
                      <a:endParaRPr lang="en-IN" sz="2000" dirty="0">
                        <a:latin typeface="Calibri)"/>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dirty="0">
                          <a:latin typeface="Calibri)"/>
                        </a:rPr>
                        <a:t>Designation</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464441436"/>
                  </a:ext>
                </a:extLst>
              </a:tr>
              <a:tr h="460829">
                <a:tc>
                  <a:txBody>
                    <a:bodyPr/>
                    <a:lstStyle/>
                    <a:p>
                      <a:r>
                        <a:rPr lang="en-US" sz="2000" dirty="0">
                          <a:latin typeface="Calibri)"/>
                        </a:rPr>
                        <a:t>Department Name</a:t>
                      </a:r>
                      <a:endParaRPr lang="en-IN" sz="2000" dirty="0">
                        <a:latin typeface="Calibri)"/>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000" dirty="0">
                          <a:latin typeface="Calibri)"/>
                        </a:rPr>
                        <a:t>Department Name</a:t>
                      </a:r>
                      <a:endParaRPr lang="en-IN" sz="2000" dirty="0">
                        <a:latin typeface="Calibri)"/>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44238400"/>
                  </a:ext>
                </a:extLst>
              </a:tr>
            </a:tbl>
          </a:graphicData>
        </a:graphic>
      </p:graphicFrame>
    </p:spTree>
    <p:extLst>
      <p:ext uri="{BB962C8B-B14F-4D97-AF65-F5344CB8AC3E}">
        <p14:creationId xmlns:p14="http://schemas.microsoft.com/office/powerpoint/2010/main" val="40964656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b="1" dirty="0"/>
              <a:t>Abstract</a:t>
            </a:r>
            <a:endParaRPr lang="en-US" b="1" dirty="0"/>
          </a:p>
        </p:txBody>
      </p:sp>
      <p:sp>
        <p:nvSpPr>
          <p:cNvPr id="3" name="Content Placeholder 2"/>
          <p:cNvSpPr>
            <a:spLocks noGrp="1"/>
          </p:cNvSpPr>
          <p:nvPr>
            <p:ph idx="1"/>
          </p:nvPr>
        </p:nvSpPr>
        <p:spPr/>
        <p:txBody>
          <a:bodyPr>
            <a:normAutofit fontScale="85000" lnSpcReduction="10000"/>
          </a:bodyPr>
          <a:lstStyle/>
          <a:p>
            <a:r>
              <a:rPr lang="en-US" dirty="0"/>
              <a:t>Drowsiness in driving causes the major road accidents. Now a day’s drowsiness due to drunken driving is increasing. If driver is found to be drowsiness in eyes more than 5 </a:t>
            </a:r>
            <a:r>
              <a:rPr lang="en-US" dirty="0" err="1"/>
              <a:t>secs</a:t>
            </a:r>
            <a:r>
              <a:rPr lang="en-US" dirty="0"/>
              <a:t>, then the eye blink sensor senses the blink rate. If the eyes are found to be closed, then the speed of the car slows down.</a:t>
            </a:r>
          </a:p>
          <a:p>
            <a:endParaRPr lang="en-US" dirty="0"/>
          </a:p>
          <a:p>
            <a:r>
              <a:rPr lang="en-US" dirty="0"/>
              <a:t> In our proposed system, along with drowsiness, alcohol detection is detected by using alcohol MQ3 sensor. If alcohol is detected in driver’s breathe, then the car slows down and also water level sensor and buzzer rings in case of less water. </a:t>
            </a:r>
          </a:p>
          <a:p>
            <a:endParaRPr lang="en-US" dirty="0"/>
          </a:p>
          <a:p>
            <a:r>
              <a:rPr lang="en-US" dirty="0"/>
              <a:t>These sensors are interfaced with Node MCU .DC motor not run in case of alcohol detection  drowsiness detection and speed of the car varies on detection of both cases.</a:t>
            </a:r>
          </a:p>
        </p:txBody>
      </p:sp>
      <p:sp>
        <p:nvSpPr>
          <p:cNvPr id="4" name="Date Placeholder 3"/>
          <p:cNvSpPr>
            <a:spLocks noGrp="1"/>
          </p:cNvSpPr>
          <p:nvPr>
            <p:ph type="dt" sz="half" idx="10"/>
          </p:nvPr>
        </p:nvSpPr>
        <p:spPr/>
        <p:txBody>
          <a:bodyPr/>
          <a:lstStyle/>
          <a:p>
            <a:fld id="{60E9A9FC-8BA1-4057-8399-4E8968B2D296}" type="datetime1">
              <a:rPr lang="en-IN" smtClean="0"/>
              <a:pPr/>
              <a:t>17-02-2023</a:t>
            </a:fld>
            <a:endParaRPr lang="en-IN"/>
          </a:p>
        </p:txBody>
      </p:sp>
      <p:sp>
        <p:nvSpPr>
          <p:cNvPr id="5" name="Footer Placeholder 4"/>
          <p:cNvSpPr>
            <a:spLocks noGrp="1"/>
          </p:cNvSpPr>
          <p:nvPr>
            <p:ph type="ftr" sz="quarter" idx="11"/>
          </p:nvPr>
        </p:nvSpPr>
        <p:spPr/>
        <p:txBody>
          <a:bodyPr/>
          <a:lstStyle/>
          <a:p>
            <a:r>
              <a:rPr lang="en-IN"/>
              <a:t>2021EC01</a:t>
            </a:r>
          </a:p>
        </p:txBody>
      </p:sp>
      <p:sp>
        <p:nvSpPr>
          <p:cNvPr id="6" name="Slide Number Placeholder 5"/>
          <p:cNvSpPr>
            <a:spLocks noGrp="1"/>
          </p:cNvSpPr>
          <p:nvPr>
            <p:ph type="sldNum" sz="quarter" idx="12"/>
          </p:nvPr>
        </p:nvSpPr>
        <p:spPr/>
        <p:txBody>
          <a:bodyPr/>
          <a:lstStyle/>
          <a:p>
            <a:fld id="{DB61530F-7F7B-4769-95E2-8413D23E4C8A}" type="slidenum">
              <a:rPr lang="en-IN" smtClean="0"/>
              <a:pPr/>
              <a:t>2</a:t>
            </a:fld>
            <a:endParaRPr lang="en-IN"/>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868589"/>
          </a:xfrm>
        </p:spPr>
        <p:txBody>
          <a:bodyPr vert="horz" lIns="91440" tIns="45720" rIns="91440" bIns="45720" rtlCol="0" anchor="ctr">
            <a:normAutofit/>
          </a:bodyPr>
          <a:lstStyle/>
          <a:p>
            <a:pPr algn="ctr"/>
            <a:r>
              <a:rPr lang="en-US" b="1" dirty="0">
                <a:latin typeface="+mn-lt"/>
              </a:rPr>
              <a:t>Contributions to the Work</a:t>
            </a:r>
            <a:endParaRPr lang="en-IN" b="1" dirty="0">
              <a:latin typeface="+mn-lt"/>
            </a:endParaRPr>
          </a:p>
        </p:txBody>
      </p:sp>
      <p:sp>
        <p:nvSpPr>
          <p:cNvPr id="3" name="Content Placeholder 2"/>
          <p:cNvSpPr>
            <a:spLocks noGrp="1"/>
          </p:cNvSpPr>
          <p:nvPr>
            <p:ph idx="1"/>
          </p:nvPr>
        </p:nvSpPr>
        <p:spPr>
          <a:xfrm>
            <a:off x="838200" y="1407886"/>
            <a:ext cx="10515600" cy="4769077"/>
          </a:xfrm>
        </p:spPr>
        <p:txBody>
          <a:bodyPr>
            <a:normAutofit/>
          </a:bodyPr>
          <a:lstStyle/>
          <a:p>
            <a:pPr algn="just">
              <a:lnSpc>
                <a:spcPct val="150000"/>
              </a:lnSpc>
              <a:buFont typeface="Wingdings" panose="05000000000000000000" pitchFamily="2" charset="2"/>
              <a:buChar char="Ø"/>
            </a:pPr>
            <a:r>
              <a:rPr lang="en-IN" sz="2000" dirty="0">
                <a:latin typeface="Times New Roman" pitchFamily="18" charset="0"/>
                <a:cs typeface="Times New Roman" pitchFamily="18" charset="0"/>
              </a:rPr>
              <a:t>The drowsiness of driver and impact of collision monitoring or alert system is constructed using </a:t>
            </a:r>
            <a:r>
              <a:rPr lang="en-IN" sz="2000" dirty="0" err="1">
                <a:latin typeface="Times New Roman" pitchFamily="18" charset="0"/>
                <a:cs typeface="Times New Roman" pitchFamily="18" charset="0"/>
              </a:rPr>
              <a:t>IoT</a:t>
            </a:r>
            <a:r>
              <a:rPr lang="en-IN" sz="2000" dirty="0">
                <a:latin typeface="Times New Roman" pitchFamily="18" charset="0"/>
                <a:cs typeface="Times New Roman" pitchFamily="18" charset="0"/>
              </a:rPr>
              <a:t> technology. </a:t>
            </a:r>
          </a:p>
          <a:p>
            <a:pPr algn="just">
              <a:lnSpc>
                <a:spcPct val="150000"/>
              </a:lnSpc>
              <a:buFont typeface="Wingdings" panose="05000000000000000000" pitchFamily="2" charset="2"/>
              <a:buChar char="Ø"/>
            </a:pPr>
            <a:r>
              <a:rPr lang="en-IN" sz="2000" dirty="0">
                <a:latin typeface="Times New Roman" pitchFamily="18" charset="0"/>
                <a:cs typeface="Times New Roman" pitchFamily="18" charset="0"/>
              </a:rPr>
              <a:t>When the drowsiness is detected, the driver is alerted by vibrate sensor to avoid suppose any sudden collision happens due to drowsiness. </a:t>
            </a:r>
          </a:p>
          <a:p>
            <a:pPr algn="just">
              <a:lnSpc>
                <a:spcPct val="150000"/>
              </a:lnSpc>
              <a:buFont typeface="Wingdings" panose="05000000000000000000" pitchFamily="2" charset="2"/>
              <a:buChar char="Ø"/>
            </a:pPr>
            <a:r>
              <a:rPr lang="en-US" sz="2000" dirty="0"/>
              <a:t>The eye-blink sensor works by illuminating the eye and eyelid area with infrared light, then monitoring the changes in the reflected light using a phototransistor and differentiator circuit. </a:t>
            </a:r>
            <a:endParaRPr lang="en-IN" sz="2000" dirty="0">
              <a:latin typeface="Times New Roman" pitchFamily="18" charset="0"/>
              <a:cs typeface="Times New Roman" pitchFamily="18" charset="0"/>
            </a:endParaRPr>
          </a:p>
          <a:p>
            <a:pPr algn="just">
              <a:lnSpc>
                <a:spcPct val="150000"/>
              </a:lnSpc>
              <a:buFont typeface="Wingdings" panose="05000000000000000000" pitchFamily="2" charset="2"/>
              <a:buChar char="Ø"/>
            </a:pPr>
            <a:r>
              <a:rPr lang="en-US" sz="2000" dirty="0"/>
              <a:t>MQ-2 alcohol sensor can detect the presence of alcohol at concentrations from 0.05mg/l to 10 mg/</a:t>
            </a:r>
            <a:r>
              <a:rPr lang="en-US" sz="2000" dirty="0" err="1"/>
              <a:t>l.Used</a:t>
            </a:r>
            <a:r>
              <a:rPr lang="en-US" sz="2000" dirty="0"/>
              <a:t> for detecting alcohol concentration on your breathe.</a:t>
            </a:r>
            <a:endParaRPr lang="en-IN" sz="2000" dirty="0">
              <a:latin typeface="Times New Roman" pitchFamily="18" charset="0"/>
              <a:cs typeface="Times New Roman" pitchFamily="18" charset="0"/>
            </a:endParaRPr>
          </a:p>
          <a:p>
            <a:pPr algn="just">
              <a:lnSpc>
                <a:spcPct val="150000"/>
              </a:lnSpc>
              <a:buFont typeface="Wingdings" panose="05000000000000000000" pitchFamily="2" charset="2"/>
              <a:buChar char="Ø"/>
            </a:pPr>
            <a:endParaRPr lang="en-IN" sz="2000" dirty="0">
              <a:latin typeface="Times New Roman" pitchFamily="18" charset="0"/>
              <a:cs typeface="Times New Roman" pitchFamily="18" charset="0"/>
            </a:endParaRPr>
          </a:p>
        </p:txBody>
      </p:sp>
      <p:sp>
        <p:nvSpPr>
          <p:cNvPr id="7" name="Date Placeholder 6"/>
          <p:cNvSpPr>
            <a:spLocks noGrp="1"/>
          </p:cNvSpPr>
          <p:nvPr>
            <p:ph type="dt" sz="half" idx="10"/>
          </p:nvPr>
        </p:nvSpPr>
        <p:spPr/>
        <p:txBody>
          <a:bodyPr/>
          <a:lstStyle/>
          <a:p>
            <a:fld id="{2DD7D823-5932-480C-AD0D-A8815FE70057}" type="datetime1">
              <a:rPr lang="en-IN" smtClean="0"/>
              <a:pPr/>
              <a:t>17-02-2023</a:t>
            </a:fld>
            <a:endParaRPr lang="en-IN"/>
          </a:p>
        </p:txBody>
      </p:sp>
      <p:sp>
        <p:nvSpPr>
          <p:cNvPr id="8" name="Slide Number Placeholder 7"/>
          <p:cNvSpPr>
            <a:spLocks noGrp="1"/>
          </p:cNvSpPr>
          <p:nvPr>
            <p:ph type="sldNum" sz="quarter" idx="12"/>
          </p:nvPr>
        </p:nvSpPr>
        <p:spPr/>
        <p:txBody>
          <a:bodyPr/>
          <a:lstStyle/>
          <a:p>
            <a:fld id="{DB61530F-7F7B-4769-95E2-8413D23E4C8A}" type="slidenum">
              <a:rPr lang="en-IN" smtClean="0"/>
              <a:pPr/>
              <a:t>3</a:t>
            </a:fld>
            <a:endParaRPr lang="en-IN"/>
          </a:p>
        </p:txBody>
      </p:sp>
    </p:spTree>
    <p:extLst>
      <p:ext uri="{BB962C8B-B14F-4D97-AF65-F5344CB8AC3E}">
        <p14:creationId xmlns:p14="http://schemas.microsoft.com/office/powerpoint/2010/main" val="3393332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839561"/>
          </a:xfrm>
        </p:spPr>
        <p:txBody>
          <a:bodyPr vert="horz" lIns="91440" tIns="45720" rIns="91440" bIns="45720" rtlCol="0" anchor="ctr">
            <a:normAutofit/>
          </a:bodyPr>
          <a:lstStyle/>
          <a:p>
            <a:pPr algn="ctr"/>
            <a:r>
              <a:rPr lang="en-US" b="1" dirty="0">
                <a:latin typeface="+mn-lt"/>
              </a:rPr>
              <a:t>Aim and Objectives </a:t>
            </a:r>
            <a:r>
              <a:rPr lang="en-US" sz="2000" b="1" dirty="0">
                <a:latin typeface="+mn-lt"/>
              </a:rPr>
              <a:t>(Should be their contributions)</a:t>
            </a:r>
            <a:endParaRPr lang="en-IN" b="1" dirty="0">
              <a:latin typeface="+mn-lt"/>
            </a:endParaRPr>
          </a:p>
        </p:txBody>
      </p:sp>
      <p:sp>
        <p:nvSpPr>
          <p:cNvPr id="3" name="Content Placeholder 2"/>
          <p:cNvSpPr>
            <a:spLocks noGrp="1"/>
          </p:cNvSpPr>
          <p:nvPr>
            <p:ph idx="1"/>
          </p:nvPr>
        </p:nvSpPr>
        <p:spPr>
          <a:xfrm>
            <a:off x="838200" y="1378857"/>
            <a:ext cx="10515600" cy="4798106"/>
          </a:xfrm>
        </p:spPr>
        <p:txBody>
          <a:bodyPr>
            <a:normAutofit/>
          </a:bodyPr>
          <a:lstStyle/>
          <a:p>
            <a:pPr algn="just">
              <a:lnSpc>
                <a:spcPct val="150000"/>
              </a:lnSpc>
              <a:buFont typeface="Wingdings" pitchFamily="2" charset="2"/>
              <a:buChar char="Ø"/>
            </a:pPr>
            <a:r>
              <a:rPr lang="en-IN" sz="2000" dirty="0">
                <a:latin typeface="Times New Roman" pitchFamily="18" charset="0"/>
                <a:cs typeface="Times New Roman" pitchFamily="18" charset="0"/>
              </a:rPr>
              <a:t>The driver exhaustion is the difficult issue right now age, considering the way that on account of the downiness ,alcohol consumption and check water level in engine to avoid  issue step by step incidents are extended.</a:t>
            </a:r>
          </a:p>
        </p:txBody>
      </p:sp>
      <p:sp>
        <p:nvSpPr>
          <p:cNvPr id="7" name="Date Placeholder 6"/>
          <p:cNvSpPr>
            <a:spLocks noGrp="1"/>
          </p:cNvSpPr>
          <p:nvPr>
            <p:ph type="dt" sz="half" idx="10"/>
          </p:nvPr>
        </p:nvSpPr>
        <p:spPr/>
        <p:txBody>
          <a:bodyPr/>
          <a:lstStyle/>
          <a:p>
            <a:fld id="{5DE24AB9-CCEC-47D4-AECB-902AA407418E}" type="datetime1">
              <a:rPr lang="en-IN" smtClean="0"/>
              <a:pPr/>
              <a:t>17-02-2023</a:t>
            </a:fld>
            <a:endParaRPr lang="en-IN"/>
          </a:p>
        </p:txBody>
      </p:sp>
      <p:sp>
        <p:nvSpPr>
          <p:cNvPr id="8" name="Slide Number Placeholder 7"/>
          <p:cNvSpPr>
            <a:spLocks noGrp="1"/>
          </p:cNvSpPr>
          <p:nvPr>
            <p:ph type="sldNum" sz="quarter" idx="12"/>
          </p:nvPr>
        </p:nvSpPr>
        <p:spPr/>
        <p:txBody>
          <a:bodyPr/>
          <a:lstStyle/>
          <a:p>
            <a:fld id="{DB61530F-7F7B-4769-95E2-8413D23E4C8A}" type="slidenum">
              <a:rPr lang="en-IN" smtClean="0"/>
              <a:pPr/>
              <a:t>4</a:t>
            </a:fld>
            <a:endParaRPr lang="en-IN"/>
          </a:p>
        </p:txBody>
      </p:sp>
    </p:spTree>
    <p:extLst>
      <p:ext uri="{BB962C8B-B14F-4D97-AF65-F5344CB8AC3E}">
        <p14:creationId xmlns:p14="http://schemas.microsoft.com/office/powerpoint/2010/main" val="7765588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868589"/>
          </a:xfrm>
        </p:spPr>
        <p:txBody>
          <a:bodyPr vert="horz" lIns="91440" tIns="45720" rIns="91440" bIns="45720" rtlCol="0" anchor="ctr">
            <a:normAutofit/>
          </a:bodyPr>
          <a:lstStyle/>
          <a:p>
            <a:pPr algn="ctr"/>
            <a:r>
              <a:rPr lang="en-US" b="1" dirty="0">
                <a:latin typeface="+mn-lt"/>
              </a:rPr>
              <a:t>Literature Survey</a:t>
            </a:r>
            <a:endParaRPr lang="en-IN" b="1" dirty="0">
              <a:latin typeface="+mn-lt"/>
            </a:endParaRPr>
          </a:p>
        </p:txBody>
      </p:sp>
      <p:graphicFrame>
        <p:nvGraphicFramePr>
          <p:cNvPr id="6" name="Content Placeholder 5"/>
          <p:cNvGraphicFramePr>
            <a:graphicFrameLocks noGrp="1"/>
          </p:cNvGraphicFramePr>
          <p:nvPr>
            <p:ph idx="1"/>
          </p:nvPr>
        </p:nvGraphicFramePr>
        <p:xfrm>
          <a:off x="838199" y="1481138"/>
          <a:ext cx="10903857" cy="4716462"/>
        </p:xfrm>
        <a:graphic>
          <a:graphicData uri="http://schemas.openxmlformats.org/drawingml/2006/table">
            <a:tbl>
              <a:tblPr firstRow="1" bandRow="1">
                <a:tableStyleId>{5C22544A-7EE6-4342-B048-85BDC9FD1C3A}</a:tableStyleId>
              </a:tblPr>
              <a:tblGrid>
                <a:gridCol w="1042225">
                  <a:extLst>
                    <a:ext uri="{9D8B030D-6E8A-4147-A177-3AD203B41FA5}">
                      <a16:colId xmlns:a16="http://schemas.microsoft.com/office/drawing/2014/main" val="20000"/>
                    </a:ext>
                  </a:extLst>
                </a:gridCol>
                <a:gridCol w="2829435">
                  <a:extLst>
                    <a:ext uri="{9D8B030D-6E8A-4147-A177-3AD203B41FA5}">
                      <a16:colId xmlns:a16="http://schemas.microsoft.com/office/drawing/2014/main" val="20001"/>
                    </a:ext>
                  </a:extLst>
                </a:gridCol>
                <a:gridCol w="3882947">
                  <a:extLst>
                    <a:ext uri="{9D8B030D-6E8A-4147-A177-3AD203B41FA5}">
                      <a16:colId xmlns:a16="http://schemas.microsoft.com/office/drawing/2014/main" val="20002"/>
                    </a:ext>
                  </a:extLst>
                </a:gridCol>
                <a:gridCol w="3149250">
                  <a:extLst>
                    <a:ext uri="{9D8B030D-6E8A-4147-A177-3AD203B41FA5}">
                      <a16:colId xmlns:a16="http://schemas.microsoft.com/office/drawing/2014/main" val="20003"/>
                    </a:ext>
                  </a:extLst>
                </a:gridCol>
              </a:tblGrid>
              <a:tr h="415322">
                <a:tc>
                  <a:txBody>
                    <a:bodyPr/>
                    <a:lstStyle/>
                    <a:p>
                      <a:pPr algn="ctr"/>
                      <a:r>
                        <a:rPr lang="en-US" sz="1700" dirty="0">
                          <a:latin typeface="Times New Roman" panose="02020603050405020304" pitchFamily="18" charset="0"/>
                          <a:cs typeface="Times New Roman" panose="02020603050405020304" pitchFamily="18" charset="0"/>
                        </a:rPr>
                        <a:t>S.NO</a:t>
                      </a:r>
                      <a:endParaRPr lang="en-IN" sz="1700" dirty="0">
                        <a:latin typeface="Times New Roman" panose="02020603050405020304" pitchFamily="18" charset="0"/>
                        <a:cs typeface="Times New Roman" panose="02020603050405020304" pitchFamily="18" charset="0"/>
                      </a:endParaRPr>
                    </a:p>
                  </a:txBody>
                  <a:tcPr/>
                </a:tc>
                <a:tc>
                  <a:txBody>
                    <a:bodyPr/>
                    <a:lstStyle/>
                    <a:p>
                      <a:r>
                        <a:rPr lang="en-US" sz="1700" dirty="0">
                          <a:latin typeface="Times New Roman" panose="02020603050405020304" pitchFamily="18" charset="0"/>
                          <a:cs typeface="Times New Roman" panose="02020603050405020304" pitchFamily="18" charset="0"/>
                        </a:rPr>
                        <a:t>TITLE,JOURNAL,YEAR</a:t>
                      </a:r>
                      <a:endParaRPr lang="en-IN" sz="1700" dirty="0">
                        <a:latin typeface="Times New Roman" panose="02020603050405020304" pitchFamily="18" charset="0"/>
                        <a:cs typeface="Times New Roman" panose="02020603050405020304" pitchFamily="18" charset="0"/>
                      </a:endParaRPr>
                    </a:p>
                  </a:txBody>
                  <a:tcPr/>
                </a:tc>
                <a:tc>
                  <a:txBody>
                    <a:bodyPr/>
                    <a:lstStyle/>
                    <a:p>
                      <a:r>
                        <a:rPr lang="en-US" sz="1700" dirty="0">
                          <a:latin typeface="Times New Roman" panose="02020603050405020304" pitchFamily="18" charset="0"/>
                          <a:cs typeface="Times New Roman" panose="02020603050405020304" pitchFamily="18" charset="0"/>
                        </a:rPr>
                        <a:t>METHODOLOGY</a:t>
                      </a:r>
                      <a:endParaRPr lang="en-IN" sz="1700" dirty="0">
                        <a:latin typeface="Times New Roman" panose="02020603050405020304" pitchFamily="18" charset="0"/>
                        <a:cs typeface="Times New Roman" panose="02020603050405020304" pitchFamily="18" charset="0"/>
                      </a:endParaRPr>
                    </a:p>
                  </a:txBody>
                  <a:tcPr/>
                </a:tc>
                <a:tc>
                  <a:txBody>
                    <a:bodyPr/>
                    <a:lstStyle/>
                    <a:p>
                      <a:r>
                        <a:rPr lang="en-US" sz="1700" dirty="0">
                          <a:latin typeface="Times New Roman" panose="02020603050405020304" pitchFamily="18" charset="0"/>
                          <a:cs typeface="Times New Roman" panose="02020603050405020304" pitchFamily="18" charset="0"/>
                        </a:rPr>
                        <a:t>MERITS/DEMERITS</a:t>
                      </a:r>
                      <a:endParaRPr lang="en-IN" sz="17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0"/>
                  </a:ext>
                </a:extLst>
              </a:tr>
              <a:tr h="2287114">
                <a:tc>
                  <a:txBody>
                    <a:bodyPr/>
                    <a:lstStyle/>
                    <a:p>
                      <a:pPr algn="ctr"/>
                      <a:r>
                        <a:rPr lang="en-US" sz="1600" dirty="0">
                          <a:latin typeface="Times New Roman" panose="02020603050405020304" pitchFamily="18" charset="0"/>
                          <a:cs typeface="Times New Roman" panose="02020603050405020304" pitchFamily="18" charset="0"/>
                        </a:rPr>
                        <a:t>1</a:t>
                      </a:r>
                      <a:endParaRPr lang="en-IN" sz="1600" dirty="0">
                        <a:latin typeface="Times New Roman" panose="02020603050405020304" pitchFamily="18" charset="0"/>
                        <a:cs typeface="Times New Roman" panose="02020603050405020304" pitchFamily="18" charset="0"/>
                      </a:endParaRPr>
                    </a:p>
                  </a:txBody>
                  <a:tcPr/>
                </a:tc>
                <a:tc>
                  <a:txBody>
                    <a:bodyPr/>
                    <a:lstStyle/>
                    <a:p>
                      <a:pPr algn="just">
                        <a:lnSpc>
                          <a:spcPct val="100000"/>
                        </a:lnSpc>
                      </a:pPr>
                      <a:r>
                        <a:rPr lang="en-IN" sz="1600" b="1" dirty="0">
                          <a:latin typeface="Times New Roman" pitchFamily="18" charset="0"/>
                          <a:cs typeface="Times New Roman" pitchFamily="18" charset="0"/>
                        </a:rPr>
                        <a:t>Implementation of the Driver Drowsiness Detection System</a:t>
                      </a:r>
                    </a:p>
                    <a:p>
                      <a:pPr algn="just">
                        <a:lnSpc>
                          <a:spcPct val="100000"/>
                        </a:lnSpc>
                      </a:pPr>
                      <a:r>
                        <a:rPr lang="en-IN" sz="1600" dirty="0" err="1">
                          <a:latin typeface="Times New Roman" pitchFamily="18" charset="0"/>
                          <a:cs typeface="Times New Roman" pitchFamily="18" charset="0"/>
                        </a:rPr>
                        <a:t>K.Srijayathi</a:t>
                      </a:r>
                      <a:r>
                        <a:rPr lang="en-IN" sz="1600" dirty="0">
                          <a:latin typeface="Times New Roman" pitchFamily="18" charset="0"/>
                          <a:cs typeface="Times New Roman" pitchFamily="18" charset="0"/>
                        </a:rPr>
                        <a:t> and </a:t>
                      </a:r>
                      <a:r>
                        <a:rPr lang="en-IN" sz="1600" dirty="0" err="1">
                          <a:latin typeface="Times New Roman" pitchFamily="18" charset="0"/>
                          <a:cs typeface="Times New Roman" pitchFamily="18" charset="0"/>
                        </a:rPr>
                        <a:t>M.Vedachary</a:t>
                      </a:r>
                      <a:r>
                        <a:rPr lang="en-IN" sz="1600" dirty="0">
                          <a:latin typeface="Times New Roman" pitchFamily="18" charset="0"/>
                          <a:cs typeface="Times New Roman" pitchFamily="18" charset="0"/>
                        </a:rPr>
                        <a:t>, </a:t>
                      </a:r>
                    </a:p>
                    <a:p>
                      <a:pPr algn="just">
                        <a:lnSpc>
                          <a:spcPct val="100000"/>
                        </a:lnSpc>
                      </a:pPr>
                      <a:r>
                        <a:rPr lang="en-IN" sz="1600" b="0" dirty="0">
                          <a:latin typeface="Times New Roman" pitchFamily="18" charset="0"/>
                          <a:cs typeface="Times New Roman" pitchFamily="18" charset="0"/>
                        </a:rPr>
                        <a:t>2013.</a:t>
                      </a:r>
                    </a:p>
                  </a:txBody>
                  <a:tcPr/>
                </a:tc>
                <a:tc>
                  <a:txBody>
                    <a:bodyPr/>
                    <a:lstStyle/>
                    <a:p>
                      <a:pPr marL="285750" indent="-285750" algn="just">
                        <a:lnSpc>
                          <a:spcPct val="100000"/>
                        </a:lnSpc>
                        <a:buFont typeface="Arial" panose="020B0604020202020204" pitchFamily="34" charset="0"/>
                        <a:buChar char="•"/>
                      </a:pPr>
                      <a:r>
                        <a:rPr lang="en-IN" sz="1600" dirty="0">
                          <a:latin typeface="Times New Roman" pitchFamily="18" charset="0"/>
                          <a:cs typeface="Times New Roman" pitchFamily="18" charset="0"/>
                        </a:rPr>
                        <a:t>The system is dynamic, it can update and modify its components like current drivers eye model and skin model throughout its life cycle.</a:t>
                      </a:r>
                    </a:p>
                    <a:p>
                      <a:pPr marL="285750" indent="-285750" algn="just">
                        <a:lnSpc>
                          <a:spcPct val="100000"/>
                        </a:lnSpc>
                        <a:buFont typeface="Arial" panose="020B0604020202020204" pitchFamily="34" charset="0"/>
                        <a:buChar char="•"/>
                      </a:pPr>
                      <a:r>
                        <a:rPr lang="en-IN" sz="1600" dirty="0">
                          <a:latin typeface="Times New Roman" pitchFamily="18" charset="0"/>
                          <a:cs typeface="Times New Roman" pitchFamily="18" charset="0"/>
                        </a:rPr>
                        <a:t>Such an eye model can always be upgraded, thus increase its quality, through frequent use of the system.</a:t>
                      </a:r>
                    </a:p>
                  </a:txBody>
                  <a:tcPr/>
                </a:tc>
                <a:tc>
                  <a:txBody>
                    <a:bodyPr/>
                    <a:lstStyle/>
                    <a:p>
                      <a:pPr marL="285750" indent="-285750" algn="just">
                        <a:lnSpc>
                          <a:spcPct val="100000"/>
                        </a:lnSpc>
                        <a:buFont typeface="Arial" panose="020B0604020202020204" pitchFamily="34" charset="0"/>
                        <a:buChar char="•"/>
                      </a:pPr>
                      <a:r>
                        <a:rPr lang="en-IN" sz="1600" dirty="0">
                          <a:latin typeface="Times New Roman" pitchFamily="18" charset="0"/>
                          <a:cs typeface="Times New Roman" pitchFamily="18" charset="0"/>
                        </a:rPr>
                        <a:t>The driver influences the performance of used face/eye detection algorithm as well as the consistency of its detection.</a:t>
                      </a:r>
                    </a:p>
                    <a:p>
                      <a:pPr marL="285750" indent="-285750" algn="just">
                        <a:lnSpc>
                          <a:spcPct val="100000"/>
                        </a:lnSpc>
                        <a:buFont typeface="Arial" panose="020B0604020202020204" pitchFamily="34" charset="0"/>
                        <a:buChar char="•"/>
                      </a:pPr>
                      <a:r>
                        <a:rPr lang="en-IN" sz="1600" dirty="0">
                          <a:solidFill>
                            <a:srgbClr val="FF0000"/>
                          </a:solidFill>
                          <a:latin typeface="Times New Roman" pitchFamily="18" charset="0"/>
                          <a:cs typeface="Times New Roman" pitchFamily="18" charset="0"/>
                        </a:rPr>
                        <a:t>The driver might also be asked to hold their eyes closed and then open for a matter of few seconds each time.</a:t>
                      </a:r>
                    </a:p>
                  </a:txBody>
                  <a:tcPr/>
                </a:tc>
                <a:extLst>
                  <a:ext uri="{0D108BD9-81ED-4DB2-BD59-A6C34878D82A}">
                    <a16:rowId xmlns:a16="http://schemas.microsoft.com/office/drawing/2014/main" val="10001"/>
                  </a:ext>
                </a:extLst>
              </a:tr>
              <a:tr h="2014026">
                <a:tc>
                  <a:txBody>
                    <a:bodyPr/>
                    <a:lstStyle/>
                    <a:p>
                      <a:pPr algn="ctr"/>
                      <a:r>
                        <a:rPr lang="en-US" sz="1600" dirty="0">
                          <a:latin typeface="Times New Roman" panose="02020603050405020304" pitchFamily="18" charset="0"/>
                          <a:cs typeface="Times New Roman" panose="02020603050405020304" pitchFamily="18" charset="0"/>
                        </a:rPr>
                        <a:t>2</a:t>
                      </a:r>
                      <a:endParaRPr lang="en-IN" sz="1600" dirty="0">
                        <a:latin typeface="Times New Roman" panose="02020603050405020304" pitchFamily="18" charset="0"/>
                        <a:cs typeface="Times New Roman" panose="02020603050405020304" pitchFamily="18" charset="0"/>
                      </a:endParaRPr>
                    </a:p>
                  </a:txBody>
                  <a:tcPr/>
                </a:tc>
                <a:tc>
                  <a:txBody>
                    <a:bodyPr/>
                    <a:lstStyle/>
                    <a:p>
                      <a:pPr algn="just"/>
                      <a:r>
                        <a:rPr lang="en-IN" sz="1600" b="1" dirty="0">
                          <a:latin typeface="Times New Roman" pitchFamily="18" charset="0"/>
                          <a:cs typeface="Times New Roman" pitchFamily="18" charset="0"/>
                        </a:rPr>
                        <a:t>An </a:t>
                      </a:r>
                      <a:r>
                        <a:rPr lang="en-IN" sz="1600" b="1" dirty="0" err="1">
                          <a:latin typeface="Times New Roman" pitchFamily="18" charset="0"/>
                          <a:cs typeface="Times New Roman" pitchFamily="18" charset="0"/>
                        </a:rPr>
                        <a:t>IoT</a:t>
                      </a:r>
                      <a:r>
                        <a:rPr lang="en-IN" sz="1600" b="1" dirty="0">
                          <a:latin typeface="Times New Roman" pitchFamily="18" charset="0"/>
                          <a:cs typeface="Times New Roman" pitchFamily="18" charset="0"/>
                        </a:rPr>
                        <a:t> Approach to Vehicle Accident Detection, Reporting and Navigation</a:t>
                      </a:r>
                    </a:p>
                    <a:p>
                      <a:pPr algn="just"/>
                      <a:r>
                        <a:rPr lang="en-IN" sz="1600" dirty="0" err="1">
                          <a:latin typeface="Times New Roman" pitchFamily="18" charset="0"/>
                          <a:cs typeface="Times New Roman" pitchFamily="18" charset="0"/>
                        </a:rPr>
                        <a:t>Elie</a:t>
                      </a:r>
                      <a:r>
                        <a:rPr lang="en-IN" sz="1600" dirty="0">
                          <a:latin typeface="Times New Roman" pitchFamily="18" charset="0"/>
                          <a:cs typeface="Times New Roman" pitchFamily="18" charset="0"/>
                        </a:rPr>
                        <a:t> Nasr, </a:t>
                      </a:r>
                      <a:r>
                        <a:rPr lang="en-IN" sz="1600" dirty="0" err="1">
                          <a:latin typeface="Times New Roman" pitchFamily="18" charset="0"/>
                          <a:cs typeface="Times New Roman" pitchFamily="18" charset="0"/>
                        </a:rPr>
                        <a:t>Elie</a:t>
                      </a:r>
                      <a:r>
                        <a:rPr lang="en-IN" sz="1600" dirty="0">
                          <a:latin typeface="Times New Roman" pitchFamily="18" charset="0"/>
                          <a:cs typeface="Times New Roman" pitchFamily="18" charset="0"/>
                        </a:rPr>
                        <a:t> Kfoury and David Khoury, 2016</a:t>
                      </a:r>
                      <a:endParaRPr lang="en-IN" sz="1600" b="0" dirty="0">
                        <a:latin typeface="Times New Roman" pitchFamily="18" charset="0"/>
                        <a:cs typeface="Times New Roman" pitchFamily="18" charset="0"/>
                      </a:endParaRPr>
                    </a:p>
                  </a:txBody>
                  <a:tcPr/>
                </a:tc>
                <a:tc>
                  <a:txBody>
                    <a:bodyPr/>
                    <a:lstStyle/>
                    <a:p>
                      <a:pPr marL="285750" indent="-285750" algn="just">
                        <a:buFont typeface="Arial" panose="020B0604020202020204" pitchFamily="34" charset="0"/>
                        <a:buChar char="•"/>
                      </a:pPr>
                      <a:r>
                        <a:rPr lang="en-IN" sz="1600" dirty="0">
                          <a:latin typeface="Times New Roman" pitchFamily="18" charset="0"/>
                          <a:cs typeface="Times New Roman" pitchFamily="18" charset="0"/>
                        </a:rPr>
                        <a:t>This method is applicable for any vehicle used in transportation and mainly for cars accidents. </a:t>
                      </a:r>
                    </a:p>
                    <a:p>
                      <a:pPr marL="285750" indent="-285750" algn="just">
                        <a:buFont typeface="Arial" panose="020B0604020202020204" pitchFamily="34" charset="0"/>
                        <a:buChar char="•"/>
                      </a:pPr>
                      <a:r>
                        <a:rPr lang="en-IN" sz="1600" dirty="0">
                          <a:latin typeface="Times New Roman" pitchFamily="18" charset="0"/>
                          <a:cs typeface="Times New Roman" pitchFamily="18" charset="0"/>
                        </a:rPr>
                        <a:t>The vehicle’s owner must prepare the vehicle for this system by installing the </a:t>
                      </a:r>
                      <a:r>
                        <a:rPr lang="en-IN" sz="1600" dirty="0" err="1">
                          <a:latin typeface="Times New Roman" pitchFamily="18" charset="0"/>
                          <a:cs typeface="Times New Roman" pitchFamily="18" charset="0"/>
                        </a:rPr>
                        <a:t>IoT</a:t>
                      </a:r>
                      <a:r>
                        <a:rPr lang="en-IN" sz="1600" dirty="0">
                          <a:latin typeface="Times New Roman" pitchFamily="18" charset="0"/>
                          <a:cs typeface="Times New Roman" pitchFamily="18" charset="0"/>
                        </a:rPr>
                        <a:t> device.</a:t>
                      </a:r>
                    </a:p>
                  </a:txBody>
                  <a:tcPr/>
                </a:tc>
                <a:tc>
                  <a:txBody>
                    <a:bodyPr/>
                    <a:lstStyle/>
                    <a:p>
                      <a:pPr marL="285750" indent="-285750" algn="just">
                        <a:buFont typeface="Arial" panose="020B0604020202020204" pitchFamily="34" charset="0"/>
                        <a:buChar char="•"/>
                      </a:pPr>
                      <a:r>
                        <a:rPr lang="en-IN" sz="1600" dirty="0">
                          <a:latin typeface="Times New Roman" pitchFamily="18" charset="0"/>
                          <a:cs typeface="Times New Roman" pitchFamily="18" charset="0"/>
                        </a:rPr>
                        <a:t>An NFC reader is used to identify each passenger by detecting his/her ID.</a:t>
                      </a:r>
                    </a:p>
                    <a:p>
                      <a:pPr marL="285750" indent="-285750" algn="just">
                        <a:buFont typeface="Arial" panose="020B0604020202020204" pitchFamily="34" charset="0"/>
                        <a:buChar char="•"/>
                      </a:pPr>
                      <a:r>
                        <a:rPr lang="en-IN" sz="1600" dirty="0">
                          <a:solidFill>
                            <a:srgbClr val="FF0000"/>
                          </a:solidFill>
                          <a:latin typeface="Times New Roman" pitchFamily="18" charset="0"/>
                          <a:cs typeface="Times New Roman" pitchFamily="18" charset="0"/>
                        </a:rPr>
                        <a:t>The main disadvantage is that it serves only as a form of manual reporting about the accident after it is being taken place.</a:t>
                      </a:r>
                    </a:p>
                  </a:txBody>
                  <a:tcPr/>
                </a:tc>
                <a:extLst>
                  <a:ext uri="{0D108BD9-81ED-4DB2-BD59-A6C34878D82A}">
                    <a16:rowId xmlns:a16="http://schemas.microsoft.com/office/drawing/2014/main" val="10002"/>
                  </a:ext>
                </a:extLst>
              </a:tr>
            </a:tbl>
          </a:graphicData>
        </a:graphic>
      </p:graphicFrame>
      <p:sp>
        <p:nvSpPr>
          <p:cNvPr id="7" name="Date Placeholder 6"/>
          <p:cNvSpPr>
            <a:spLocks noGrp="1"/>
          </p:cNvSpPr>
          <p:nvPr>
            <p:ph type="dt" sz="half" idx="10"/>
          </p:nvPr>
        </p:nvSpPr>
        <p:spPr/>
        <p:txBody>
          <a:bodyPr/>
          <a:lstStyle/>
          <a:p>
            <a:fld id="{A9B3DD80-3D9F-484E-9271-7930A0A2DD45}" type="datetime1">
              <a:rPr lang="en-IN" smtClean="0"/>
              <a:pPr/>
              <a:t>17-02-2023</a:t>
            </a:fld>
            <a:endParaRPr lang="en-IN"/>
          </a:p>
        </p:txBody>
      </p:sp>
      <p:sp>
        <p:nvSpPr>
          <p:cNvPr id="8" name="Slide Number Placeholder 7"/>
          <p:cNvSpPr>
            <a:spLocks noGrp="1"/>
          </p:cNvSpPr>
          <p:nvPr>
            <p:ph type="sldNum" sz="quarter" idx="12"/>
          </p:nvPr>
        </p:nvSpPr>
        <p:spPr/>
        <p:txBody>
          <a:bodyPr/>
          <a:lstStyle/>
          <a:p>
            <a:fld id="{DB61530F-7F7B-4769-95E2-8413D23E4C8A}" type="slidenum">
              <a:rPr lang="en-IN" smtClean="0"/>
              <a:pPr/>
              <a:t>5</a:t>
            </a:fld>
            <a:endParaRPr lang="en-IN"/>
          </a:p>
        </p:txBody>
      </p:sp>
    </p:spTree>
    <p:extLst>
      <p:ext uri="{BB962C8B-B14F-4D97-AF65-F5344CB8AC3E}">
        <p14:creationId xmlns:p14="http://schemas.microsoft.com/office/powerpoint/2010/main" val="19375043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825046"/>
          </a:xfrm>
        </p:spPr>
        <p:txBody>
          <a:bodyPr vert="horz" lIns="91440" tIns="45720" rIns="91440" bIns="45720" rtlCol="0" anchor="ctr">
            <a:normAutofit/>
          </a:bodyPr>
          <a:lstStyle/>
          <a:p>
            <a:pPr algn="ctr"/>
            <a:r>
              <a:rPr lang="en-US" b="1" dirty="0">
                <a:latin typeface="+mn-lt"/>
              </a:rPr>
              <a:t>Scope of the Project</a:t>
            </a:r>
            <a:endParaRPr lang="en-IN" b="1" dirty="0">
              <a:latin typeface="+mn-lt"/>
            </a:endParaRPr>
          </a:p>
        </p:txBody>
      </p:sp>
      <p:sp>
        <p:nvSpPr>
          <p:cNvPr id="3" name="Content Placeholder 2"/>
          <p:cNvSpPr>
            <a:spLocks noGrp="1"/>
          </p:cNvSpPr>
          <p:nvPr>
            <p:ph idx="1"/>
          </p:nvPr>
        </p:nvSpPr>
        <p:spPr>
          <a:xfrm>
            <a:off x="838200" y="1436914"/>
            <a:ext cx="10515600" cy="4740049"/>
          </a:xfrm>
        </p:spPr>
        <p:txBody>
          <a:bodyPr>
            <a:noAutofit/>
          </a:bodyPr>
          <a:lstStyle/>
          <a:p>
            <a:pPr algn="just">
              <a:lnSpc>
                <a:spcPct val="100000"/>
              </a:lnSpc>
              <a:buNone/>
            </a:pPr>
            <a:r>
              <a:rPr lang="en-IN" sz="2000" dirty="0">
                <a:latin typeface="Times New Roman" pitchFamily="18" charset="0"/>
                <a:cs typeface="Times New Roman" pitchFamily="18" charset="0"/>
              </a:rPr>
              <a:t>In this project, the author will focus on these following procedures: </a:t>
            </a:r>
          </a:p>
          <a:p>
            <a:pPr algn="just">
              <a:lnSpc>
                <a:spcPct val="100000"/>
              </a:lnSpc>
              <a:buFont typeface="Wingdings" panose="05000000000000000000" pitchFamily="2" charset="2"/>
              <a:buChar char="Ø"/>
            </a:pPr>
            <a:r>
              <a:rPr lang="en-IN" sz="2000" dirty="0">
                <a:latin typeface="Times New Roman" pitchFamily="18" charset="0"/>
                <a:cs typeface="Times New Roman" pitchFamily="18" charset="0"/>
              </a:rPr>
              <a:t>Basic concept of drowsiness detection system </a:t>
            </a:r>
          </a:p>
          <a:p>
            <a:pPr algn="just">
              <a:lnSpc>
                <a:spcPct val="100000"/>
              </a:lnSpc>
              <a:buFont typeface="Wingdings" panose="05000000000000000000" pitchFamily="2" charset="2"/>
              <a:buChar char="Ø"/>
            </a:pPr>
            <a:r>
              <a:rPr lang="en-IN" sz="2000" dirty="0">
                <a:latin typeface="Times New Roman" pitchFamily="18" charset="0"/>
                <a:cs typeface="Times New Roman" pitchFamily="18" charset="0"/>
              </a:rPr>
              <a:t>Familiarize with the signs of drowsiness </a:t>
            </a:r>
          </a:p>
          <a:p>
            <a:pPr algn="just">
              <a:lnSpc>
                <a:spcPct val="100000"/>
              </a:lnSpc>
              <a:buFont typeface="Wingdings" panose="05000000000000000000" pitchFamily="2" charset="2"/>
              <a:buChar char="Ø"/>
            </a:pPr>
            <a:r>
              <a:rPr lang="en-IN" sz="2000" dirty="0">
                <a:latin typeface="Times New Roman" pitchFamily="18" charset="0"/>
                <a:cs typeface="Times New Roman" pitchFamily="18" charset="0"/>
              </a:rPr>
              <a:t>Determine the drowsiness from these parameters</a:t>
            </a:r>
          </a:p>
          <a:p>
            <a:pPr lvl="2" algn="just">
              <a:lnSpc>
                <a:spcPct val="100000"/>
              </a:lnSpc>
              <a:buFont typeface="Wingdings" panose="05000000000000000000" pitchFamily="2" charset="2"/>
              <a:buChar char="Ø"/>
            </a:pPr>
            <a:r>
              <a:rPr lang="en-IN" dirty="0">
                <a:latin typeface="Times New Roman" pitchFamily="18" charset="0"/>
                <a:cs typeface="Times New Roman" pitchFamily="18" charset="0"/>
              </a:rPr>
              <a:t>Eye blink </a:t>
            </a:r>
          </a:p>
          <a:p>
            <a:pPr lvl="2" algn="just">
              <a:lnSpc>
                <a:spcPct val="100000"/>
              </a:lnSpc>
              <a:buFont typeface="Wingdings" panose="05000000000000000000" pitchFamily="2" charset="2"/>
              <a:buChar char="Ø"/>
            </a:pPr>
            <a:r>
              <a:rPr lang="en-IN" dirty="0">
                <a:latin typeface="Times New Roman" pitchFamily="18" charset="0"/>
                <a:cs typeface="Times New Roman" pitchFamily="18" charset="0"/>
              </a:rPr>
              <a:t>Area of the pupils detected at eyes  </a:t>
            </a:r>
          </a:p>
          <a:p>
            <a:pPr lvl="2" algn="just">
              <a:lnSpc>
                <a:spcPct val="100000"/>
              </a:lnSpc>
              <a:buFont typeface="Wingdings" panose="05000000000000000000" pitchFamily="2" charset="2"/>
              <a:buChar char="Ø"/>
            </a:pPr>
            <a:r>
              <a:rPr lang="en-IN" dirty="0">
                <a:latin typeface="Times New Roman" pitchFamily="18" charset="0"/>
                <a:cs typeface="Times New Roman" pitchFamily="18" charset="0"/>
              </a:rPr>
              <a:t>Yawning </a:t>
            </a:r>
            <a:endParaRPr lang="en-IN" sz="2000" dirty="0">
              <a:latin typeface="Times New Roman" pitchFamily="18" charset="0"/>
              <a:cs typeface="Times New Roman" pitchFamily="18" charset="0"/>
            </a:endParaRPr>
          </a:p>
          <a:p>
            <a:pPr algn="just">
              <a:lnSpc>
                <a:spcPct val="100000"/>
              </a:lnSpc>
              <a:buFont typeface="Wingdings" panose="05000000000000000000" pitchFamily="2" charset="2"/>
              <a:buChar char="Ø"/>
            </a:pPr>
            <a:r>
              <a:rPr lang="en-IN" sz="2000" dirty="0">
                <a:latin typeface="Times New Roman" pitchFamily="18" charset="0"/>
                <a:cs typeface="Times New Roman" pitchFamily="18" charset="0"/>
              </a:rPr>
              <a:t>Data collection and measurement. </a:t>
            </a:r>
          </a:p>
          <a:p>
            <a:pPr algn="just">
              <a:lnSpc>
                <a:spcPct val="100000"/>
              </a:lnSpc>
              <a:buFont typeface="Wingdings" panose="05000000000000000000" pitchFamily="2" charset="2"/>
              <a:buChar char="Ø"/>
            </a:pPr>
            <a:r>
              <a:rPr lang="en-IN" sz="2000" dirty="0">
                <a:latin typeface="Times New Roman" pitchFamily="18" charset="0"/>
                <a:cs typeface="Times New Roman" pitchFamily="18" charset="0"/>
              </a:rPr>
              <a:t>Integration of the methods chosen. </a:t>
            </a:r>
          </a:p>
          <a:p>
            <a:pPr algn="just">
              <a:lnSpc>
                <a:spcPct val="100000"/>
              </a:lnSpc>
              <a:buFont typeface="Wingdings" panose="05000000000000000000" pitchFamily="2" charset="2"/>
              <a:buChar char="Ø"/>
            </a:pPr>
            <a:r>
              <a:rPr lang="en-IN" sz="2000" dirty="0">
                <a:latin typeface="Times New Roman" pitchFamily="18" charset="0"/>
                <a:cs typeface="Times New Roman" pitchFamily="18" charset="0"/>
              </a:rPr>
              <a:t>Coding development and testing.  </a:t>
            </a:r>
          </a:p>
          <a:p>
            <a:pPr algn="just">
              <a:lnSpc>
                <a:spcPct val="100000"/>
              </a:lnSpc>
              <a:buFont typeface="Wingdings" panose="05000000000000000000" pitchFamily="2" charset="2"/>
              <a:buChar char="Ø"/>
            </a:pPr>
            <a:r>
              <a:rPr lang="en-IN" sz="2000" dirty="0">
                <a:latin typeface="Times New Roman" pitchFamily="18" charset="0"/>
                <a:cs typeface="Times New Roman" pitchFamily="18" charset="0"/>
              </a:rPr>
              <a:t>Complete testing and improvement</a:t>
            </a:r>
          </a:p>
        </p:txBody>
      </p:sp>
      <p:sp>
        <p:nvSpPr>
          <p:cNvPr id="7" name="Date Placeholder 6"/>
          <p:cNvSpPr>
            <a:spLocks noGrp="1"/>
          </p:cNvSpPr>
          <p:nvPr>
            <p:ph type="dt" sz="half" idx="10"/>
          </p:nvPr>
        </p:nvSpPr>
        <p:spPr/>
        <p:txBody>
          <a:bodyPr/>
          <a:lstStyle/>
          <a:p>
            <a:fld id="{878D03A0-24AE-4005-B0C5-F08419EC56F7}" type="datetime1">
              <a:rPr lang="en-IN" smtClean="0"/>
              <a:pPr/>
              <a:t>17-02-2023</a:t>
            </a:fld>
            <a:endParaRPr lang="en-IN"/>
          </a:p>
        </p:txBody>
      </p:sp>
      <p:sp>
        <p:nvSpPr>
          <p:cNvPr id="8" name="Slide Number Placeholder 7"/>
          <p:cNvSpPr>
            <a:spLocks noGrp="1"/>
          </p:cNvSpPr>
          <p:nvPr>
            <p:ph type="sldNum" sz="quarter" idx="12"/>
          </p:nvPr>
        </p:nvSpPr>
        <p:spPr/>
        <p:txBody>
          <a:bodyPr/>
          <a:lstStyle/>
          <a:p>
            <a:fld id="{DB61530F-7F7B-4769-95E2-8413D23E4C8A}" type="slidenum">
              <a:rPr lang="en-IN" smtClean="0"/>
              <a:pPr/>
              <a:t>6</a:t>
            </a:fld>
            <a:endParaRPr lang="en-IN"/>
          </a:p>
        </p:txBody>
      </p:sp>
    </p:spTree>
    <p:extLst>
      <p:ext uri="{BB962C8B-B14F-4D97-AF65-F5344CB8AC3E}">
        <p14:creationId xmlns:p14="http://schemas.microsoft.com/office/powerpoint/2010/main" val="2236749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926646"/>
          </a:xfrm>
        </p:spPr>
        <p:txBody>
          <a:bodyPr vert="horz" lIns="91440" tIns="45720" rIns="91440" bIns="45720" rtlCol="0" anchor="ctr">
            <a:normAutofit/>
          </a:bodyPr>
          <a:lstStyle/>
          <a:p>
            <a:pPr algn="ctr"/>
            <a:r>
              <a:rPr lang="en-IN" b="1" dirty="0">
                <a:latin typeface="+mn-lt"/>
              </a:rPr>
              <a:t>Need for the current study</a:t>
            </a:r>
          </a:p>
        </p:txBody>
      </p:sp>
      <p:sp>
        <p:nvSpPr>
          <p:cNvPr id="3" name="Content Placeholder 2"/>
          <p:cNvSpPr>
            <a:spLocks noGrp="1"/>
          </p:cNvSpPr>
          <p:nvPr>
            <p:ph idx="1"/>
          </p:nvPr>
        </p:nvSpPr>
        <p:spPr>
          <a:xfrm>
            <a:off x="838200" y="1480457"/>
            <a:ext cx="10515600" cy="4696506"/>
          </a:xfrm>
        </p:spPr>
        <p:txBody>
          <a:bodyPr>
            <a:normAutofit/>
          </a:bodyPr>
          <a:lstStyle/>
          <a:p>
            <a:pPr algn="just">
              <a:lnSpc>
                <a:spcPct val="150000"/>
              </a:lnSpc>
              <a:buFont typeface="Wingdings" panose="05000000000000000000" pitchFamily="2" charset="2"/>
              <a:buChar char="Ø"/>
            </a:pPr>
            <a:r>
              <a:rPr lang="en-IN" sz="2000" dirty="0">
                <a:latin typeface="Times New Roman" pitchFamily="18" charset="0"/>
                <a:cs typeface="Times New Roman" pitchFamily="18" charset="0"/>
              </a:rPr>
              <a:t>The current study confirmed that drivers with chronic fatigue, acute sleepiness, and careless driver </a:t>
            </a:r>
            <a:r>
              <a:rPr lang="en-IN" sz="2000" dirty="0" err="1">
                <a:latin typeface="Times New Roman" pitchFamily="18" charset="0"/>
                <a:cs typeface="Times New Roman" pitchFamily="18" charset="0"/>
              </a:rPr>
              <a:t>behavior</a:t>
            </a:r>
            <a:r>
              <a:rPr lang="en-IN" sz="2000" dirty="0">
                <a:latin typeface="Times New Roman" pitchFamily="18" charset="0"/>
                <a:cs typeface="Times New Roman" pitchFamily="18" charset="0"/>
              </a:rPr>
              <a:t> may significantly increases the risk of road crashes which can be lead to serious injuries. </a:t>
            </a:r>
          </a:p>
          <a:p>
            <a:pPr algn="just">
              <a:lnSpc>
                <a:spcPct val="150000"/>
              </a:lnSpc>
              <a:buFont typeface="Wingdings" panose="05000000000000000000" pitchFamily="2" charset="2"/>
              <a:buChar char="Ø"/>
            </a:pPr>
            <a:r>
              <a:rPr lang="en-IN" sz="2000" dirty="0">
                <a:latin typeface="Times New Roman" pitchFamily="18" charset="0"/>
                <a:cs typeface="Times New Roman" pitchFamily="18" charset="0"/>
              </a:rPr>
              <a:t>Also, the study confirmed that young drivers are more likely to be involved in collisions during lane-changing than non lane-hanging drivers. </a:t>
            </a:r>
          </a:p>
          <a:p>
            <a:pPr algn="just">
              <a:lnSpc>
                <a:spcPct val="150000"/>
              </a:lnSpc>
              <a:buFont typeface="Wingdings" panose="05000000000000000000" pitchFamily="2" charset="2"/>
              <a:buChar char="Ø"/>
            </a:pPr>
            <a:r>
              <a:rPr lang="en-IN" sz="2000" dirty="0">
                <a:latin typeface="Times New Roman" pitchFamily="18" charset="0"/>
                <a:cs typeface="Times New Roman" pitchFamily="18" charset="0"/>
              </a:rPr>
              <a:t>The levels of acute driver sleepiness measured by the Stanford score were in strong association with the risk of injuries.</a:t>
            </a:r>
          </a:p>
          <a:p>
            <a:pPr algn="just">
              <a:lnSpc>
                <a:spcPct val="150000"/>
              </a:lnSpc>
              <a:buFont typeface="Wingdings" panose="05000000000000000000" pitchFamily="2" charset="2"/>
              <a:buChar char="Ø"/>
            </a:pPr>
            <a:r>
              <a:rPr lang="en-IN" sz="2000" dirty="0">
                <a:latin typeface="Times New Roman" pitchFamily="18" charset="0"/>
                <a:cs typeface="Times New Roman" pitchFamily="18" charset="0"/>
              </a:rPr>
              <a:t>The findings of the current study will be beneficial in prevention of MVC, its related complications and which could be vital for policy decision makers, public health service directors, private sectors and stakeholders.</a:t>
            </a:r>
          </a:p>
        </p:txBody>
      </p:sp>
      <p:sp>
        <p:nvSpPr>
          <p:cNvPr id="7" name="Date Placeholder 6"/>
          <p:cNvSpPr>
            <a:spLocks noGrp="1"/>
          </p:cNvSpPr>
          <p:nvPr>
            <p:ph type="dt" sz="half" idx="10"/>
          </p:nvPr>
        </p:nvSpPr>
        <p:spPr/>
        <p:txBody>
          <a:bodyPr/>
          <a:lstStyle/>
          <a:p>
            <a:fld id="{52B5938B-DD32-4D19-B364-C470333254E8}" type="datetime1">
              <a:rPr lang="en-IN" smtClean="0"/>
              <a:pPr/>
              <a:t>17-02-2023</a:t>
            </a:fld>
            <a:endParaRPr lang="en-IN"/>
          </a:p>
        </p:txBody>
      </p:sp>
      <p:sp>
        <p:nvSpPr>
          <p:cNvPr id="8" name="Slide Number Placeholder 7"/>
          <p:cNvSpPr>
            <a:spLocks noGrp="1"/>
          </p:cNvSpPr>
          <p:nvPr>
            <p:ph type="sldNum" sz="quarter" idx="12"/>
          </p:nvPr>
        </p:nvSpPr>
        <p:spPr/>
        <p:txBody>
          <a:bodyPr/>
          <a:lstStyle/>
          <a:p>
            <a:fld id="{DB61530F-7F7B-4769-95E2-8413D23E4C8A}" type="slidenum">
              <a:rPr lang="en-IN" smtClean="0"/>
              <a:pPr/>
              <a:t>7</a:t>
            </a:fld>
            <a:endParaRPr lang="en-IN"/>
          </a:p>
        </p:txBody>
      </p:sp>
    </p:spTree>
    <p:extLst>
      <p:ext uri="{BB962C8B-B14F-4D97-AF65-F5344CB8AC3E}">
        <p14:creationId xmlns:p14="http://schemas.microsoft.com/office/powerpoint/2010/main" val="36945284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897618"/>
          </a:xfrm>
        </p:spPr>
        <p:txBody>
          <a:bodyPr vert="horz" lIns="91440" tIns="45720" rIns="91440" bIns="45720" rtlCol="0" anchor="ctr">
            <a:normAutofit/>
          </a:bodyPr>
          <a:lstStyle/>
          <a:p>
            <a:pPr algn="ctr"/>
            <a:r>
              <a:rPr lang="en-US" b="1" dirty="0">
                <a:latin typeface="+mn-lt"/>
              </a:rPr>
              <a:t>Feasibility Analysis</a:t>
            </a:r>
            <a:endParaRPr lang="en-IN" b="1" dirty="0">
              <a:latin typeface="+mn-lt"/>
            </a:endParaRPr>
          </a:p>
        </p:txBody>
      </p:sp>
      <p:sp>
        <p:nvSpPr>
          <p:cNvPr id="3" name="Content Placeholder 2"/>
          <p:cNvSpPr>
            <a:spLocks noGrp="1"/>
          </p:cNvSpPr>
          <p:nvPr>
            <p:ph idx="1"/>
          </p:nvPr>
        </p:nvSpPr>
        <p:spPr>
          <a:xfrm>
            <a:off x="838200" y="1480457"/>
            <a:ext cx="10515600" cy="4696506"/>
          </a:xfrm>
        </p:spPr>
        <p:txBody>
          <a:bodyPr>
            <a:normAutofit/>
          </a:bodyPr>
          <a:lstStyle/>
          <a:p>
            <a:pPr lvl="0" algn="just">
              <a:lnSpc>
                <a:spcPct val="150000"/>
              </a:lnSpc>
              <a:buNone/>
            </a:pPr>
            <a:r>
              <a:rPr lang="en-US" sz="2000" dirty="0">
                <a:latin typeface="Times New Roman" pitchFamily="18" charset="0"/>
                <a:cs typeface="Times New Roman" pitchFamily="18" charset="0"/>
              </a:rPr>
              <a:t>The feasibility Analysis is an analytical program through project manager determines the project success ratio and through feasibility study project manager able to see either project. The key considerations involved in the feasibility analysis are:</a:t>
            </a:r>
          </a:p>
          <a:p>
            <a:pPr lvl="5" algn="just">
              <a:lnSpc>
                <a:spcPct val="150000"/>
              </a:lnSpc>
              <a:buFont typeface="Wingdings" pitchFamily="2" charset="2"/>
              <a:buChar char="Ø"/>
            </a:pPr>
            <a:r>
              <a:rPr lang="en-US" sz="2000" dirty="0">
                <a:latin typeface="Times New Roman" pitchFamily="18" charset="0"/>
                <a:cs typeface="Times New Roman" pitchFamily="18" charset="0"/>
              </a:rPr>
              <a:t>Economic Feasibility</a:t>
            </a:r>
            <a:endParaRPr lang="en-IN" sz="2000" dirty="0">
              <a:latin typeface="Times New Roman" pitchFamily="18" charset="0"/>
              <a:cs typeface="Times New Roman" pitchFamily="18" charset="0"/>
            </a:endParaRPr>
          </a:p>
          <a:p>
            <a:pPr lvl="5" algn="just">
              <a:lnSpc>
                <a:spcPct val="150000"/>
              </a:lnSpc>
              <a:buFont typeface="Wingdings" pitchFamily="2" charset="2"/>
              <a:buChar char="Ø"/>
            </a:pPr>
            <a:r>
              <a:rPr lang="en-US" sz="2000" dirty="0">
                <a:latin typeface="Times New Roman" pitchFamily="18" charset="0"/>
                <a:cs typeface="Times New Roman" pitchFamily="18" charset="0"/>
              </a:rPr>
              <a:t>Technical Feasibility</a:t>
            </a:r>
            <a:endParaRPr lang="en-IN" sz="2000" dirty="0">
              <a:latin typeface="Times New Roman" pitchFamily="18" charset="0"/>
              <a:cs typeface="Times New Roman" pitchFamily="18" charset="0"/>
            </a:endParaRPr>
          </a:p>
          <a:p>
            <a:pPr lvl="5" algn="just">
              <a:lnSpc>
                <a:spcPct val="150000"/>
              </a:lnSpc>
              <a:buFont typeface="Wingdings" pitchFamily="2" charset="2"/>
              <a:buChar char="Ø"/>
            </a:pPr>
            <a:r>
              <a:rPr lang="en-US" sz="2000" dirty="0">
                <a:latin typeface="Times New Roman" pitchFamily="18" charset="0"/>
                <a:cs typeface="Times New Roman" pitchFamily="18" charset="0"/>
              </a:rPr>
              <a:t>Operational Feasibility</a:t>
            </a:r>
            <a:endParaRPr lang="en-IN" sz="2000" dirty="0">
              <a:latin typeface="Times New Roman" pitchFamily="18" charset="0"/>
              <a:cs typeface="Times New Roman" pitchFamily="18" charset="0"/>
            </a:endParaRPr>
          </a:p>
          <a:p>
            <a:pPr lvl="5" algn="just">
              <a:lnSpc>
                <a:spcPct val="150000"/>
              </a:lnSpc>
              <a:buFont typeface="Wingdings" pitchFamily="2" charset="2"/>
              <a:buChar char="Ø"/>
            </a:pPr>
            <a:r>
              <a:rPr lang="en-US" sz="2000" dirty="0">
                <a:latin typeface="Times New Roman" pitchFamily="18" charset="0"/>
                <a:cs typeface="Times New Roman" pitchFamily="18" charset="0"/>
              </a:rPr>
              <a:t>Environmental Feasibility</a:t>
            </a:r>
            <a:endParaRPr lang="en-IN" sz="2000" dirty="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a:p>
            <a:pPr algn="just">
              <a:lnSpc>
                <a:spcPct val="150000"/>
              </a:lnSpc>
              <a:buFont typeface="Wingdings" panose="05000000000000000000" pitchFamily="2" charset="2"/>
              <a:buChar char="Ø"/>
            </a:pPr>
            <a:endParaRPr lang="en-IN" sz="2000" dirty="0">
              <a:latin typeface="Times New Roman" pitchFamily="18" charset="0"/>
              <a:cs typeface="Times New Roman" pitchFamily="18" charset="0"/>
            </a:endParaRPr>
          </a:p>
        </p:txBody>
      </p:sp>
      <p:sp>
        <p:nvSpPr>
          <p:cNvPr id="7" name="Date Placeholder 6"/>
          <p:cNvSpPr>
            <a:spLocks noGrp="1"/>
          </p:cNvSpPr>
          <p:nvPr>
            <p:ph type="dt" sz="half" idx="10"/>
          </p:nvPr>
        </p:nvSpPr>
        <p:spPr/>
        <p:txBody>
          <a:bodyPr/>
          <a:lstStyle/>
          <a:p>
            <a:fld id="{898E0D20-99D5-4771-8F0E-B93B7940DFED}" type="datetime1">
              <a:rPr lang="en-IN" smtClean="0"/>
              <a:pPr/>
              <a:t>17-02-2023</a:t>
            </a:fld>
            <a:endParaRPr lang="en-IN"/>
          </a:p>
        </p:txBody>
      </p:sp>
      <p:sp>
        <p:nvSpPr>
          <p:cNvPr id="8" name="Slide Number Placeholder 7"/>
          <p:cNvSpPr>
            <a:spLocks noGrp="1"/>
          </p:cNvSpPr>
          <p:nvPr>
            <p:ph type="sldNum" sz="quarter" idx="12"/>
          </p:nvPr>
        </p:nvSpPr>
        <p:spPr/>
        <p:txBody>
          <a:bodyPr/>
          <a:lstStyle/>
          <a:p>
            <a:fld id="{DB61530F-7F7B-4769-95E2-8413D23E4C8A}" type="slidenum">
              <a:rPr lang="en-IN" smtClean="0"/>
              <a:pPr/>
              <a:t>8</a:t>
            </a:fld>
            <a:endParaRPr lang="en-IN"/>
          </a:p>
        </p:txBody>
      </p:sp>
    </p:spTree>
    <p:extLst>
      <p:ext uri="{BB962C8B-B14F-4D97-AF65-F5344CB8AC3E}">
        <p14:creationId xmlns:p14="http://schemas.microsoft.com/office/powerpoint/2010/main" val="5351668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897618"/>
          </a:xfrm>
        </p:spPr>
        <p:txBody>
          <a:bodyPr vert="horz" lIns="91440" tIns="45720" rIns="91440" bIns="45720" rtlCol="0" anchor="ctr">
            <a:normAutofit/>
          </a:bodyPr>
          <a:lstStyle/>
          <a:p>
            <a:pPr algn="ctr"/>
            <a:r>
              <a:rPr lang="en-US" b="1" dirty="0">
                <a:latin typeface="+mn-lt"/>
              </a:rPr>
              <a:t>Proposed Methodology</a:t>
            </a:r>
            <a:endParaRPr lang="en-IN" b="1" dirty="0">
              <a:latin typeface="+mn-lt"/>
            </a:endParaRPr>
          </a:p>
        </p:txBody>
      </p:sp>
      <p:sp>
        <p:nvSpPr>
          <p:cNvPr id="3" name="Content Placeholder 2"/>
          <p:cNvSpPr>
            <a:spLocks noGrp="1"/>
          </p:cNvSpPr>
          <p:nvPr>
            <p:ph idx="1"/>
          </p:nvPr>
        </p:nvSpPr>
        <p:spPr>
          <a:xfrm>
            <a:off x="838199" y="1465943"/>
            <a:ext cx="10802257" cy="4711020"/>
          </a:xfrm>
        </p:spPr>
        <p:txBody>
          <a:bodyPr>
            <a:noAutofit/>
          </a:bodyPr>
          <a:lstStyle/>
          <a:p>
            <a:pPr algn="just">
              <a:lnSpc>
                <a:spcPct val="150000"/>
              </a:lnSpc>
              <a:buFont typeface="Wingdings" pitchFamily="2" charset="2"/>
              <a:buChar char="Ø"/>
            </a:pPr>
            <a:r>
              <a:rPr lang="en-IN" sz="2000" dirty="0">
                <a:latin typeface="Times New Roman" pitchFamily="18" charset="0"/>
                <a:cs typeface="Times New Roman" pitchFamily="18" charset="0"/>
              </a:rPr>
              <a:t>This paper approaches a system towards automobile safety with autonomous region based automatic car system. </a:t>
            </a:r>
          </a:p>
          <a:p>
            <a:pPr algn="just">
              <a:lnSpc>
                <a:spcPct val="150000"/>
              </a:lnSpc>
              <a:buFont typeface="Wingdings" pitchFamily="2" charset="2"/>
              <a:buChar char="Ø"/>
            </a:pPr>
            <a:r>
              <a:rPr lang="en-IN" sz="2000" dirty="0">
                <a:latin typeface="Times New Roman" pitchFamily="18" charset="0"/>
                <a:cs typeface="Times New Roman" pitchFamily="18" charset="0"/>
              </a:rPr>
              <a:t>We propose three distinct concepts namely, a Drowsy Driver Detection system and vibrate to alert him.  alcohol consumption detection system using MQ2 sensor when driver consume alcohol  then the DC motor will not run.</a:t>
            </a:r>
          </a:p>
          <a:p>
            <a:pPr algn="just">
              <a:lnSpc>
                <a:spcPct val="150000"/>
              </a:lnSpc>
              <a:buFont typeface="Wingdings" pitchFamily="2" charset="2"/>
              <a:buChar char="Ø"/>
            </a:pPr>
            <a:r>
              <a:rPr lang="en-IN" sz="2000" dirty="0">
                <a:latin typeface="Times New Roman" pitchFamily="18" charset="0"/>
                <a:cs typeface="Times New Roman" pitchFamily="18" charset="0"/>
              </a:rPr>
              <a:t>The proposed system is used to avoid various road accidents caused by drowsy driving, alcohol consumption during driving also this system used for security purpose of a driver to caution the driver if any of these state occurs.</a:t>
            </a:r>
            <a:endParaRPr lang="en-US" sz="2000" dirty="0">
              <a:latin typeface="Times New Roman" pitchFamily="18" charset="0"/>
              <a:cs typeface="Times New Roman" pitchFamily="18" charset="0"/>
            </a:endParaRPr>
          </a:p>
        </p:txBody>
      </p:sp>
      <p:sp>
        <p:nvSpPr>
          <p:cNvPr id="7" name="Date Placeholder 6"/>
          <p:cNvSpPr>
            <a:spLocks noGrp="1"/>
          </p:cNvSpPr>
          <p:nvPr>
            <p:ph type="dt" sz="half" idx="10"/>
          </p:nvPr>
        </p:nvSpPr>
        <p:spPr/>
        <p:txBody>
          <a:bodyPr/>
          <a:lstStyle/>
          <a:p>
            <a:fld id="{3AB22226-1CC7-46DC-9F0E-06A684C86C91}" type="datetime1">
              <a:rPr lang="en-IN" smtClean="0"/>
              <a:pPr/>
              <a:t>17-02-2023</a:t>
            </a:fld>
            <a:endParaRPr lang="en-IN"/>
          </a:p>
        </p:txBody>
      </p:sp>
      <p:sp>
        <p:nvSpPr>
          <p:cNvPr id="8" name="Slide Number Placeholder 7"/>
          <p:cNvSpPr>
            <a:spLocks noGrp="1"/>
          </p:cNvSpPr>
          <p:nvPr>
            <p:ph type="sldNum" sz="quarter" idx="12"/>
          </p:nvPr>
        </p:nvSpPr>
        <p:spPr/>
        <p:txBody>
          <a:bodyPr/>
          <a:lstStyle/>
          <a:p>
            <a:fld id="{DB61530F-7F7B-4769-95E2-8413D23E4C8A}" type="slidenum">
              <a:rPr lang="en-IN" smtClean="0"/>
              <a:pPr/>
              <a:t>9</a:t>
            </a:fld>
            <a:endParaRPr lang="en-IN"/>
          </a:p>
        </p:txBody>
      </p:sp>
    </p:spTree>
    <p:extLst>
      <p:ext uri="{BB962C8B-B14F-4D97-AF65-F5344CB8AC3E}">
        <p14:creationId xmlns:p14="http://schemas.microsoft.com/office/powerpoint/2010/main" val="14159891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883103"/>
          </a:xfrm>
        </p:spPr>
        <p:txBody>
          <a:bodyPr vert="horz" lIns="91440" tIns="45720" rIns="91440" bIns="45720" rtlCol="0" anchor="ctr">
            <a:normAutofit/>
          </a:bodyPr>
          <a:lstStyle/>
          <a:p>
            <a:pPr algn="ctr"/>
            <a:r>
              <a:rPr lang="en-IN" b="1" dirty="0">
                <a:latin typeface="+mn-lt"/>
              </a:rPr>
              <a:t>Choice of Components</a:t>
            </a:r>
          </a:p>
        </p:txBody>
      </p:sp>
      <p:sp>
        <p:nvSpPr>
          <p:cNvPr id="3" name="Content Placeholder 2"/>
          <p:cNvSpPr>
            <a:spLocks noGrp="1"/>
          </p:cNvSpPr>
          <p:nvPr>
            <p:ph idx="1"/>
          </p:nvPr>
        </p:nvSpPr>
        <p:spPr>
          <a:xfrm>
            <a:off x="852714" y="1074057"/>
            <a:ext cx="10961914" cy="5573487"/>
          </a:xfrm>
        </p:spPr>
        <p:txBody>
          <a:bodyPr>
            <a:noAutofit/>
          </a:bodyPr>
          <a:lstStyle/>
          <a:p>
            <a:pPr algn="just">
              <a:buNone/>
            </a:pPr>
            <a:r>
              <a:rPr lang="en-IN" sz="2000" b="1" dirty="0">
                <a:latin typeface="Times New Roman" pitchFamily="18" charset="0"/>
                <a:cs typeface="Times New Roman" pitchFamily="18" charset="0"/>
              </a:rPr>
              <a:t>EQUIPMENT </a:t>
            </a:r>
          </a:p>
          <a:p>
            <a:pPr algn="just">
              <a:lnSpc>
                <a:spcPct val="150000"/>
              </a:lnSpc>
              <a:buFont typeface="Wingdings" pitchFamily="2" charset="2"/>
              <a:buChar char="Ø"/>
            </a:pPr>
            <a:r>
              <a:rPr lang="en-IN" sz="2000" dirty="0">
                <a:latin typeface="Times New Roman" pitchFamily="18" charset="0"/>
                <a:cs typeface="Times New Roman" pitchFamily="18" charset="0"/>
              </a:rPr>
              <a:t>Gas sensor </a:t>
            </a:r>
          </a:p>
          <a:p>
            <a:pPr algn="just">
              <a:lnSpc>
                <a:spcPct val="150000"/>
              </a:lnSpc>
              <a:buFont typeface="Wingdings" pitchFamily="2" charset="2"/>
              <a:buChar char="Ø"/>
            </a:pPr>
            <a:r>
              <a:rPr lang="en-IN" sz="2000" dirty="0">
                <a:latin typeface="Times New Roman" pitchFamily="18" charset="0"/>
                <a:cs typeface="Times New Roman" pitchFamily="18" charset="0"/>
              </a:rPr>
              <a:t>Eye blink sensor</a:t>
            </a:r>
          </a:p>
          <a:p>
            <a:pPr algn="just">
              <a:lnSpc>
                <a:spcPct val="150000"/>
              </a:lnSpc>
              <a:buFont typeface="Wingdings" pitchFamily="2" charset="2"/>
              <a:buChar char="Ø"/>
            </a:pPr>
            <a:r>
              <a:rPr lang="en-IN" sz="2000" dirty="0">
                <a:latin typeface="Times New Roman" pitchFamily="18" charset="0"/>
                <a:cs typeface="Times New Roman" pitchFamily="18" charset="0"/>
              </a:rPr>
              <a:t>Water level Controller</a:t>
            </a:r>
          </a:p>
          <a:p>
            <a:pPr algn="just">
              <a:lnSpc>
                <a:spcPct val="150000"/>
              </a:lnSpc>
              <a:buFont typeface="Wingdings" pitchFamily="2" charset="2"/>
              <a:buChar char="Ø"/>
            </a:pPr>
            <a:r>
              <a:rPr lang="en-IN" sz="2000" dirty="0">
                <a:latin typeface="Times New Roman" pitchFamily="18" charset="0"/>
                <a:cs typeface="Times New Roman" pitchFamily="18" charset="0"/>
              </a:rPr>
              <a:t>Vibrator</a:t>
            </a:r>
          </a:p>
          <a:p>
            <a:pPr algn="just">
              <a:lnSpc>
                <a:spcPct val="150000"/>
              </a:lnSpc>
              <a:buFont typeface="Wingdings" pitchFamily="2" charset="2"/>
              <a:buChar char="Ø"/>
            </a:pPr>
            <a:r>
              <a:rPr lang="en-IN" sz="2000" dirty="0">
                <a:latin typeface="Times New Roman" pitchFamily="18" charset="0"/>
                <a:cs typeface="Times New Roman" pitchFamily="18" charset="0"/>
              </a:rPr>
              <a:t>Node MCU</a:t>
            </a:r>
          </a:p>
          <a:p>
            <a:pPr algn="just">
              <a:lnSpc>
                <a:spcPct val="150000"/>
              </a:lnSpc>
              <a:buFont typeface="Wingdings" pitchFamily="2" charset="2"/>
              <a:buChar char="Ø"/>
            </a:pPr>
            <a:r>
              <a:rPr lang="en-IN" sz="2000" dirty="0">
                <a:latin typeface="Times New Roman" pitchFamily="18" charset="0"/>
                <a:cs typeface="Times New Roman" pitchFamily="18" charset="0"/>
              </a:rPr>
              <a:t>LCD Display</a:t>
            </a:r>
          </a:p>
          <a:p>
            <a:pPr algn="just">
              <a:lnSpc>
                <a:spcPct val="150000"/>
              </a:lnSpc>
              <a:buFont typeface="Wingdings" pitchFamily="2" charset="2"/>
              <a:buChar char="Ø"/>
            </a:pPr>
            <a:r>
              <a:rPr lang="en-IN" sz="2000" dirty="0">
                <a:latin typeface="Times New Roman" pitchFamily="18" charset="0"/>
                <a:cs typeface="Times New Roman" pitchFamily="18" charset="0"/>
              </a:rPr>
              <a:t>Buzzer alarm</a:t>
            </a:r>
          </a:p>
          <a:p>
            <a:pPr algn="just">
              <a:lnSpc>
                <a:spcPct val="150000"/>
              </a:lnSpc>
              <a:buFont typeface="Wingdings" pitchFamily="2" charset="2"/>
              <a:buChar char="Ø"/>
            </a:pPr>
            <a:r>
              <a:rPr lang="en-IN" sz="2000" dirty="0">
                <a:latin typeface="Times New Roman" pitchFamily="18" charset="0"/>
                <a:cs typeface="Times New Roman" pitchFamily="18" charset="0"/>
              </a:rPr>
              <a:t>DC Motor</a:t>
            </a:r>
          </a:p>
          <a:p>
            <a:pPr algn="just">
              <a:lnSpc>
                <a:spcPct val="150000"/>
              </a:lnSpc>
              <a:buFont typeface="Wingdings" pitchFamily="2" charset="2"/>
              <a:buChar char="Ø"/>
            </a:pPr>
            <a:r>
              <a:rPr lang="en-IN" sz="2000" dirty="0">
                <a:latin typeface="Times New Roman" pitchFamily="18" charset="0"/>
                <a:cs typeface="Times New Roman" pitchFamily="18" charset="0"/>
              </a:rPr>
              <a:t>Website</a:t>
            </a:r>
          </a:p>
          <a:p>
            <a:pPr algn="just">
              <a:buNone/>
            </a:pPr>
            <a:endParaRPr lang="en-IN" sz="2000" b="1" dirty="0">
              <a:latin typeface="Times New Roman" pitchFamily="18" charset="0"/>
              <a:cs typeface="Times New Roman" pitchFamily="18" charset="0"/>
            </a:endParaRPr>
          </a:p>
          <a:p>
            <a:pPr algn="just">
              <a:buNone/>
            </a:pPr>
            <a:endParaRPr lang="en-IN" sz="2000" b="1" dirty="0">
              <a:latin typeface="Times New Roman" pitchFamily="18" charset="0"/>
              <a:cs typeface="Times New Roman" pitchFamily="18" charset="0"/>
            </a:endParaRPr>
          </a:p>
          <a:p>
            <a:pPr algn="just">
              <a:buNone/>
            </a:pPr>
            <a:endParaRPr lang="en-IN" sz="2000" b="1" dirty="0">
              <a:latin typeface="Times New Roman" pitchFamily="18" charset="0"/>
              <a:cs typeface="Times New Roman" pitchFamily="18" charset="0"/>
            </a:endParaRPr>
          </a:p>
        </p:txBody>
      </p:sp>
      <p:sp>
        <p:nvSpPr>
          <p:cNvPr id="7" name="Date Placeholder 6"/>
          <p:cNvSpPr>
            <a:spLocks noGrp="1"/>
          </p:cNvSpPr>
          <p:nvPr>
            <p:ph type="dt" sz="half" idx="10"/>
          </p:nvPr>
        </p:nvSpPr>
        <p:spPr/>
        <p:txBody>
          <a:bodyPr/>
          <a:lstStyle/>
          <a:p>
            <a:fld id="{9025503E-BA27-4BAC-A3A0-D9CE3ED6CD9B}" type="datetime1">
              <a:rPr lang="en-IN" smtClean="0"/>
              <a:pPr/>
              <a:t>17-02-2023</a:t>
            </a:fld>
            <a:endParaRPr lang="en-IN"/>
          </a:p>
        </p:txBody>
      </p:sp>
      <p:sp>
        <p:nvSpPr>
          <p:cNvPr id="8" name="Slide Number Placeholder 7"/>
          <p:cNvSpPr>
            <a:spLocks noGrp="1"/>
          </p:cNvSpPr>
          <p:nvPr>
            <p:ph type="sldNum" sz="quarter" idx="12"/>
          </p:nvPr>
        </p:nvSpPr>
        <p:spPr/>
        <p:txBody>
          <a:bodyPr/>
          <a:lstStyle/>
          <a:p>
            <a:fld id="{DB61530F-7F7B-4769-95E2-8413D23E4C8A}" type="slidenum">
              <a:rPr lang="en-IN" smtClean="0"/>
              <a:pPr/>
              <a:t>10</a:t>
            </a:fld>
            <a:endParaRPr lang="en-IN"/>
          </a:p>
        </p:txBody>
      </p:sp>
    </p:spTree>
    <p:extLst>
      <p:ext uri="{BB962C8B-B14F-4D97-AF65-F5344CB8AC3E}">
        <p14:creationId xmlns:p14="http://schemas.microsoft.com/office/powerpoint/2010/main" val="12708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825046"/>
          </a:xfrm>
        </p:spPr>
        <p:txBody>
          <a:bodyPr vert="horz" lIns="91440" tIns="45720" rIns="91440" bIns="45720" rtlCol="0" anchor="ctr">
            <a:normAutofit/>
          </a:bodyPr>
          <a:lstStyle/>
          <a:p>
            <a:pPr algn="ctr"/>
            <a:r>
              <a:rPr lang="en-US" b="1" dirty="0">
                <a:latin typeface="+mn-lt"/>
              </a:rPr>
              <a:t>Design</a:t>
            </a:r>
            <a:endParaRPr lang="en-IN" b="1" dirty="0">
              <a:latin typeface="+mn-lt"/>
            </a:endParaRPr>
          </a:p>
        </p:txBody>
      </p:sp>
      <p:sp>
        <p:nvSpPr>
          <p:cNvPr id="7" name="Date Placeholder 6"/>
          <p:cNvSpPr>
            <a:spLocks noGrp="1"/>
          </p:cNvSpPr>
          <p:nvPr>
            <p:ph type="dt" sz="half" idx="10"/>
          </p:nvPr>
        </p:nvSpPr>
        <p:spPr/>
        <p:txBody>
          <a:bodyPr/>
          <a:lstStyle/>
          <a:p>
            <a:fld id="{A3B489C5-02B4-4E62-ACFF-7F4CB9F46C1A}" type="datetime1">
              <a:rPr lang="en-IN" smtClean="0"/>
              <a:pPr/>
              <a:t>17-02-2023</a:t>
            </a:fld>
            <a:endParaRPr lang="en-IN"/>
          </a:p>
        </p:txBody>
      </p:sp>
      <p:sp>
        <p:nvSpPr>
          <p:cNvPr id="8" name="Slide Number Placeholder 7"/>
          <p:cNvSpPr>
            <a:spLocks noGrp="1"/>
          </p:cNvSpPr>
          <p:nvPr>
            <p:ph type="sldNum" sz="quarter" idx="12"/>
          </p:nvPr>
        </p:nvSpPr>
        <p:spPr/>
        <p:txBody>
          <a:bodyPr/>
          <a:lstStyle/>
          <a:p>
            <a:fld id="{DB61530F-7F7B-4769-95E2-8413D23E4C8A}" type="slidenum">
              <a:rPr lang="en-IN" smtClean="0"/>
              <a:pPr/>
              <a:t>11</a:t>
            </a:fld>
            <a:endParaRPr lang="en-IN"/>
          </a:p>
        </p:txBody>
      </p:sp>
      <p:pic>
        <p:nvPicPr>
          <p:cNvPr id="3" name="Content Placeholder 2" descr="D:\STUDENT\2022\Aadhiyaman\karan\block Diagram DRIVER DROWSINESS AND ALCOHOL DETECTION WITH CAR TRACKING SYSTEM USING IOT.png"/>
          <p:cNvPicPr>
            <a:picLocks noGrp="1" noChangeAspect="1" noChangeArrowheads="1"/>
          </p:cNvPicPr>
          <p:nvPr>
            <p:ph idx="1"/>
          </p:nvPr>
        </p:nvPicPr>
        <p:blipFill>
          <a:blip r:embed="rId2"/>
          <a:srcRect/>
          <a:stretch>
            <a:fillRect/>
          </a:stretch>
        </p:blipFill>
        <p:spPr bwMode="auto">
          <a:xfrm>
            <a:off x="1103086" y="1825625"/>
            <a:ext cx="10682514" cy="4351338"/>
          </a:xfrm>
          <a:prstGeom prst="rect">
            <a:avLst/>
          </a:prstGeom>
          <a:noFill/>
        </p:spPr>
      </p:pic>
    </p:spTree>
    <p:extLst>
      <p:ext uri="{BB962C8B-B14F-4D97-AF65-F5344CB8AC3E}">
        <p14:creationId xmlns:p14="http://schemas.microsoft.com/office/powerpoint/2010/main" val="35451211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825046"/>
          </a:xfrm>
        </p:spPr>
        <p:txBody>
          <a:bodyPr vert="horz" lIns="91440" tIns="45720" rIns="91440" bIns="45720" rtlCol="0" anchor="ctr">
            <a:normAutofit/>
          </a:bodyPr>
          <a:lstStyle/>
          <a:p>
            <a:pPr algn="ctr"/>
            <a:r>
              <a:rPr lang="en-US" b="1" dirty="0">
                <a:latin typeface="+mn-lt"/>
              </a:rPr>
              <a:t>Novelty of the Project</a:t>
            </a:r>
            <a:endParaRPr lang="en-IN" b="1" dirty="0">
              <a:latin typeface="+mn-lt"/>
            </a:endParaRPr>
          </a:p>
        </p:txBody>
      </p:sp>
      <p:sp>
        <p:nvSpPr>
          <p:cNvPr id="3" name="Content Placeholder 2"/>
          <p:cNvSpPr>
            <a:spLocks noGrp="1"/>
          </p:cNvSpPr>
          <p:nvPr>
            <p:ph idx="1"/>
          </p:nvPr>
        </p:nvSpPr>
        <p:spPr>
          <a:xfrm>
            <a:off x="838200" y="1407886"/>
            <a:ext cx="10515600" cy="4769077"/>
          </a:xfrm>
        </p:spPr>
        <p:txBody>
          <a:bodyPr>
            <a:normAutofit/>
          </a:bodyPr>
          <a:lstStyle/>
          <a:p>
            <a:pPr algn="just">
              <a:lnSpc>
                <a:spcPct val="150000"/>
              </a:lnSpc>
              <a:buFont typeface="Wingdings" panose="05000000000000000000" pitchFamily="2" charset="2"/>
              <a:buChar char="Ø"/>
            </a:pPr>
            <a:r>
              <a:rPr lang="en-IN" sz="2000" dirty="0">
                <a:latin typeface="Times New Roman" pitchFamily="18" charset="0"/>
                <a:cs typeface="Times New Roman" pitchFamily="18" charset="0"/>
              </a:rPr>
              <a:t>The novelty of this project lies in making use of EDA as a measure to detect if a person is drowsy or not. </a:t>
            </a:r>
          </a:p>
          <a:p>
            <a:pPr algn="just">
              <a:lnSpc>
                <a:spcPct val="150000"/>
              </a:lnSpc>
              <a:buFont typeface="Wingdings" panose="05000000000000000000" pitchFamily="2" charset="2"/>
              <a:buChar char="Ø"/>
            </a:pPr>
            <a:r>
              <a:rPr lang="en-IN" sz="2000" dirty="0">
                <a:latin typeface="Times New Roman" pitchFamily="18" charset="0"/>
                <a:cs typeface="Times New Roman" pitchFamily="18" charset="0"/>
              </a:rPr>
              <a:t>Much of the challenge lies in building a device equipped with the necessary sensors and processing the data on real-time. </a:t>
            </a:r>
          </a:p>
          <a:p>
            <a:pPr algn="just">
              <a:lnSpc>
                <a:spcPct val="150000"/>
              </a:lnSpc>
              <a:buFont typeface="Wingdings" panose="05000000000000000000" pitchFamily="2" charset="2"/>
              <a:buChar char="Ø"/>
            </a:pPr>
            <a:r>
              <a:rPr lang="en-IN" sz="2000" dirty="0">
                <a:latin typeface="Times New Roman" pitchFamily="18" charset="0"/>
                <a:cs typeface="Times New Roman" pitchFamily="18" charset="0"/>
              </a:rPr>
              <a:t>The novelty of this work lies in development of an embedded device interfaced with sensors and actuators to detect and alert a driver when found drowsy using sweat as a parameter.</a:t>
            </a:r>
          </a:p>
          <a:p>
            <a:pPr algn="just">
              <a:lnSpc>
                <a:spcPct val="150000"/>
              </a:lnSpc>
              <a:buFont typeface="Wingdings" panose="05000000000000000000" pitchFamily="2" charset="2"/>
              <a:buChar char="Ø"/>
            </a:pPr>
            <a:r>
              <a:rPr lang="en-IN" sz="2000" dirty="0">
                <a:latin typeface="Times New Roman" pitchFamily="18" charset="0"/>
                <a:cs typeface="Times New Roman" pitchFamily="18" charset="0"/>
              </a:rPr>
              <a:t>With the constant improvement and novelty in technology, there is an advancement in transportation modes. Our dependencies on it have started increasing at a high rate.</a:t>
            </a:r>
          </a:p>
        </p:txBody>
      </p:sp>
      <p:sp>
        <p:nvSpPr>
          <p:cNvPr id="7" name="Date Placeholder 6"/>
          <p:cNvSpPr>
            <a:spLocks noGrp="1"/>
          </p:cNvSpPr>
          <p:nvPr>
            <p:ph type="dt" sz="half" idx="10"/>
          </p:nvPr>
        </p:nvSpPr>
        <p:spPr/>
        <p:txBody>
          <a:bodyPr/>
          <a:lstStyle/>
          <a:p>
            <a:fld id="{A3B489C5-02B4-4E62-ACFF-7F4CB9F46C1A}" type="datetime1">
              <a:rPr lang="en-IN" smtClean="0"/>
              <a:pPr/>
              <a:t>17-02-2023</a:t>
            </a:fld>
            <a:endParaRPr lang="en-IN"/>
          </a:p>
        </p:txBody>
      </p:sp>
      <p:sp>
        <p:nvSpPr>
          <p:cNvPr id="8" name="Slide Number Placeholder 7"/>
          <p:cNvSpPr>
            <a:spLocks noGrp="1"/>
          </p:cNvSpPr>
          <p:nvPr>
            <p:ph type="sldNum" sz="quarter" idx="12"/>
          </p:nvPr>
        </p:nvSpPr>
        <p:spPr/>
        <p:txBody>
          <a:bodyPr/>
          <a:lstStyle/>
          <a:p>
            <a:fld id="{DB61530F-7F7B-4769-95E2-8413D23E4C8A}" type="slidenum">
              <a:rPr lang="en-IN" smtClean="0"/>
              <a:pPr/>
              <a:t>12</a:t>
            </a:fld>
            <a:endParaRPr lang="en-IN"/>
          </a:p>
        </p:txBody>
      </p:sp>
    </p:spTree>
    <p:extLst>
      <p:ext uri="{BB962C8B-B14F-4D97-AF65-F5344CB8AC3E}">
        <p14:creationId xmlns:p14="http://schemas.microsoft.com/office/powerpoint/2010/main" val="32856021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810532"/>
          </a:xfrm>
        </p:spPr>
        <p:txBody>
          <a:bodyPr vert="horz" lIns="91440" tIns="45720" rIns="91440" bIns="45720" rtlCol="0" anchor="ctr">
            <a:normAutofit/>
          </a:bodyPr>
          <a:lstStyle/>
          <a:p>
            <a:pPr algn="ctr"/>
            <a:r>
              <a:rPr lang="en-US" b="1" dirty="0">
                <a:latin typeface="+mn-lt"/>
              </a:rPr>
              <a:t>Reference(s)</a:t>
            </a:r>
            <a:endParaRPr lang="en-IN" b="1" dirty="0">
              <a:latin typeface="+mn-lt"/>
            </a:endParaRPr>
          </a:p>
        </p:txBody>
      </p:sp>
      <p:sp>
        <p:nvSpPr>
          <p:cNvPr id="3" name="Content Placeholder 2"/>
          <p:cNvSpPr>
            <a:spLocks noGrp="1"/>
          </p:cNvSpPr>
          <p:nvPr>
            <p:ph idx="1"/>
          </p:nvPr>
        </p:nvSpPr>
        <p:spPr>
          <a:xfrm>
            <a:off x="838200" y="1422400"/>
            <a:ext cx="10515600" cy="4754563"/>
          </a:xfrm>
        </p:spPr>
        <p:txBody>
          <a:bodyPr>
            <a:normAutofit/>
          </a:bodyPr>
          <a:lstStyle/>
          <a:p>
            <a:pPr marL="452628" indent="-342900" algn="just">
              <a:lnSpc>
                <a:spcPct val="150000"/>
              </a:lnSpc>
              <a:buFont typeface="Wingdings" pitchFamily="2" charset="2"/>
              <a:buChar char="Ø"/>
            </a:pPr>
            <a:r>
              <a:rPr lang="en-IN" sz="2000" dirty="0" err="1">
                <a:latin typeface="Times New Roman" pitchFamily="18" charset="0"/>
                <a:cs typeface="Times New Roman" pitchFamily="18" charset="0"/>
              </a:rPr>
              <a:t>K.Srijayathi</a:t>
            </a:r>
            <a:r>
              <a:rPr lang="en-IN" sz="2000" dirty="0">
                <a:latin typeface="Times New Roman" pitchFamily="18" charset="0"/>
                <a:cs typeface="Times New Roman" pitchFamily="18" charset="0"/>
              </a:rPr>
              <a:t> and </a:t>
            </a:r>
            <a:r>
              <a:rPr lang="en-IN" sz="2000" dirty="0" err="1">
                <a:latin typeface="Times New Roman" pitchFamily="18" charset="0"/>
                <a:cs typeface="Times New Roman" pitchFamily="18" charset="0"/>
              </a:rPr>
              <a:t>M.Vedachary</a:t>
            </a:r>
            <a:r>
              <a:rPr lang="en-IN" sz="2000" dirty="0">
                <a:latin typeface="Times New Roman" pitchFamily="18" charset="0"/>
                <a:cs typeface="Times New Roman" pitchFamily="18" charset="0"/>
              </a:rPr>
              <a:t>, “Implementation of the Driver Drowsiness Detection System,” International Journal of science, Engineering and Technology Research(IJSETR), vol. 2, pp. 1751-1754, September 2013. </a:t>
            </a:r>
          </a:p>
          <a:p>
            <a:pPr marL="452628" indent="-342900" algn="just">
              <a:lnSpc>
                <a:spcPct val="150000"/>
              </a:lnSpc>
              <a:buFont typeface="Wingdings" pitchFamily="2" charset="2"/>
              <a:buChar char="Ø"/>
            </a:pPr>
            <a:r>
              <a:rPr lang="en-IN" sz="2000" dirty="0" err="1">
                <a:latin typeface="Times New Roman" pitchFamily="18" charset="0"/>
                <a:cs typeface="Times New Roman" pitchFamily="18" charset="0"/>
              </a:rPr>
              <a:t>Elie</a:t>
            </a:r>
            <a:r>
              <a:rPr lang="en-IN" sz="2000" dirty="0">
                <a:latin typeface="Times New Roman" pitchFamily="18" charset="0"/>
                <a:cs typeface="Times New Roman" pitchFamily="18" charset="0"/>
              </a:rPr>
              <a:t> Nasr, </a:t>
            </a:r>
            <a:r>
              <a:rPr lang="en-IN" sz="2000" dirty="0" err="1">
                <a:latin typeface="Times New Roman" pitchFamily="18" charset="0"/>
                <a:cs typeface="Times New Roman" pitchFamily="18" charset="0"/>
              </a:rPr>
              <a:t>Elie</a:t>
            </a:r>
            <a:r>
              <a:rPr lang="en-IN" sz="2000" dirty="0">
                <a:latin typeface="Times New Roman" pitchFamily="18" charset="0"/>
                <a:cs typeface="Times New Roman" pitchFamily="18" charset="0"/>
              </a:rPr>
              <a:t> Kfoury and David Khoury, “An </a:t>
            </a:r>
            <a:r>
              <a:rPr lang="en-IN" sz="2000" dirty="0" err="1">
                <a:latin typeface="Times New Roman" pitchFamily="18" charset="0"/>
                <a:cs typeface="Times New Roman" pitchFamily="18" charset="0"/>
              </a:rPr>
              <a:t>IoT</a:t>
            </a:r>
            <a:r>
              <a:rPr lang="en-IN" sz="2000" dirty="0">
                <a:latin typeface="Times New Roman" pitchFamily="18" charset="0"/>
                <a:cs typeface="Times New Roman" pitchFamily="18" charset="0"/>
              </a:rPr>
              <a:t> Approach to Vehicle Accident Detection, Reporting and Navigation,” IEEE International Multidisciplinary Conference on Engineering Technology (IMCET), 978-1- 5090-0996-1, 2016.</a:t>
            </a:r>
          </a:p>
          <a:p>
            <a:pPr marL="452628" indent="-342900" algn="just">
              <a:lnSpc>
                <a:spcPct val="150000"/>
              </a:lnSpc>
              <a:buFont typeface="Wingdings" pitchFamily="2" charset="2"/>
              <a:buChar char="Ø"/>
            </a:pPr>
            <a:r>
              <a:rPr lang="en-IN" sz="2000" dirty="0">
                <a:latin typeface="Times New Roman" pitchFamily="18" charset="0"/>
                <a:cs typeface="Times New Roman" pitchFamily="18" charset="0"/>
              </a:rPr>
              <a:t>Pragyaditya Das and S.Pragadeesh, “A Microcontroller based Car-Safety System: Implementing Drowsiness Detection And Vehicle-Vehicle Distance Detection In Parallel,” International journal of Scientific &amp; Technology Research , vol. 4, issue 12 , pp. 161-163, December 2015.</a:t>
            </a:r>
            <a:endParaRPr lang="en-US" sz="2000" dirty="0">
              <a:latin typeface="Times New Roman" pitchFamily="18" charset="0"/>
              <a:cs typeface="Times New Roman" pitchFamily="18" charset="0"/>
            </a:endParaRPr>
          </a:p>
        </p:txBody>
      </p:sp>
      <p:sp>
        <p:nvSpPr>
          <p:cNvPr id="7" name="Date Placeholder 6"/>
          <p:cNvSpPr>
            <a:spLocks noGrp="1"/>
          </p:cNvSpPr>
          <p:nvPr>
            <p:ph type="dt" sz="half" idx="10"/>
          </p:nvPr>
        </p:nvSpPr>
        <p:spPr/>
        <p:txBody>
          <a:bodyPr/>
          <a:lstStyle/>
          <a:p>
            <a:fld id="{CE2E8CBC-7975-4C2D-B96E-131230B16764}" type="datetime1">
              <a:rPr lang="en-IN" smtClean="0"/>
              <a:pPr/>
              <a:t>17-02-2023</a:t>
            </a:fld>
            <a:endParaRPr lang="en-IN"/>
          </a:p>
        </p:txBody>
      </p:sp>
      <p:sp>
        <p:nvSpPr>
          <p:cNvPr id="8" name="Slide Number Placeholder 7"/>
          <p:cNvSpPr>
            <a:spLocks noGrp="1"/>
          </p:cNvSpPr>
          <p:nvPr>
            <p:ph type="sldNum" sz="quarter" idx="12"/>
          </p:nvPr>
        </p:nvSpPr>
        <p:spPr/>
        <p:txBody>
          <a:bodyPr/>
          <a:lstStyle/>
          <a:p>
            <a:fld id="{DB61530F-7F7B-4769-95E2-8413D23E4C8A}" type="slidenum">
              <a:rPr lang="en-IN" smtClean="0"/>
              <a:pPr/>
              <a:t>13</a:t>
            </a:fld>
            <a:endParaRPr lang="en-IN"/>
          </a:p>
        </p:txBody>
      </p:sp>
    </p:spTree>
    <p:extLst>
      <p:ext uri="{BB962C8B-B14F-4D97-AF65-F5344CB8AC3E}">
        <p14:creationId xmlns:p14="http://schemas.microsoft.com/office/powerpoint/2010/main" val="34829746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240</TotalTime>
  <Words>1151</Words>
  <Application>Microsoft Office PowerPoint</Application>
  <PresentationFormat>Widescreen</PresentationFormat>
  <Paragraphs>118</Paragraphs>
  <Slides>13</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13</vt:i4>
      </vt:variant>
    </vt:vector>
  </HeadingPairs>
  <TitlesOfParts>
    <vt:vector size="20" baseType="lpstr">
      <vt:lpstr>Arial</vt:lpstr>
      <vt:lpstr>Calibri</vt:lpstr>
      <vt:lpstr>Calibri Light</vt:lpstr>
      <vt:lpstr>Calibri)</vt:lpstr>
      <vt:lpstr>Times New Roman</vt:lpstr>
      <vt:lpstr>Wingdings</vt:lpstr>
      <vt:lpstr>Office Theme</vt:lpstr>
      <vt:lpstr>DRIVER DROWSINESS AND ALCOHOL DETECTION WITH CAR TRACKING SYSTEM USING IOT</vt:lpstr>
      <vt:lpstr>Abstract</vt:lpstr>
      <vt:lpstr>Contributions to the Work</vt:lpstr>
      <vt:lpstr>Aim and Objectives (Should be their contributions)</vt:lpstr>
      <vt:lpstr>Literature Survey</vt:lpstr>
      <vt:lpstr>Scope of the Project</vt:lpstr>
      <vt:lpstr>Need for the current study</vt:lpstr>
      <vt:lpstr>Feasibility Analysis</vt:lpstr>
      <vt:lpstr>Proposed Methodology</vt:lpstr>
      <vt:lpstr>Choice of Components</vt:lpstr>
      <vt:lpstr>Design</vt:lpstr>
      <vt:lpstr>Novelty of the Project</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FYP - Report format</dc:title>
  <dc:creator>Admin</dc:creator>
  <cp:lastModifiedBy>vishalrameshv13@gmail.com</cp:lastModifiedBy>
  <cp:revision>49</cp:revision>
  <dcterms:created xsi:type="dcterms:W3CDTF">2021-10-21T05:33:47Z</dcterms:created>
  <dcterms:modified xsi:type="dcterms:W3CDTF">2023-02-17T09:59:26Z</dcterms:modified>
</cp:coreProperties>
</file>