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322" r:id="rId2"/>
    <p:sldId id="325" r:id="rId3"/>
    <p:sldId id="345"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 id="347" r:id="rId20"/>
    <p:sldId id="348"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2/2/2023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2/2/2023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2/2/2023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sciencedirect.com/topics/computer-science/deep-convolutional-neural-networks"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800" dirty="0"/>
              <a:t> </a:t>
            </a:r>
            <a:r>
              <a:rPr lang="en-US" sz="4000" dirty="0"/>
              <a:t>A Systematic Review on Recent Advancements in Deep and Machine Learning Based Detection and Classification of Acute Lymphoblastic Leukemia</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219200" y="1219200"/>
            <a:ext cx="7714488" cy="5143500"/>
          </a:xfrm>
        </p:spPr>
        <p:txBody>
          <a:bodyPr>
            <a:noAutofit/>
          </a:bodyPr>
          <a:lstStyle/>
          <a:p>
            <a:pPr algn="just">
              <a:lnSpc>
                <a:spcPct val="150000"/>
              </a:lnSpc>
            </a:pPr>
            <a:r>
              <a:rPr lang="en-US" sz="2000" dirty="0"/>
              <a:t>Automatic Leukemia or blood cancer detection is a challenging job and is very much required in healthcare centers. It has a significant role in early diagnosis and treatment planning. Leukemia is a hematological disorder that starts from the bone marrow and affects white blood cells (WBCs). Microscopic analysis of WBCs is a preferred approach for an early detection of Leukemia since it is cost-effective and less painful</a:t>
            </a:r>
            <a:r>
              <a:rPr lang="en-US" sz="1200" dirty="0"/>
              <a:t>. </a:t>
            </a:r>
            <a:r>
              <a:rPr lang="en-US" sz="2000" dirty="0"/>
              <a:t>Very few literature reviews have been done to demonstrate a comprehensive analysis of deep and machine learning-based Acute Lymphoblastic Leukemia (ALL) detection. This article presents a systematic review of the recent advancements in this knowledge domain</a:t>
            </a:r>
            <a:r>
              <a:rPr lang="en-US" sz="1200" dirty="0"/>
              <a:t>.</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1143000"/>
            <a:ext cx="7943088" cy="5084618"/>
          </a:xfrm>
        </p:spPr>
        <p:txBody>
          <a:bodyPr>
            <a:normAutofit/>
          </a:bodyPr>
          <a:lstStyle/>
          <a:p>
            <a:pPr algn="just">
              <a:lnSpc>
                <a:spcPct val="150000"/>
              </a:lnSpc>
            </a:pPr>
            <a:r>
              <a:rPr lang="en-US" sz="2000" dirty="0">
                <a:latin typeface="Times New Roman" pitchFamily="18" charset="0"/>
                <a:cs typeface="Times New Roman" pitchFamily="18" charset="0"/>
              </a:rPr>
              <a:t>. </a:t>
            </a:r>
            <a:r>
              <a:rPr lang="en-US" sz="2000" dirty="0"/>
              <a:t>Here, various artificial intelligence-based ALL detection approaches are in a systematic manner with merits and demits. The review of these schemes is conducted in a structured manner. For this purpose, segmentation schemes are broadly categorized into signal and image processing-based techniques, conventional machine learning-based techniques, and deep learning-based </a:t>
            </a:r>
            <a:r>
              <a:rPr lang="en-US" sz="2000" dirty="0" err="1"/>
              <a:t>techniquesConventional</a:t>
            </a:r>
            <a:r>
              <a:rPr lang="en-US" sz="2000" dirty="0"/>
              <a:t> machine learning-based ALL classification approaches are categorized into supervised and unsupervised machine learning is presented. </a:t>
            </a:r>
            <a:endParaRPr lang="en-US" sz="2000" dirty="0">
              <a:latin typeface="Times New Roman" pitchFamily="18" charset="0"/>
              <a:cs typeface="Times New Roman" pitchFamily="18" charset="0"/>
            </a:endParaRPr>
          </a:p>
        </p:txBody>
      </p:sp>
      <p:sp>
        <p:nvSpPr>
          <p:cNvPr id="4" name="Rectangle 3"/>
          <p:cNvSpPr/>
          <p:nvPr/>
        </p:nvSpPr>
        <p:spPr>
          <a:xfrm>
            <a:off x="1295400" y="205206"/>
            <a:ext cx="7467600" cy="499752"/>
          </a:xfrm>
          <a:prstGeom prst="rect">
            <a:avLst/>
          </a:prstGeom>
        </p:spPr>
        <p:txBody>
          <a:bodyPr wrap="square">
            <a:spAutoFit/>
          </a:bodyPr>
          <a:lstStyle/>
          <a:p>
            <a:pPr algn="just">
              <a:lnSpc>
                <a:spcPct val="150000"/>
              </a:lnSpc>
            </a:pPr>
            <a:r>
              <a:rPr lang="en-US" sz="2000" dirty="0"/>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t>The dropout layer is used to avoid overfitting. In 2020, Jha and Dutta  presented a Chronological Sine Cosine Algorithm (SCA)-based deep CNN model to classify ALL successfully. Shahin et al.  have proposed a new CNN-based framework (</a:t>
            </a:r>
            <a:r>
              <a:rPr lang="en-US" sz="2000" dirty="0" err="1"/>
              <a:t>WBCsNet</a:t>
            </a:r>
            <a:r>
              <a:rPr lang="en-US" sz="2000" dirty="0"/>
              <a:t>) to classify WBC efficiently. Claro et al.  have suggested a deep-learning network (Alert-Net). It consists of 5 convolution layers, two fully connected layers, and a </a:t>
            </a:r>
            <a:r>
              <a:rPr lang="en-US" sz="2000" dirty="0" err="1"/>
              <a:t>softmax</a:t>
            </a:r>
            <a:r>
              <a:rPr lang="en-US" sz="2000" dirty="0"/>
              <a:t> layer. Conventional CNN needs a huge dataset to achieve outstanding performance. Since publicly available standard medical datasets are in small size, it is unable to properly fine-tune the weights to extract more important target-specific features efficiently. Thus, it yields relatively poor performance.</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t>Various researchers have employed the Watershed algorithm to segment overlapped and touched cells  However, it faces an over-segmentation problem due to cells’ irregular shape. Some researchers have applied a marker-based watershed algorithm to segment overlapped and touched cells more effectively and solve the above problem . In this technique, we have first extracted the marker, and then the marker is imposed on the gradient to get the segmented cells They treat the segmentation as a pixel classification problem and segment the nucleus, cytoplasm, and background quite effectively</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pPr algn="just">
              <a:lnSpc>
                <a:spcPct val="150000"/>
              </a:lnSpc>
            </a:pPr>
            <a:r>
              <a:rPr lang="en-US" sz="1200" dirty="0"/>
              <a:t> </a:t>
            </a:r>
            <a:r>
              <a:rPr lang="en-US" sz="2000" dirty="0"/>
              <a:t>This article presents a brief analysis of recent advancements in deep and machine learning-based detection and classification of ALL. We have analyzed various existing methods of segmentation, feature extraction, and classification, which are employed to detect ALL efficiently. From this review, we also observed that among classical machine learning schemes, unsupervised schemes are preferred for segmentation tasks, whereas supervised schemes are preferred for classification tasks. More advanced deep learning or transfer learning-based systems can be designed by modifying the existing efficient models to make the system more accurate and faster as well</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1066800"/>
            <a:ext cx="7866888" cy="5791200"/>
          </a:xfrm>
        </p:spPr>
        <p:txBody>
          <a:bodyPr>
            <a:normAutofit/>
          </a:bodyPr>
          <a:lstStyle/>
          <a:p>
            <a:pPr algn="just">
              <a:lnSpc>
                <a:spcPct val="150000"/>
              </a:lnSpc>
            </a:pPr>
            <a:r>
              <a:rPr lang="en-US" sz="2000" dirty="0"/>
              <a:t>The ALL classification performance can be improved by employing an efficient ensemble transfer learning classifier that combines the benefits of all the transfer learning schemes used in this classifier. Hence, it enhances the diversity ability of feature learning, resulting in the extraction of more significant features. In addition, the combined benefits also improve the overall classification performances. In both these review works, the authors have emphasized the discussion of several segmentation approaches, whereas they have not focused on classification schemes.</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808687167"/>
              </p:ext>
            </p:extLst>
          </p:nvPr>
        </p:nvGraphicFramePr>
        <p:xfrm>
          <a:off x="1066800" y="533400"/>
          <a:ext cx="7867650" cy="5943601"/>
        </p:xfrm>
        <a:graphic>
          <a:graphicData uri="http://schemas.openxmlformats.org/drawingml/2006/table">
            <a:tbl>
              <a:tblPr firstRow="1" bandRow="1">
                <a:tableStyleId>{5C22544A-7EE6-4342-B048-85BDC9FD1C3A}</a:tableStyleId>
              </a:tblPr>
              <a:tblGrid>
                <a:gridCol w="26225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554218">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975118">
                <a:tc>
                  <a:txBody>
                    <a:bodyPr/>
                    <a:lstStyle/>
                    <a:p>
                      <a:pPr algn="just"/>
                      <a:r>
                        <a:rPr lang="en-US" sz="2000" dirty="0"/>
                        <a:t>‘An efficient blood-cell segmentation for the detection of hematological disorders,,.</a:t>
                      </a:r>
                      <a:endParaRPr lang="en-IN" sz="2000" dirty="0">
                        <a:latin typeface="Times New Roman" pitchFamily="18" charset="0"/>
                        <a:cs typeface="Times New Roman" pitchFamily="18" charset="0"/>
                      </a:endParaRPr>
                    </a:p>
                  </a:txBody>
                  <a:tcPr/>
                </a:tc>
                <a:tc>
                  <a:txBody>
                    <a:bodyPr/>
                    <a:lstStyle/>
                    <a:p>
                      <a:pPr algn="just"/>
                      <a:r>
                        <a:rPr lang="en-IN" sz="2000" dirty="0"/>
                        <a:t>P. K. Das, S. </a:t>
                      </a:r>
                      <a:r>
                        <a:rPr lang="en-IN" sz="2000" dirty="0" err="1"/>
                        <a:t>Meher</a:t>
                      </a:r>
                      <a:r>
                        <a:rPr lang="en-IN" sz="2000" dirty="0"/>
                        <a:t>, R. Panda, and A. Abraham,</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err="1">
                          <a:solidFill>
                            <a:schemeClr val="dk1"/>
                          </a:solidFill>
                          <a:effectLst/>
                          <a:latin typeface="+mn-lt"/>
                          <a:ea typeface="+mn-ea"/>
                          <a:cs typeface="+mn-cs"/>
                        </a:rPr>
                        <a:t>Theautomatic</a:t>
                      </a:r>
                      <a:r>
                        <a:rPr kumimoji="0" lang="en-US" sz="2000" b="0" i="0" kern="1200" dirty="0">
                          <a:solidFill>
                            <a:schemeClr val="dk1"/>
                          </a:solidFill>
                          <a:effectLst/>
                          <a:latin typeface="+mn-lt"/>
                          <a:ea typeface="+mn-ea"/>
                          <a:cs typeface="+mn-cs"/>
                        </a:rPr>
                        <a:t> segmentation of blood cells for detecting hematological disorders is a crucial job. It has a vital role in diagnosis, treatment planning, and output evaluation.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414265">
                <a:tc>
                  <a:txBody>
                    <a:bodyPr/>
                    <a:lstStyle/>
                    <a:p>
                      <a:pPr algn="just"/>
                      <a:r>
                        <a:rPr lang="en-US" sz="2000" dirty="0"/>
                        <a:t>An efficient deep convolutional neural network based detection and classification of acute lymphoblastic leukemia,</a:t>
                      </a:r>
                      <a:endParaRPr lang="en-IN" sz="2000" dirty="0">
                        <a:latin typeface="Times New Roman" pitchFamily="18" charset="0"/>
                        <a:cs typeface="Times New Roman" pitchFamily="18" charset="0"/>
                      </a:endParaRPr>
                    </a:p>
                  </a:txBody>
                  <a:tcPr/>
                </a:tc>
                <a:tc>
                  <a:txBody>
                    <a:bodyPr/>
                    <a:lstStyle/>
                    <a:p>
                      <a:pPr algn="just"/>
                      <a:r>
                        <a:rPr lang="de-DE" sz="2000" dirty="0"/>
                        <a:t>P. K. Das and S. Meher</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This paper proposes an efficient </a:t>
                      </a:r>
                      <a:r>
                        <a:rPr kumimoji="0" lang="en-US" sz="2000" b="0" i="0" kern="1200" dirty="0">
                          <a:solidFill>
                            <a:schemeClr val="dk1"/>
                          </a:solidFill>
                          <a:effectLst/>
                          <a:latin typeface="+mn-lt"/>
                          <a:ea typeface="+mn-ea"/>
                          <a:cs typeface="+mn-cs"/>
                          <a:hlinkClick r:id="rId2" tooltip="Learn more about deep CNNs from ScienceDirect's AI-generated Topic Pages"/>
                        </a:rPr>
                        <a:t>deep CNNs</a:t>
                      </a:r>
                      <a:r>
                        <a:rPr kumimoji="0" lang="en-US" sz="2000" b="0" i="0" kern="1200" dirty="0">
                          <a:solidFill>
                            <a:schemeClr val="dk1"/>
                          </a:solidFill>
                          <a:effectLst/>
                          <a:latin typeface="+mn-lt"/>
                          <a:ea typeface="+mn-ea"/>
                          <a:cs typeface="+mn-cs"/>
                        </a:rPr>
                        <a:t> framework to mitigate this issue and yield more accurate ALL detection.</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941602033"/>
              </p:ext>
            </p:extLst>
          </p:nvPr>
        </p:nvGraphicFramePr>
        <p:xfrm>
          <a:off x="1295400" y="304801"/>
          <a:ext cx="7639049" cy="5906962"/>
        </p:xfrm>
        <a:graphic>
          <a:graphicData uri="http://schemas.openxmlformats.org/drawingml/2006/table">
            <a:tbl>
              <a:tblPr firstRow="1" bandRow="1">
                <a:tableStyleId>{5C22544A-7EE6-4342-B048-85BDC9FD1C3A}</a:tableStyleId>
              </a:tblPr>
              <a:tblGrid>
                <a:gridCol w="1616323">
                  <a:extLst>
                    <a:ext uri="{9D8B030D-6E8A-4147-A177-3AD203B41FA5}">
                      <a16:colId xmlns:a16="http://schemas.microsoft.com/office/drawing/2014/main" val="20000"/>
                    </a:ext>
                  </a:extLst>
                </a:gridCol>
                <a:gridCol w="2753811">
                  <a:extLst>
                    <a:ext uri="{9D8B030D-6E8A-4147-A177-3AD203B41FA5}">
                      <a16:colId xmlns:a16="http://schemas.microsoft.com/office/drawing/2014/main" val="20001"/>
                    </a:ext>
                  </a:extLst>
                </a:gridCol>
                <a:gridCol w="3268915">
                  <a:extLst>
                    <a:ext uri="{9D8B030D-6E8A-4147-A177-3AD203B41FA5}">
                      <a16:colId xmlns:a16="http://schemas.microsoft.com/office/drawing/2014/main" val="20002"/>
                    </a:ext>
                  </a:extLst>
                </a:gridCol>
              </a:tblGrid>
              <a:tr h="54248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734117">
                <a:tc>
                  <a:txBody>
                    <a:bodyPr/>
                    <a:lstStyle/>
                    <a:p>
                      <a:pPr algn="just"/>
                      <a:r>
                        <a:rPr lang="en-US" sz="2000" dirty="0"/>
                        <a:t>An automatic nucleus segmentation and CNN model based classification method of white blood cell</a:t>
                      </a:r>
                      <a:r>
                        <a:rPr kumimoji="0" lang="en-US" sz="2000" b="0" i="0" kern="1200" dirty="0">
                          <a:solidFill>
                            <a:schemeClr val="dk1"/>
                          </a:solidFill>
                          <a:effectLst/>
                          <a:latin typeface="+mn-lt"/>
                          <a:ea typeface="+mn-ea"/>
                          <a:cs typeface="+mn-cs"/>
                        </a:rPr>
                        <a:t>.</a:t>
                      </a:r>
                      <a:endParaRPr lang="en-IN" sz="2000" dirty="0">
                        <a:latin typeface="Times New Roman" pitchFamily="18" charset="0"/>
                        <a:cs typeface="Times New Roman" pitchFamily="18" charset="0"/>
                      </a:endParaRPr>
                    </a:p>
                  </a:txBody>
                  <a:tcPr/>
                </a:tc>
                <a:tc>
                  <a:txBody>
                    <a:bodyPr/>
                    <a:lstStyle/>
                    <a:p>
                      <a:pPr algn="just"/>
                      <a:r>
                        <a:rPr lang="en-IN" sz="2000" dirty="0"/>
                        <a:t> </a:t>
                      </a:r>
                      <a:r>
                        <a:rPr lang="pl-PL" sz="2000" dirty="0"/>
                        <a:t>P. P. Banik, R. Saha, and K.-D. Kim</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The characteristics of WBC can be defined based on the morphological properties of WBC nucleus.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144096">
                <a:tc>
                  <a:txBody>
                    <a:bodyPr/>
                    <a:lstStyle/>
                    <a:p>
                      <a:pPr algn="just"/>
                      <a:r>
                        <a:rPr lang="en-US" sz="2000" dirty="0"/>
                        <a:t>Leukemia diagnosis in blood slides using transfer </a:t>
                      </a:r>
                      <a:r>
                        <a:rPr lang="en-US" sz="2000" dirty="0" err="1"/>
                        <a:t>learning</a:t>
                      </a:r>
                      <a:r>
                        <a:rPr lang="en-US" sz="2000" dirty="0"/>
                        <a:t> in </a:t>
                      </a:r>
                      <a:r>
                        <a:rPr lang="en-US" sz="2000" dirty="0" err="1"/>
                        <a:t>CNNsand</a:t>
                      </a:r>
                      <a:r>
                        <a:rPr lang="en-US" sz="2000" dirty="0"/>
                        <a:t> SV for classification,’’ </a:t>
                      </a:r>
                      <a:endParaRPr lang="en-IN" sz="2000" dirty="0">
                        <a:latin typeface="Times New Roman" pitchFamily="18" charset="0"/>
                        <a:cs typeface="Times New Roman" pitchFamily="18" charset="0"/>
                      </a:endParaRPr>
                    </a:p>
                  </a:txBody>
                  <a:tcPr/>
                </a:tc>
                <a:tc>
                  <a:txBody>
                    <a:bodyPr/>
                    <a:lstStyle/>
                    <a:p>
                      <a:pPr algn="just"/>
                      <a:r>
                        <a:rPr lang="pt-BR" sz="2000" dirty="0"/>
                        <a:t>L. H. Vogado, R. M. S. Veras, F. H. D. Araujo, R. R. V. Silva, and K. R. T. Aires,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 Computer-aided systems can be used to reduce the possibility of prescribing inappropriate treatments and assist specialists in the diagnosis of this disease.</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295400" y="1219200"/>
            <a:ext cx="7638288" cy="5105400"/>
          </a:xfrm>
        </p:spPr>
        <p:txBody>
          <a:bodyPr>
            <a:noAutofit/>
          </a:bodyPr>
          <a:lstStyle/>
          <a:p>
            <a:pPr algn="just">
              <a:lnSpc>
                <a:spcPct val="170000"/>
              </a:lnSpc>
            </a:pPr>
            <a:r>
              <a:rPr lang="en-US" sz="2000" dirty="0"/>
              <a:t>The quality of acquired microscopic images relies on camera type, microscope type, light source, capturing camera angle, illumination variation, and noise. Hence, stain normalization is a crucial preprocessing step that normalizes all stain slides to deal with variations in capturing environments, particularly lighting condition variations. It minimizes the illumination and color variations due to different capturing environments of microscopic images taken from different laboratories and thus improving the segmentation and classification performances </a:t>
            </a:r>
            <a:endParaRPr lang="es-ES" sz="2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7" name="Content Placeholder 6">
            <a:extLst>
              <a:ext uri="{FF2B5EF4-FFF2-40B4-BE49-F238E27FC236}">
                <a16:creationId xmlns:a16="http://schemas.microsoft.com/office/drawing/2014/main" id="{C6B7AC17-0E8F-958B-97ED-CF32C263ECAD}"/>
              </a:ext>
            </a:extLst>
          </p:cNvPr>
          <p:cNvPicPr>
            <a:picLocks noGrp="1" noChangeAspect="1"/>
          </p:cNvPicPr>
          <p:nvPr>
            <p:ph idx="1"/>
          </p:nvPr>
        </p:nvPicPr>
        <p:blipFill>
          <a:blip r:embed="rId2"/>
          <a:stretch>
            <a:fillRect/>
          </a:stretch>
        </p:blipFill>
        <p:spPr>
          <a:xfrm>
            <a:off x="1435607" y="1417638"/>
            <a:ext cx="7280762" cy="4373562"/>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sp>
        <p:nvSpPr>
          <p:cNvPr id="4" name="Content Placeholder 3">
            <a:extLst>
              <a:ext uri="{FF2B5EF4-FFF2-40B4-BE49-F238E27FC236}">
                <a16:creationId xmlns:a16="http://schemas.microsoft.com/office/drawing/2014/main" id="{0E99036F-C280-D1B4-1E87-0A248DE2D8F6}"/>
              </a:ext>
            </a:extLst>
          </p:cNvPr>
          <p:cNvSpPr>
            <a:spLocks noGrp="1"/>
          </p:cNvSpPr>
          <p:nvPr>
            <p:ph idx="1"/>
          </p:nvPr>
        </p:nvSpPr>
        <p:spPr/>
        <p:txBody>
          <a:bodyPr/>
          <a:lstStyle/>
          <a:p>
            <a:endParaRPr lang="en-IN" dirty="0"/>
          </a:p>
          <a:p>
            <a:endParaRPr lang="en-IN" dirty="0"/>
          </a:p>
        </p:txBody>
      </p:sp>
      <p:pic>
        <p:nvPicPr>
          <p:cNvPr id="7" name="Picture 6">
            <a:extLst>
              <a:ext uri="{FF2B5EF4-FFF2-40B4-BE49-F238E27FC236}">
                <a16:creationId xmlns:a16="http://schemas.microsoft.com/office/drawing/2014/main" id="{07708F72-877C-C1AE-7D2C-0A6CE0775457}"/>
              </a:ext>
            </a:extLst>
          </p:cNvPr>
          <p:cNvPicPr>
            <a:picLocks noChangeAspect="1"/>
          </p:cNvPicPr>
          <p:nvPr/>
        </p:nvPicPr>
        <p:blipFill>
          <a:blip r:embed="rId2"/>
          <a:stretch>
            <a:fillRect/>
          </a:stretch>
        </p:blipFill>
        <p:spPr>
          <a:xfrm>
            <a:off x="1600200" y="1627043"/>
            <a:ext cx="6705600" cy="4240357"/>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268384" y="1219200"/>
            <a:ext cx="7498080" cy="5105400"/>
          </a:xfrm>
        </p:spPr>
        <p:txBody>
          <a:bodyPr>
            <a:noAutofit/>
          </a:bodyPr>
          <a:lstStyle/>
          <a:p>
            <a:pPr marL="82296" indent="0" algn="just">
              <a:lnSpc>
                <a:spcPct val="150000"/>
              </a:lnSpc>
              <a:buNone/>
            </a:pPr>
            <a:r>
              <a:rPr lang="en-US" sz="2000" dirty="0"/>
              <a:t>This article presents a brief analysis of recent advancements in deep and machine learning-based detection and classification of ALL. We have analyzed various existing methods of segmentation, feature extraction, and classification, which are employed to detect ALL efficiently However, Deep learning, particularly transfer learning, has emerged as a preferred approach for automatic and more robust detection and classification of ALL since it yields excellent performance even in small datasets we have also observed that the MobileNetV2- ResNet18 architecture yields the best ALL detection performance in ALLIDB1 dataset due to the combined benefits of both schemes.</a:t>
            </a:r>
            <a:endParaRPr lang="en-US" sz="20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219200" y="838200"/>
            <a:ext cx="7715250" cy="5791200"/>
          </a:xfrm>
        </p:spPr>
        <p:txBody>
          <a:bodyPr>
            <a:noAutofit/>
          </a:bodyPr>
          <a:lstStyle/>
          <a:p>
            <a:pPr algn="just">
              <a:lnSpc>
                <a:spcPct val="170000"/>
              </a:lnSpc>
              <a:buFont typeface="Wingdings" panose="05000000000000000000" pitchFamily="2" charset="2"/>
              <a:buChar char="v"/>
            </a:pPr>
            <a:r>
              <a:rPr lang="en-IN" sz="2000" dirty="0"/>
              <a:t>[1] P. K. Das, S. </a:t>
            </a:r>
            <a:r>
              <a:rPr lang="en-IN" sz="2000" dirty="0" err="1"/>
              <a:t>Meher</a:t>
            </a:r>
            <a:r>
              <a:rPr lang="en-IN" sz="2000" dirty="0"/>
              <a:t>, R. Panda, and A. Abraham, ‘‘An efficient blood-cell segmentation for the detection of </a:t>
            </a:r>
            <a:r>
              <a:rPr lang="en-IN" sz="2000" dirty="0" err="1"/>
              <a:t>hematological</a:t>
            </a:r>
            <a:r>
              <a:rPr lang="en-IN" sz="2000" dirty="0"/>
              <a:t> disorders,’’ IEEE Trans. </a:t>
            </a:r>
            <a:r>
              <a:rPr lang="en-IN" sz="2000" dirty="0" err="1"/>
              <a:t>Cybern</a:t>
            </a:r>
            <a:r>
              <a:rPr lang="en-IN" sz="2000" dirty="0"/>
              <a:t>., early access, Mar. 18, 2021, </a:t>
            </a:r>
            <a:r>
              <a:rPr lang="en-IN" sz="2000" dirty="0" err="1"/>
              <a:t>doi</a:t>
            </a:r>
            <a:r>
              <a:rPr lang="en-IN" sz="2000" dirty="0"/>
              <a:t>: 10.1109/TCYB.2021.3062152. </a:t>
            </a:r>
          </a:p>
          <a:p>
            <a:pPr algn="just">
              <a:lnSpc>
                <a:spcPct val="170000"/>
              </a:lnSpc>
              <a:buFont typeface="Wingdings" panose="05000000000000000000" pitchFamily="2" charset="2"/>
              <a:buChar char="v"/>
            </a:pPr>
            <a:r>
              <a:rPr lang="en-IN" sz="2000" dirty="0"/>
              <a:t>[2] P. K. Das and S. </a:t>
            </a:r>
            <a:r>
              <a:rPr lang="en-IN" sz="2000" dirty="0" err="1"/>
              <a:t>Meher</a:t>
            </a:r>
            <a:r>
              <a:rPr lang="en-IN" sz="2000" dirty="0"/>
              <a:t>, ‘‘An efficient deep convolutional neural network based detection and classification of acute lymphoblastic </a:t>
            </a:r>
            <a:r>
              <a:rPr lang="en-IN" sz="2000" dirty="0" err="1"/>
              <a:t>leukemia</a:t>
            </a:r>
            <a:r>
              <a:rPr lang="en-IN" sz="2000" dirty="0"/>
              <a:t>,’’ Expert Syst. Appl., vol. 183, Nov. 2021, Art. no. 115311.</a:t>
            </a:r>
          </a:p>
          <a:p>
            <a:pPr algn="just">
              <a:lnSpc>
                <a:spcPct val="170000"/>
              </a:lnSpc>
              <a:buFont typeface="Wingdings" panose="05000000000000000000" pitchFamily="2" charset="2"/>
              <a:buChar char="v"/>
            </a:pPr>
            <a:r>
              <a:rPr lang="en-IN" sz="2000" dirty="0"/>
              <a:t> [3] P. P. </a:t>
            </a:r>
            <a:r>
              <a:rPr lang="en-IN" sz="2000" dirty="0" err="1"/>
              <a:t>Banik</a:t>
            </a:r>
            <a:r>
              <a:rPr lang="en-IN" sz="2000" dirty="0"/>
              <a:t>, R. </a:t>
            </a:r>
            <a:r>
              <a:rPr lang="en-IN" sz="2000" dirty="0" err="1"/>
              <a:t>Saha</a:t>
            </a:r>
            <a:r>
              <a:rPr lang="en-IN" sz="2000" dirty="0"/>
              <a:t>, and K.-D. Kim, ‘‘An automatic nucleus segmentation and CNN model based classification method of white blood cell,’’ Expert Syst. Appl., vol. 149, Jul. 2020, Art. no. 113211.</a:t>
            </a:r>
            <a:endParaRPr lang="en-IN" sz="20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228600"/>
            <a:ext cx="7574280" cy="6324600"/>
          </a:xfrm>
        </p:spPr>
        <p:txBody>
          <a:bodyPr>
            <a:noAutofit/>
          </a:bodyPr>
          <a:lstStyle/>
          <a:p>
            <a:pPr algn="just">
              <a:lnSpc>
                <a:spcPct val="170000"/>
              </a:lnSpc>
            </a:pPr>
            <a:r>
              <a:rPr lang="en-IN" sz="2000" dirty="0"/>
              <a:t>[4] L. H. </a:t>
            </a:r>
            <a:r>
              <a:rPr lang="en-IN" sz="2000" dirty="0" err="1"/>
              <a:t>Vogado</a:t>
            </a:r>
            <a:r>
              <a:rPr lang="en-IN" sz="2000" dirty="0"/>
              <a:t>, R. M. S. </a:t>
            </a:r>
            <a:r>
              <a:rPr lang="en-IN" sz="2000" dirty="0" err="1"/>
              <a:t>Veras</a:t>
            </a:r>
            <a:r>
              <a:rPr lang="en-IN" sz="2000" dirty="0"/>
              <a:t>, F. H. D. Araujo, R. R. V. Silva, and K. R. T. Aires, ‘‘</a:t>
            </a:r>
            <a:r>
              <a:rPr lang="en-IN" sz="2000" dirty="0" err="1"/>
              <a:t>Leukemia</a:t>
            </a:r>
            <a:r>
              <a:rPr lang="en-IN" sz="2000" dirty="0"/>
              <a:t> diagnosis in blood slides using transfer learning in CNNs and SVM for classification,’’ Eng. Appl. </a:t>
            </a:r>
            <a:r>
              <a:rPr lang="en-IN" sz="2000" dirty="0" err="1"/>
              <a:t>Artif</a:t>
            </a:r>
            <a:r>
              <a:rPr lang="en-IN" sz="2000" dirty="0"/>
              <a:t>. </a:t>
            </a:r>
            <a:r>
              <a:rPr lang="en-IN" sz="2000" dirty="0" err="1"/>
              <a:t>Intell</a:t>
            </a:r>
            <a:r>
              <a:rPr lang="en-IN" sz="2000" dirty="0"/>
              <a:t>., vol. 72, pp. 415–422, Jun. 2018.</a:t>
            </a:r>
          </a:p>
          <a:p>
            <a:pPr algn="just">
              <a:lnSpc>
                <a:spcPct val="170000"/>
              </a:lnSpc>
            </a:pPr>
            <a:r>
              <a:rPr lang="en-IN" sz="2000" dirty="0"/>
              <a:t> [5] P. K. Das, B. Nayak, and S. </a:t>
            </a:r>
            <a:r>
              <a:rPr lang="en-IN" sz="2000" dirty="0" err="1"/>
              <a:t>Meher</a:t>
            </a:r>
            <a:r>
              <a:rPr lang="en-IN" sz="2000" dirty="0"/>
              <a:t>, ‘‘A lightweight deep learning system for automatic detection of blood cancer,’’ Measurement, vol. 191, Mar. 2022, Art. no. 110762. </a:t>
            </a:r>
          </a:p>
          <a:p>
            <a:pPr algn="just">
              <a:lnSpc>
                <a:spcPct val="170000"/>
              </a:lnSpc>
            </a:pPr>
            <a:r>
              <a:rPr lang="en-IN" sz="2000" dirty="0"/>
              <a:t>[6] P. K. Das, A. Pradhan, and S. </a:t>
            </a:r>
            <a:r>
              <a:rPr lang="en-IN" sz="2000" dirty="0" err="1"/>
              <a:t>Meher</a:t>
            </a:r>
            <a:r>
              <a:rPr lang="en-IN" sz="2000" dirty="0"/>
              <a:t>, ‘‘Detection of acute lymphoblastic </a:t>
            </a:r>
            <a:r>
              <a:rPr lang="en-IN" sz="2000" dirty="0" err="1"/>
              <a:t>leukemia</a:t>
            </a:r>
            <a:r>
              <a:rPr lang="en-IN" sz="2000" dirty="0"/>
              <a:t> using machine learning techniques,’’ in Machine Learning, Deep Learning and Computational Intelligence for Wireless Communication. Singapore: Springer, 2021, pp. 425–437. </a:t>
            </a: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295400" y="457200"/>
            <a:ext cx="7467600" cy="6019800"/>
          </a:xfrm>
        </p:spPr>
        <p:txBody>
          <a:bodyPr>
            <a:noAutofit/>
          </a:bodyPr>
          <a:lstStyle/>
          <a:p>
            <a:pPr algn="just">
              <a:lnSpc>
                <a:spcPct val="170000"/>
              </a:lnSpc>
            </a:pPr>
            <a:r>
              <a:rPr lang="en-IN" sz="2000" dirty="0"/>
              <a:t>[7] P. K. Das and S. </a:t>
            </a:r>
            <a:r>
              <a:rPr lang="en-IN" sz="2000" dirty="0" err="1"/>
              <a:t>Meher</a:t>
            </a:r>
            <a:r>
              <a:rPr lang="en-IN" sz="2000" dirty="0"/>
              <a:t>, ‘‘Transfer learning-based automatic detection of acute lymphocytic </a:t>
            </a:r>
            <a:r>
              <a:rPr lang="en-IN" sz="2000" dirty="0" err="1"/>
              <a:t>leukemia</a:t>
            </a:r>
            <a:r>
              <a:rPr lang="en-IN" sz="2000" dirty="0"/>
              <a:t>,’’ in Proc. Nat. Conf. </a:t>
            </a:r>
            <a:r>
              <a:rPr lang="en-IN" sz="2000" dirty="0" err="1"/>
              <a:t>Commun</a:t>
            </a:r>
            <a:r>
              <a:rPr lang="en-IN" sz="2000" dirty="0"/>
              <a:t>. (NCC), Jul. 2021, pp. 1–6. </a:t>
            </a:r>
          </a:p>
          <a:p>
            <a:pPr algn="just">
              <a:lnSpc>
                <a:spcPct val="170000"/>
              </a:lnSpc>
            </a:pPr>
            <a:r>
              <a:rPr lang="en-IN" sz="2000" dirty="0"/>
              <a:t>[8] S. Mishra, B. Majhi, and P. K. Sa, ‘‘Texture feature based classification on microscopic blood smear for acute lymphoblastic </a:t>
            </a:r>
            <a:r>
              <a:rPr lang="en-IN" sz="2000" dirty="0" err="1"/>
              <a:t>leukemia</a:t>
            </a:r>
            <a:r>
              <a:rPr lang="en-IN" sz="2000" dirty="0"/>
              <a:t> detection,’’ Biomed. Signal Process. Control, vol. 47, pp. 303–311, Jan. 2019.</a:t>
            </a:r>
          </a:p>
          <a:p>
            <a:pPr algn="just">
              <a:lnSpc>
                <a:spcPct val="170000"/>
              </a:lnSpc>
            </a:pPr>
            <a:r>
              <a:rPr lang="en-IN" sz="2000" dirty="0"/>
              <a:t> [9] P. K. Das, S. </a:t>
            </a:r>
            <a:r>
              <a:rPr lang="en-IN" sz="2000" dirty="0" err="1"/>
              <a:t>Meher</a:t>
            </a:r>
            <a:r>
              <a:rPr lang="en-IN" sz="2000" dirty="0"/>
              <a:t>, R. Panda, and A. Abraham, ‘‘A review of automated methods for the detection of sickle cell disease,’’ IEEE Rev. Biomed. Eng., vol. 13, pp. 309–324, 2020.</a:t>
            </a:r>
            <a:endParaRPr lang="en-IN" sz="20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143000" y="304800"/>
            <a:ext cx="7790688" cy="6019800"/>
          </a:xfrm>
        </p:spPr>
        <p:txBody>
          <a:bodyPr>
            <a:normAutofit lnSpcReduction="10000"/>
          </a:bodyPr>
          <a:lstStyle/>
          <a:p>
            <a:pPr marL="82296" indent="0" algn="l">
              <a:buNone/>
            </a:pPr>
            <a:endParaRPr lang="en-IN" sz="2000" dirty="0"/>
          </a:p>
          <a:p>
            <a:pPr algn="l"/>
            <a:endParaRPr lang="en-IN" sz="2000" dirty="0"/>
          </a:p>
          <a:p>
            <a:pPr algn="l"/>
            <a:r>
              <a:rPr lang="en-IN" sz="2000" dirty="0"/>
              <a:t>[10] P. K. Das, P. </a:t>
            </a:r>
            <a:r>
              <a:rPr lang="en-IN" sz="2000" dirty="0" err="1"/>
              <a:t>Jadoun</a:t>
            </a:r>
            <a:r>
              <a:rPr lang="en-IN" sz="2000" dirty="0"/>
              <a:t>, and S. </a:t>
            </a:r>
            <a:r>
              <a:rPr lang="en-IN" sz="2000" dirty="0" err="1"/>
              <a:t>Meher</a:t>
            </a:r>
            <a:r>
              <a:rPr lang="en-IN" sz="2000" dirty="0"/>
              <a:t>, ‘‘Detection and classification of acute lymphocytic </a:t>
            </a:r>
            <a:r>
              <a:rPr lang="en-IN" sz="2000" dirty="0" err="1"/>
              <a:t>leukemia</a:t>
            </a:r>
            <a:r>
              <a:rPr lang="en-IN" sz="2000" dirty="0"/>
              <a:t>,’’ in Proc. IEEE-HYDCON, Sep. 2020, pp. 1–5. </a:t>
            </a:r>
          </a:p>
          <a:p>
            <a:pPr algn="l"/>
            <a:endParaRPr lang="en-IN" sz="2000" dirty="0"/>
          </a:p>
          <a:p>
            <a:pPr algn="l"/>
            <a:endParaRPr lang="en-IN" sz="2000" dirty="0"/>
          </a:p>
          <a:p>
            <a:pPr algn="l"/>
            <a:endParaRPr lang="en-IN" sz="2000" dirty="0"/>
          </a:p>
          <a:p>
            <a:pPr algn="l"/>
            <a:r>
              <a:rPr lang="en-IN" sz="2000" dirty="0"/>
              <a:t>[11] N. Patel and A. Mishra, ‘‘Automated leukaemia detection using microscopic images,’’ Proc. </a:t>
            </a:r>
            <a:r>
              <a:rPr lang="en-IN" sz="2000" dirty="0" err="1"/>
              <a:t>Comput</a:t>
            </a:r>
            <a:r>
              <a:rPr lang="en-IN" sz="2000" dirty="0"/>
              <a:t>. Sci., vol. 58, pp. 635–642, Jan. 2015. </a:t>
            </a:r>
          </a:p>
          <a:p>
            <a:pPr algn="l"/>
            <a:endParaRPr lang="en-IN" sz="2000" dirty="0"/>
          </a:p>
          <a:p>
            <a:pPr algn="l"/>
            <a:endParaRPr lang="en-IN" sz="2000" dirty="0"/>
          </a:p>
          <a:p>
            <a:pPr algn="l"/>
            <a:endParaRPr lang="en-IN" sz="2000" dirty="0"/>
          </a:p>
          <a:p>
            <a:pPr algn="l"/>
            <a:endParaRPr lang="en-IN" sz="2000" dirty="0"/>
          </a:p>
          <a:p>
            <a:pPr algn="l"/>
            <a:r>
              <a:rPr lang="en-IN" sz="2000" dirty="0"/>
              <a:t>[12] J. M. Bennett, D. </a:t>
            </a:r>
            <a:r>
              <a:rPr lang="en-IN" sz="2000" dirty="0" err="1"/>
              <a:t>Catovsky</a:t>
            </a:r>
            <a:r>
              <a:rPr lang="en-IN" sz="2000" dirty="0"/>
              <a:t>, M.-T. Daniel, G. </a:t>
            </a:r>
            <a:r>
              <a:rPr lang="en-IN" sz="2000" dirty="0" err="1"/>
              <a:t>Flandrin</a:t>
            </a:r>
            <a:r>
              <a:rPr lang="en-IN" sz="2000" dirty="0"/>
              <a:t>, D. A. G. Galton, H. R. </a:t>
            </a:r>
            <a:r>
              <a:rPr lang="en-IN" sz="2000" dirty="0" err="1"/>
              <a:t>Gralnick</a:t>
            </a:r>
            <a:r>
              <a:rPr lang="en-IN" sz="2000" dirty="0"/>
              <a:t>, and C. Sultan, ‘‘Proposals for the classification of the acute </a:t>
            </a:r>
            <a:r>
              <a:rPr lang="en-IN" sz="2000" dirty="0" err="1"/>
              <a:t>leukaemias</a:t>
            </a:r>
            <a:r>
              <a:rPr lang="en-IN" sz="2000" dirty="0"/>
              <a:t> French-American-British (FAB) co-operative group,’’ Brit. J. </a:t>
            </a:r>
            <a:r>
              <a:rPr lang="en-IN" sz="2000" dirty="0" err="1"/>
              <a:t>Haematol</a:t>
            </a:r>
            <a:r>
              <a:rPr lang="en-IN" sz="2000" dirty="0"/>
              <a:t>., vol. 33, no. 4, pp. 451–458, Aug. 1976</a:t>
            </a:r>
            <a:r>
              <a:rPr lang="en-IN" sz="1200" dirty="0"/>
              <a:t>. </a:t>
            </a:r>
            <a:endParaRPr lang="en-IN" sz="2000" dirty="0"/>
          </a:p>
        </p:txBody>
      </p:sp>
    </p:spTree>
    <p:extLst>
      <p:ext uri="{BB962C8B-B14F-4D97-AF65-F5344CB8AC3E}">
        <p14:creationId xmlns:p14="http://schemas.microsoft.com/office/powerpoint/2010/main" val="1728954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676400" y="914400"/>
            <a:ext cx="7333488" cy="4648200"/>
          </a:xfrm>
        </p:spPr>
        <p:txBody>
          <a:bodyPr>
            <a:normAutofit lnSpcReduction="10000"/>
          </a:bodyPr>
          <a:lstStyle/>
          <a:p>
            <a:pPr marL="82296" indent="0">
              <a:buNone/>
            </a:pPr>
            <a:r>
              <a:rPr lang="en-IN" sz="2000" dirty="0"/>
              <a:t>[13] T. Terwilliger and M. Abdul-Hay, ‘‘Acute lymphoblastic </a:t>
            </a:r>
            <a:r>
              <a:rPr lang="en-IN" sz="2000" dirty="0" err="1"/>
              <a:t>leukemia</a:t>
            </a:r>
            <a:r>
              <a:rPr lang="en-IN" sz="2000" dirty="0"/>
              <a:t>: A comprehensive review and 2017 update,’’ Blood Cancer J., vol. 7, no. 6, p. e577, Jun. 2017.</a:t>
            </a:r>
          </a:p>
          <a:p>
            <a:pPr marL="82296" indent="0">
              <a:buNone/>
            </a:pPr>
            <a:endParaRPr lang="en-IN" sz="2000" dirty="0"/>
          </a:p>
          <a:p>
            <a:pPr marL="82296" indent="0">
              <a:buNone/>
            </a:pPr>
            <a:r>
              <a:rPr lang="en-IN" sz="2000" dirty="0"/>
              <a:t> [14] K. AL-</a:t>
            </a:r>
            <a:r>
              <a:rPr lang="en-IN" sz="2000" dirty="0" err="1"/>
              <a:t>Dulaimi</a:t>
            </a:r>
            <a:r>
              <a:rPr lang="en-IN" sz="2000" dirty="0"/>
              <a:t>, J. Banks, K. </a:t>
            </a:r>
            <a:r>
              <a:rPr lang="en-IN" sz="2000" dirty="0" err="1"/>
              <a:t>Nugyen</a:t>
            </a:r>
            <a:r>
              <a:rPr lang="en-IN" sz="2000" dirty="0"/>
              <a:t>, A. Al-</a:t>
            </a:r>
            <a:r>
              <a:rPr lang="en-IN" sz="2000" dirty="0" err="1"/>
              <a:t>Sabaawi</a:t>
            </a:r>
            <a:r>
              <a:rPr lang="en-IN" sz="2000" dirty="0"/>
              <a:t>, I. </a:t>
            </a:r>
            <a:r>
              <a:rPr lang="en-IN" sz="2000" dirty="0" err="1"/>
              <a:t>Tomeo</a:t>
            </a:r>
            <a:r>
              <a:rPr lang="en-IN" sz="2000" dirty="0"/>
              <a:t>-Reyes, and V. Chandran, ‘‘Segmentation of white blood cell, nucleus and cytoplasm in digital haematology microscope images: A review–challenges, current and future potential techniques,’’ IEEE Rev. Biomed. Eng., vol. 14, pp. 290–306, 2021. </a:t>
            </a:r>
          </a:p>
          <a:p>
            <a:pPr marL="82296" indent="0">
              <a:buNone/>
            </a:pPr>
            <a:endParaRPr lang="en-IN" sz="2000" dirty="0"/>
          </a:p>
          <a:p>
            <a:pPr marL="82296" indent="0">
              <a:buNone/>
            </a:pPr>
            <a:r>
              <a:rPr lang="en-IN" sz="2000" dirty="0"/>
              <a:t>[15] S. Shafique and S. </a:t>
            </a:r>
            <a:r>
              <a:rPr lang="en-IN" sz="2000" dirty="0" err="1"/>
              <a:t>Tehsin</a:t>
            </a:r>
            <a:r>
              <a:rPr lang="en-IN" sz="2000" dirty="0"/>
              <a:t>, ‘‘Acute lymphoblastic </a:t>
            </a:r>
            <a:r>
              <a:rPr lang="en-IN" sz="2000" dirty="0" err="1"/>
              <a:t>leukemia</a:t>
            </a:r>
            <a:r>
              <a:rPr lang="en-IN" sz="2000" dirty="0"/>
              <a:t> detection and classification of its subtypes using pretrained deep convolutional neural networks,’’ Technol. Cancer Res. Treatment, vol. 17, Sep. 2018, Art. no. 1533033818802789</a:t>
            </a:r>
            <a:r>
              <a:rPr lang="en-IN" sz="1200" dirty="0"/>
              <a:t>.</a:t>
            </a:r>
            <a:r>
              <a:rPr lang="en-IN" sz="2000" dirty="0"/>
              <a:t>. </a:t>
            </a: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2136</TotalTime>
  <Words>1892</Words>
  <Application>Microsoft Office PowerPoint</Application>
  <PresentationFormat>On-screen Show (4:3)</PresentationFormat>
  <Paragraphs>76</Paragraphs>
  <Slides>20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Calibri</vt:lpstr>
      <vt:lpstr>Gill Sans MT</vt:lpstr>
      <vt:lpstr>Times New Roman</vt:lpstr>
      <vt:lpstr>Verdana</vt:lpstr>
      <vt:lpstr>Wingdings</vt:lpstr>
      <vt:lpstr>Wingdings 2</vt:lpstr>
      <vt:lpstr>Solstice</vt:lpstr>
      <vt:lpstr> A Systematic Review on Recent Advancements in Deep and Machine Learning Based Detection and Classification of Acute Lymphoblastic Leukemia</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648</cp:revision>
  <dcterms:created xsi:type="dcterms:W3CDTF">2006-08-16T00:00:00Z</dcterms:created>
  <dcterms:modified xsi:type="dcterms:W3CDTF">2023-02-02T08:11:07Z</dcterms:modified>
</cp:coreProperties>
</file>