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1600" dirty="0"/>
              <a:t>.</a:t>
            </a:r>
            <a:r>
              <a:rPr lang="en-US" sz="2000" dirty="0"/>
              <a:t> </a:t>
            </a:r>
            <a:r>
              <a:rPr lang="en-US" sz="4000" dirty="0"/>
              <a:t>A Hybrid Cloud and Edge Control Strategy for Demand Responses Using Deep Reinforcement Learning and Transfer Learning</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066800" y="1219200"/>
            <a:ext cx="7866888" cy="5143500"/>
          </a:xfrm>
        </p:spPr>
        <p:txBody>
          <a:bodyPr>
            <a:noAutofit/>
          </a:bodyPr>
          <a:lstStyle/>
          <a:p>
            <a:pPr algn="just">
              <a:lnSpc>
                <a:spcPct val="150000"/>
              </a:lnSpc>
            </a:pPr>
            <a:r>
              <a:rPr lang="en-US" sz="2000" dirty="0"/>
              <a:t>A number of electric devices in buildings can be considered as important demand response (DR) resources, for instance, the battery energy storage system (BESS) and the heat, ventilation, and air conditioning (HVAC) systems. The conventional model-based DR methods rely on efficient </a:t>
            </a:r>
            <a:r>
              <a:rPr lang="en-US" sz="2000" dirty="0" err="1"/>
              <a:t>ondemand</a:t>
            </a:r>
            <a:r>
              <a:rPr lang="en-US" sz="2000" dirty="0"/>
              <a:t> computing resources. However, the current buildings suffer from the high cost of computing resources and lack a </a:t>
            </a:r>
            <a:r>
              <a:rPr lang="en-US" sz="2000" dirty="0" err="1"/>
              <a:t>costeffective</a:t>
            </a:r>
            <a:r>
              <a:rPr lang="en-US" sz="2000" dirty="0"/>
              <a:t> automation system, which becomes the main obstacle to the popularization and implementation of the DR program. Therefore, in this paper, we present a hybrid cloud and edge control strategy for BESS and HVAC based on deep reinforcement learning (DRL).</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4654736"/>
          </a:xfrm>
          <a:prstGeom prst="rect">
            <a:avLst/>
          </a:prstGeom>
        </p:spPr>
        <p:txBody>
          <a:bodyPr wrap="square">
            <a:spAutoFit/>
          </a:bodyPr>
          <a:lstStyle/>
          <a:p>
            <a:pPr algn="just">
              <a:lnSpc>
                <a:spcPct val="150000"/>
              </a:lnSpc>
            </a:pPr>
            <a:r>
              <a:rPr lang="en-US" sz="2000" dirty="0"/>
              <a:t>On the cloud infrastructure, the agent learns the control strategy online based on the proposed continuous dueling deep Q-learning (C-DDQN) algorithm, and the learned strategy is distributed to the edge devices for execution. Under this framework, the data-intensive application of cloud computing in real-time DR shows advantages in high processing speed, unlimited data aggregation, fault-tolerant, cost-saving, security, and confidentiality. However, if every controller is trained from the beginning, the cloud resources are wasted to a large extent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A hybrid cloud and edge framework is presented for the control of DR resources, including BESS and HVAC units. </a:t>
            </a:r>
          </a:p>
          <a:p>
            <a:pPr algn="just">
              <a:lnSpc>
                <a:spcPct val="150000"/>
              </a:lnSpc>
            </a:pPr>
            <a:r>
              <a:rPr lang="en-US" sz="2000" dirty="0"/>
              <a:t>The problem that the training of the DRL-based method requires power computing resources can be solved. The proposed framework saves the high cost of local computing resources.</a:t>
            </a:r>
          </a:p>
          <a:p>
            <a:pPr algn="just">
              <a:lnSpc>
                <a:spcPct val="150000"/>
              </a:lnSpc>
            </a:pPr>
            <a:r>
              <a:rPr lang="en-US" sz="2000" dirty="0"/>
              <a:t> With this framework commissioned, the learning in the cloud and the real-time control in the edge can be fully automated, and the DR resources can respond to the DR plan actively and timely with limited human participation</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The optimization process is usually </a:t>
            </a:r>
            <a:r>
              <a:rPr lang="en-US" sz="2000" dirty="0" err="1"/>
              <a:t>timeconsuming</a:t>
            </a:r>
            <a:r>
              <a:rPr lang="en-US" sz="2000" dirty="0"/>
              <a:t>, especially when the dimension of the decision variables is very large. To solve the optimization problem efficiently, a powerful computing resource is required. However, the current buildings suffer from the high cost of computing resources and lack a cost-effective automation system, which becomes the main obstacle to the popularization of the DR program.</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The same finding can be concluded for the slight illegal action percentage in the first 500 episodes. The gap becomes smaller after 500 episodes. It shows the significance of transfer learning in online training. From the perspective of average daily cost, it can be concluded in Table III that both training a new model ($12.1) and transferring from the existing model ($11.7) are very close to the optimization result ($11.1). But directly using the existing model ($18.2) will cause a 63.96% higher cost than the optimal solution.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066800"/>
            <a:ext cx="7098792" cy="4724400"/>
          </a:xfrm>
        </p:spPr>
        <p:txBody>
          <a:bodyPr>
            <a:normAutofit/>
          </a:bodyPr>
          <a:lstStyle/>
          <a:p>
            <a:pPr algn="just">
              <a:lnSpc>
                <a:spcPct val="150000"/>
              </a:lnSpc>
            </a:pPr>
            <a:r>
              <a:rPr lang="en-US" sz="2000" dirty="0"/>
              <a:t>Luo at el. pointed out that cloud-based information infrastructure will be widely used in the next-generation power grid. Customer-oriented energy management as a service (</a:t>
            </a:r>
            <a:r>
              <a:rPr lang="en-US" sz="2000" dirty="0" err="1"/>
              <a:t>EMaaS</a:t>
            </a:r>
            <a:r>
              <a:rPr lang="en-US" sz="2000" dirty="0"/>
              <a:t>) under the cloud framework is put forward . The cloud can provide energy management service through solving the optimization for various types of load, such as electric vehicles (EVs)  and air-conditioners . With the aid of the cloud, end-users only need to pay-on-demand and largely reduce the local investment cost and operation cost on local hardware</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08778897"/>
              </p:ext>
            </p:extLst>
          </p:nvPr>
        </p:nvGraphicFramePr>
        <p:xfrm>
          <a:off x="1447800" y="228600"/>
          <a:ext cx="6705600" cy="5693687"/>
        </p:xfrm>
        <a:graphic>
          <a:graphicData uri="http://schemas.openxmlformats.org/drawingml/2006/table">
            <a:tbl>
              <a:tblPr firstRow="1" bandRow="1">
                <a:tableStyleId>{5C22544A-7EE6-4342-B048-85BDC9FD1C3A}</a:tableStyleId>
              </a:tblPr>
              <a:tblGrid>
                <a:gridCol w="2082800">
                  <a:extLst>
                    <a:ext uri="{9D8B030D-6E8A-4147-A177-3AD203B41FA5}">
                      <a16:colId xmlns:a16="http://schemas.microsoft.com/office/drawing/2014/main" val="20000"/>
                    </a:ext>
                  </a:extLst>
                </a:gridCol>
                <a:gridCol w="2311400">
                  <a:extLst>
                    <a:ext uri="{9D8B030D-6E8A-4147-A177-3AD203B41FA5}">
                      <a16:colId xmlns:a16="http://schemas.microsoft.com/office/drawing/2014/main" val="20001"/>
                    </a:ext>
                  </a:extLst>
                </a:gridCol>
                <a:gridCol w="2311400">
                  <a:extLst>
                    <a:ext uri="{9D8B030D-6E8A-4147-A177-3AD203B41FA5}">
                      <a16:colId xmlns:a16="http://schemas.microsoft.com/office/drawing/2014/main" val="20002"/>
                    </a:ext>
                  </a:extLst>
                </a:gridCol>
              </a:tblGrid>
              <a:tr h="33086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12914">
                <a:tc>
                  <a:txBody>
                    <a:bodyPr/>
                    <a:lstStyle/>
                    <a:p>
                      <a:pPr algn="just"/>
                      <a:r>
                        <a:rPr lang="en-US" sz="2000" dirty="0"/>
                        <a:t>An overview of demand response: Key-elements and international experience,”</a:t>
                      </a:r>
                      <a:r>
                        <a:rPr lang="en-IN" sz="2000" dirty="0"/>
                        <a:t>,</a:t>
                      </a:r>
                      <a:endParaRPr lang="en-IN" sz="2000" dirty="0">
                        <a:latin typeface="Times New Roman" pitchFamily="18" charset="0"/>
                        <a:cs typeface="Times New Roman" pitchFamily="18" charset="0"/>
                      </a:endParaRPr>
                    </a:p>
                  </a:txBody>
                  <a:tcPr/>
                </a:tc>
                <a:tc>
                  <a:txBody>
                    <a:bodyPr/>
                    <a:lstStyle/>
                    <a:p>
                      <a:pPr algn="just"/>
                      <a:r>
                        <a:rPr lang="en-US" sz="2000" dirty="0"/>
                        <a:t>N. G. </a:t>
                      </a:r>
                      <a:r>
                        <a:rPr lang="en-US" sz="2000" dirty="0" err="1"/>
                        <a:t>Paterakis</a:t>
                      </a:r>
                      <a:r>
                        <a:rPr lang="en-US" sz="2000" dirty="0"/>
                        <a:t>, O. </a:t>
                      </a:r>
                      <a:r>
                        <a:rPr lang="en-US" sz="2000" dirty="0" err="1"/>
                        <a:t>Erdinç</a:t>
                      </a:r>
                      <a:r>
                        <a:rPr lang="en-US" sz="2000" dirty="0"/>
                        <a:t>, and J. P. S. </a:t>
                      </a:r>
                      <a:r>
                        <a:rPr lang="en-US" sz="2000" dirty="0" err="1"/>
                        <a:t>Catalão</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increasing penetration of  (RES) in power systems intensifies the need of enhancing the flexibility in grid operations in order.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15013">
                <a:tc>
                  <a:txBody>
                    <a:bodyPr/>
                    <a:lstStyle/>
                    <a:p>
                      <a:pPr algn="just"/>
                      <a:r>
                        <a:rPr lang="en-US" sz="2000" dirty="0"/>
                        <a:t>Application of DR and co-simulation approach for renewable integrated HEMS: a review</a:t>
                      </a:r>
                      <a:endParaRPr lang="en-IN" sz="2000" dirty="0">
                        <a:latin typeface="Times New Roman" pitchFamily="18" charset="0"/>
                        <a:cs typeface="Times New Roman" pitchFamily="18" charset="0"/>
                      </a:endParaRPr>
                    </a:p>
                  </a:txBody>
                  <a:tcPr/>
                </a:tc>
                <a:tc>
                  <a:txBody>
                    <a:bodyPr/>
                    <a:lstStyle/>
                    <a:p>
                      <a:pPr algn="just"/>
                      <a:r>
                        <a:rPr lang="en-US" sz="2000" dirty="0"/>
                        <a:t>P. </a:t>
                      </a:r>
                      <a:r>
                        <a:rPr lang="en-US" sz="2000" dirty="0" err="1"/>
                        <a:t>Rajendhar</a:t>
                      </a:r>
                      <a:r>
                        <a:rPr lang="en-US" sz="2000" dirty="0"/>
                        <a:t> and B. E. Jeyaraj,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evolvement of sustainable smart grid (SG) technology, advanced metering infrastructure, bidirectional communication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796177086"/>
              </p:ext>
            </p:extLst>
          </p:nvPr>
        </p:nvGraphicFramePr>
        <p:xfrm>
          <a:off x="1295400" y="304801"/>
          <a:ext cx="7639050" cy="5752656"/>
        </p:xfrm>
        <a:graphic>
          <a:graphicData uri="http://schemas.openxmlformats.org/drawingml/2006/table">
            <a:tbl>
              <a:tblPr firstRow="1" bandRow="1">
                <a:tableStyleId>{5C22544A-7EE6-4342-B048-85BDC9FD1C3A}</a:tableStyleId>
              </a:tblPr>
              <a:tblGrid>
                <a:gridCol w="2444750">
                  <a:extLst>
                    <a:ext uri="{9D8B030D-6E8A-4147-A177-3AD203B41FA5}">
                      <a16:colId xmlns:a16="http://schemas.microsoft.com/office/drawing/2014/main" val="20000"/>
                    </a:ext>
                  </a:extLst>
                </a:gridCol>
                <a:gridCol w="2597150">
                  <a:extLst>
                    <a:ext uri="{9D8B030D-6E8A-4147-A177-3AD203B41FA5}">
                      <a16:colId xmlns:a16="http://schemas.microsoft.com/office/drawing/2014/main" val="20001"/>
                    </a:ext>
                  </a:extLst>
                </a:gridCol>
                <a:gridCol w="2597150">
                  <a:extLst>
                    <a:ext uri="{9D8B030D-6E8A-4147-A177-3AD203B41FA5}">
                      <a16:colId xmlns:a16="http://schemas.microsoft.com/office/drawing/2014/main" val="20002"/>
                    </a:ext>
                  </a:extLst>
                </a:gridCol>
              </a:tblGrid>
              <a:tr h="40430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100897">
                <a:tc>
                  <a:txBody>
                    <a:bodyPr/>
                    <a:lstStyle/>
                    <a:p>
                      <a:pPr algn="just"/>
                      <a:r>
                        <a:rPr lang="en-US" sz="2000" dirty="0"/>
                        <a:t>“Optimal household appliances scheduling under day-ahead pricing and </a:t>
                      </a:r>
                      <a:r>
                        <a:rPr lang="en-US" sz="2000" dirty="0" err="1"/>
                        <a:t>loadshaping</a:t>
                      </a:r>
                      <a:r>
                        <a:rPr lang="en-US" sz="2000" dirty="0"/>
                        <a:t> demand response strategies,</a:t>
                      </a:r>
                      <a:endParaRPr lang="en-IN" sz="2000" dirty="0">
                        <a:latin typeface="Times New Roman" pitchFamily="18" charset="0"/>
                        <a:cs typeface="Times New Roman" pitchFamily="18" charset="0"/>
                      </a:endParaRPr>
                    </a:p>
                  </a:txBody>
                  <a:tcPr/>
                </a:tc>
                <a:tc>
                  <a:txBody>
                    <a:bodyPr/>
                    <a:lstStyle/>
                    <a:p>
                      <a:pPr algn="just"/>
                      <a:r>
                        <a:rPr lang="en-US" sz="2000" dirty="0"/>
                        <a:t>N. G. </a:t>
                      </a:r>
                      <a:r>
                        <a:rPr lang="en-US" sz="2000" dirty="0" err="1"/>
                        <a:t>Paterakis</a:t>
                      </a:r>
                      <a:r>
                        <a:rPr lang="en-US" sz="2000" dirty="0"/>
                        <a:t>, O. </a:t>
                      </a:r>
                      <a:r>
                        <a:rPr lang="en-US" sz="2000" dirty="0" err="1"/>
                        <a:t>Erdinc</a:t>
                      </a:r>
                      <a:r>
                        <a:rPr lang="en-US" sz="2000" dirty="0"/>
                        <a:t>, A. G. </a:t>
                      </a:r>
                      <a:r>
                        <a:rPr lang="en-US" sz="2000" dirty="0" err="1"/>
                        <a:t>Bakirtzis</a:t>
                      </a:r>
                      <a:r>
                        <a:rPr lang="en-US" sz="2000" dirty="0"/>
                        <a:t>, and J. P. S. </a:t>
                      </a:r>
                      <a:r>
                        <a:rPr lang="en-US" sz="2000" dirty="0" err="1"/>
                        <a:t>Catalão</a:t>
                      </a:r>
                      <a:r>
                        <a:rPr lang="en-US" sz="2000" dirty="0"/>
                        <a:t>,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paper, a detailed home energy management system structure is developed to determine the optimal day-ahead appliance scheduling of a smart household under hourly pricing</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247457">
                <a:tc>
                  <a:txBody>
                    <a:bodyPr/>
                    <a:lstStyle/>
                    <a:p>
                      <a:pPr algn="just"/>
                      <a:r>
                        <a:rPr lang="en-US" sz="2000" dirty="0"/>
                        <a:t>“Peak-aware online economic dispatching for microgrids,”</a:t>
                      </a:r>
                      <a:endParaRPr lang="en-IN" sz="2000" dirty="0">
                        <a:latin typeface="Times New Roman" pitchFamily="18" charset="0"/>
                        <a:cs typeface="Times New Roman" pitchFamily="18" charset="0"/>
                      </a:endParaRPr>
                    </a:p>
                  </a:txBody>
                  <a:tcPr/>
                </a:tc>
                <a:tc>
                  <a:txBody>
                    <a:bodyPr/>
                    <a:lstStyle/>
                    <a:p>
                      <a:pPr algn="just"/>
                      <a:r>
                        <a:rPr lang="en-IN" sz="2000" dirty="0"/>
                        <a:t>Y. Zhang, M. H. </a:t>
                      </a:r>
                      <a:r>
                        <a:rPr lang="en-IN" sz="2000" dirty="0" err="1"/>
                        <a:t>Hajiesmaili</a:t>
                      </a:r>
                      <a:r>
                        <a:rPr lang="en-IN" sz="2000" dirty="0"/>
                        <a:t>, S. Cai, M. Chen, and Q. Zhu,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By employing local renewable energy sources and power generation units while connected to the central grid, microgrid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95400"/>
            <a:ext cx="7638288" cy="5562600"/>
          </a:xfrm>
        </p:spPr>
        <p:txBody>
          <a:bodyPr>
            <a:noAutofit/>
          </a:bodyPr>
          <a:lstStyle/>
          <a:p>
            <a:pPr algn="just">
              <a:lnSpc>
                <a:spcPct val="170000"/>
              </a:lnSpc>
            </a:pPr>
            <a:r>
              <a:rPr lang="en-US" sz="2000" dirty="0"/>
              <a:t> A hybrid cloud and edge framework is presented for the control of DR resources, including BESS and HVAC units. </a:t>
            </a:r>
          </a:p>
          <a:p>
            <a:pPr algn="just">
              <a:lnSpc>
                <a:spcPct val="170000"/>
              </a:lnSpc>
            </a:pPr>
            <a:r>
              <a:rPr lang="en-US" sz="2000" dirty="0"/>
              <a:t>The problem that the training of the DRL-based method requires power computing resources can be solved. </a:t>
            </a:r>
          </a:p>
          <a:p>
            <a:pPr algn="just">
              <a:lnSpc>
                <a:spcPct val="170000"/>
              </a:lnSpc>
            </a:pPr>
            <a:r>
              <a:rPr lang="en-US" sz="2000" dirty="0"/>
              <a:t>The proposed framework saves the high cost of local computing resources. With this framework commissioned, the learning in the cloud and the real-time control in the edge can be fully automated, and the DR resources can respond to the DR plan actively and timely with limited human participation. </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DD8C6923-57F8-F80F-8C73-F54E93E6584D}"/>
              </a:ext>
            </a:extLst>
          </p:cNvPr>
          <p:cNvPicPr>
            <a:picLocks noGrp="1" noChangeAspect="1"/>
          </p:cNvPicPr>
          <p:nvPr>
            <p:ph idx="1"/>
          </p:nvPr>
        </p:nvPicPr>
        <p:blipFill>
          <a:blip r:embed="rId2"/>
          <a:stretch>
            <a:fillRect/>
          </a:stretch>
        </p:blipFill>
        <p:spPr>
          <a:xfrm>
            <a:off x="1219200" y="1524000"/>
            <a:ext cx="7315200" cy="45720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F152E817-72AB-2568-D13E-0277B84867AA}"/>
              </a:ext>
            </a:extLst>
          </p:cNvPr>
          <p:cNvPicPr>
            <a:picLocks noGrp="1" noChangeAspect="1"/>
          </p:cNvPicPr>
          <p:nvPr>
            <p:ph idx="1"/>
          </p:nvPr>
        </p:nvPicPr>
        <p:blipFill>
          <a:blip r:embed="rId2"/>
          <a:stretch>
            <a:fillRect/>
          </a:stretch>
        </p:blipFill>
        <p:spPr>
          <a:xfrm>
            <a:off x="1600199" y="1417638"/>
            <a:ext cx="7050639" cy="50593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95400" y="1219200"/>
            <a:ext cx="7320326" cy="5151438"/>
          </a:xfrm>
        </p:spPr>
        <p:txBody>
          <a:bodyPr>
            <a:noAutofit/>
          </a:bodyPr>
          <a:lstStyle/>
          <a:p>
            <a:pPr marL="82296" indent="0" algn="just">
              <a:lnSpc>
                <a:spcPct val="150000"/>
              </a:lnSpc>
              <a:buNone/>
            </a:pPr>
            <a:r>
              <a:rPr lang="en-US" sz="2000" dirty="0"/>
              <a:t>In this paper, we have presented a hybrid cloud and edge control strategy of DR using DRL and transfer learning. BESS and HVAC units are utilized as main DR resources. The neural network, which represents the control strategy of BESS, is trained in the cloud according to the proposed C-DDQN algorithm. After the control strategy is trained, the network is saved in edge, and the real-time control is realized through edge computing. Applying cloud computing shows the advantage of high processing speed and cost-saving. To further save the cloud computing resources, the methodology of transfer learning between BESS and HVAC units is proposed based on fine-tuning and domain adaption. </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buFont typeface="Wingdings" panose="05000000000000000000" pitchFamily="2" charset="2"/>
              <a:buChar char="v"/>
            </a:pPr>
            <a:r>
              <a:rPr lang="en-IN" sz="2000" dirty="0"/>
              <a:t>[1] N. G. </a:t>
            </a:r>
            <a:r>
              <a:rPr lang="en-IN" sz="2000" dirty="0" err="1"/>
              <a:t>Paterakis</a:t>
            </a:r>
            <a:r>
              <a:rPr lang="en-IN" sz="2000" dirty="0"/>
              <a:t>, O. </a:t>
            </a:r>
            <a:r>
              <a:rPr lang="en-IN" sz="2000" dirty="0" err="1"/>
              <a:t>Erdinç</a:t>
            </a:r>
            <a:r>
              <a:rPr lang="en-IN" sz="2000" dirty="0"/>
              <a:t>, and J. P. S. </a:t>
            </a:r>
            <a:r>
              <a:rPr lang="en-IN" sz="2000" dirty="0" err="1"/>
              <a:t>Catalão</a:t>
            </a:r>
            <a:r>
              <a:rPr lang="en-IN" sz="2000" dirty="0"/>
              <a:t>, “An overview of demand response: Key-elements and international experience,” Renewable and Sustainable Energy Reviews, vol. 69, pp. 871-891, 2017. </a:t>
            </a:r>
          </a:p>
          <a:p>
            <a:pPr algn="just">
              <a:lnSpc>
                <a:spcPct val="170000"/>
              </a:lnSpc>
              <a:buFont typeface="Wingdings" panose="05000000000000000000" pitchFamily="2" charset="2"/>
              <a:buChar char="v"/>
            </a:pPr>
            <a:r>
              <a:rPr lang="en-IN" sz="2000" dirty="0"/>
              <a:t>[2] P. </a:t>
            </a:r>
            <a:r>
              <a:rPr lang="en-IN" sz="2000" dirty="0" err="1"/>
              <a:t>Rajendhar</a:t>
            </a:r>
            <a:r>
              <a:rPr lang="en-IN" sz="2000" dirty="0"/>
              <a:t> and B. E. Jeyaraj, “Application of DR and co-simulation approach for renewable integrated HEMS: a review,” IET Generation, Transmission &amp; Distribution, vol. 13, no. 16, pp. 3501-3512, 2019. </a:t>
            </a:r>
          </a:p>
          <a:p>
            <a:pPr algn="just">
              <a:lnSpc>
                <a:spcPct val="170000"/>
              </a:lnSpc>
              <a:buFont typeface="Wingdings" panose="05000000000000000000" pitchFamily="2" charset="2"/>
              <a:buChar char="v"/>
            </a:pPr>
            <a:r>
              <a:rPr lang="en-IN" sz="2000" dirty="0"/>
              <a:t>[3] N. G. </a:t>
            </a:r>
            <a:r>
              <a:rPr lang="en-IN" sz="2000" dirty="0" err="1"/>
              <a:t>Paterakis</a:t>
            </a:r>
            <a:r>
              <a:rPr lang="en-IN" sz="2000" dirty="0"/>
              <a:t>, O. </a:t>
            </a:r>
            <a:r>
              <a:rPr lang="en-IN" sz="2000" dirty="0" err="1"/>
              <a:t>Erdinc</a:t>
            </a:r>
            <a:r>
              <a:rPr lang="en-IN" sz="2000" dirty="0"/>
              <a:t>, A. G. </a:t>
            </a:r>
            <a:r>
              <a:rPr lang="en-IN" sz="2000" dirty="0" err="1"/>
              <a:t>Bakirtzis</a:t>
            </a:r>
            <a:r>
              <a:rPr lang="en-IN" sz="2000" dirty="0"/>
              <a:t>, and J. P. S. </a:t>
            </a:r>
            <a:r>
              <a:rPr lang="en-IN" sz="2000" dirty="0" err="1"/>
              <a:t>Catalão</a:t>
            </a:r>
            <a:r>
              <a:rPr lang="en-IN" sz="2000" dirty="0"/>
              <a:t>, “Optimal household appliances scheduling under day-ahead pricing and </a:t>
            </a:r>
            <a:r>
              <a:rPr lang="en-IN" sz="2000" dirty="0" err="1"/>
              <a:t>loadshaping</a:t>
            </a:r>
            <a:r>
              <a:rPr lang="en-IN" sz="2000" dirty="0"/>
              <a:t> demand response strategies,” IEEE Transactions on Industrial Informatics, vol. 11, no. 6, pp. 1509-1519, 2015.</a:t>
            </a:r>
            <a:endParaRPr lang="en-IN" sz="20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33400"/>
            <a:ext cx="7345680" cy="6019800"/>
          </a:xfrm>
        </p:spPr>
        <p:txBody>
          <a:bodyPr>
            <a:noAutofit/>
          </a:bodyPr>
          <a:lstStyle/>
          <a:p>
            <a:pPr algn="just">
              <a:lnSpc>
                <a:spcPct val="170000"/>
              </a:lnSpc>
            </a:pPr>
            <a:r>
              <a:rPr lang="en-IN" sz="2000" dirty="0"/>
              <a:t>[4] Y. Zhang, M. H. </a:t>
            </a:r>
            <a:r>
              <a:rPr lang="en-IN" sz="2000" dirty="0" err="1"/>
              <a:t>Hajiesmaili</a:t>
            </a:r>
            <a:r>
              <a:rPr lang="en-IN" sz="2000" dirty="0"/>
              <a:t>, S. Cai, M. Chen, and Q. Zhu, “Peak-aware online economic dispatching for microgrids,” IEEE Transactions on Smart Grid, vol. 9, no. 1, pp. 323-335, 2016.</a:t>
            </a:r>
          </a:p>
          <a:p>
            <a:pPr algn="just">
              <a:lnSpc>
                <a:spcPct val="170000"/>
              </a:lnSpc>
            </a:pPr>
            <a:r>
              <a:rPr lang="en-IN" sz="2000" dirty="0"/>
              <a:t> [5] K. M. </a:t>
            </a:r>
            <a:r>
              <a:rPr lang="en-IN" sz="2000" dirty="0" err="1"/>
              <a:t>Tsui</a:t>
            </a:r>
            <a:r>
              <a:rPr lang="en-IN" sz="2000" dirty="0"/>
              <a:t> and S.-C. Chan, “Demand response optimization for smart home scheduling under real-time pricing,” IEEE Transactions on Smart Grid, vol. 3, no. 4, pp. 1812-1821, 2012. </a:t>
            </a:r>
          </a:p>
          <a:p>
            <a:pPr algn="just">
              <a:lnSpc>
                <a:spcPct val="170000"/>
              </a:lnSpc>
            </a:pPr>
            <a:r>
              <a:rPr lang="en-IN" sz="2000" dirty="0"/>
              <a:t>[6] J. H. Yoon, R. </a:t>
            </a:r>
            <a:r>
              <a:rPr lang="en-IN" sz="2000" dirty="0" err="1"/>
              <a:t>Baldick</a:t>
            </a:r>
            <a:r>
              <a:rPr lang="en-IN" sz="2000" dirty="0"/>
              <a:t>, and A. </a:t>
            </a:r>
            <a:r>
              <a:rPr lang="en-IN" sz="2000" dirty="0" err="1"/>
              <a:t>Novoselac</a:t>
            </a:r>
            <a:r>
              <a:rPr lang="en-IN" sz="2000" dirty="0"/>
              <a:t>, “Dynamic demand response controller based on real-time retail price for residential buildings,” IEEE Transactions on Smart Grid, vol. 5, no. 1, pp. 121-129, 2014.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867400"/>
          </a:xfrm>
        </p:spPr>
        <p:txBody>
          <a:bodyPr>
            <a:noAutofit/>
          </a:bodyPr>
          <a:lstStyle/>
          <a:p>
            <a:pPr algn="just">
              <a:lnSpc>
                <a:spcPct val="170000"/>
              </a:lnSpc>
            </a:pPr>
            <a:r>
              <a:rPr lang="en-IN" sz="2000" dirty="0"/>
              <a:t>[7] B. Wang, C. Zhang, and Z. Dong, “Interval optimization based coordination of demand response and battery energy storage system considering SoC management in a microgrid,” IEEE Transactions on Sustainable Energy, vol. 11, no. 4, pp. 2922 - 2931, 2020. </a:t>
            </a:r>
          </a:p>
          <a:p>
            <a:pPr algn="just">
              <a:lnSpc>
                <a:spcPct val="170000"/>
              </a:lnSpc>
            </a:pPr>
            <a:r>
              <a:rPr lang="en-IN" sz="2000" dirty="0"/>
              <a:t>[8] H. Shareef, M. S. Ahmed, A. Mohamed, and E. Al Hassan, “Review on home energy management system considering demand responses, smart technologies, and intelligent controllers,” IEEE Access, vol. 6, pp. 24498- 24509, 2018. </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lnSpcReduction="10000"/>
          </a:bodyPr>
          <a:lstStyle/>
          <a:p>
            <a:r>
              <a:rPr lang="en-IN" sz="2000" dirty="0"/>
              <a:t>[9] A. </a:t>
            </a:r>
            <a:r>
              <a:rPr lang="en-IN" sz="2000" dirty="0" err="1"/>
              <a:t>Taşcıkaraoğlu</a:t>
            </a:r>
            <a:r>
              <a:rPr lang="en-IN" sz="2000" dirty="0"/>
              <a:t>, N. G. </a:t>
            </a:r>
            <a:r>
              <a:rPr lang="en-IN" sz="2000" dirty="0" err="1"/>
              <a:t>Paterakis</a:t>
            </a:r>
            <a:r>
              <a:rPr lang="en-IN" sz="2000" dirty="0"/>
              <a:t>, O. </a:t>
            </a:r>
            <a:r>
              <a:rPr lang="en-IN" sz="2000" dirty="0" err="1"/>
              <a:t>Erdinç</a:t>
            </a:r>
            <a:r>
              <a:rPr lang="en-IN" sz="2000" dirty="0"/>
              <a:t>, and J. P. S. </a:t>
            </a:r>
            <a:r>
              <a:rPr lang="en-IN" sz="2000" dirty="0" err="1"/>
              <a:t>Catalao</a:t>
            </a:r>
            <a:r>
              <a:rPr lang="en-IN" sz="2000" dirty="0"/>
              <a:t>, “Combining the flexibility from shared energy storage systems and </a:t>
            </a:r>
            <a:r>
              <a:rPr lang="en-IN" sz="2000" dirty="0" err="1"/>
              <a:t>DLCbased</a:t>
            </a:r>
            <a:r>
              <a:rPr lang="en-IN" sz="2000" dirty="0"/>
              <a:t> demand response of HVAC units for distribution system operation enhancement,” IEEE Transactions on Sustainable Energy, vol. 10, no. 1, pp. 137-148, 2018. </a:t>
            </a:r>
          </a:p>
          <a:p>
            <a:endParaRPr lang="en-IN" sz="2000" dirty="0"/>
          </a:p>
          <a:p>
            <a:r>
              <a:rPr lang="en-IN" sz="2000" dirty="0"/>
              <a:t>[10] S. Zheng, Y. Sun, B. Li, B. Qi, K. Shi, Y. Li, and X. Tu, “Incentive-based integrated demand response for multiple energy carriers considering </a:t>
            </a:r>
            <a:r>
              <a:rPr lang="en-IN" sz="2000" dirty="0" err="1"/>
              <a:t>behavioral</a:t>
            </a:r>
            <a:r>
              <a:rPr lang="en-IN" sz="2000" dirty="0"/>
              <a:t> coupling effect of consumers,” IEEE Transactions on Smart Grid, vol. 11, no. 4, pp. 3231 - 3245, 2020</a:t>
            </a:r>
            <a:r>
              <a:rPr lang="en-IN" sz="1200" dirty="0"/>
              <a:t>. </a:t>
            </a:r>
          </a:p>
          <a:p>
            <a:endParaRPr lang="en-IN" sz="1200" dirty="0"/>
          </a:p>
          <a:p>
            <a:r>
              <a:rPr lang="en-IN" sz="2000" dirty="0"/>
              <a:t>[11] B. </a:t>
            </a:r>
            <a:r>
              <a:rPr lang="en-IN" sz="2000" dirty="0" err="1"/>
              <a:t>Qela</a:t>
            </a:r>
            <a:r>
              <a:rPr lang="en-IN" sz="2000" dirty="0"/>
              <a:t> and H. T. </a:t>
            </a:r>
            <a:r>
              <a:rPr lang="en-IN" sz="2000" dirty="0" err="1"/>
              <a:t>Mouftah</a:t>
            </a:r>
            <a:r>
              <a:rPr lang="en-IN" sz="2000" dirty="0"/>
              <a:t>, “Peak load curtailment in a smart grid via fuzzy system approach,” IEEE Transactions on Smart Grid, vol. 5, no. 2, pp. 761-768, 2014. </a:t>
            </a:r>
          </a:p>
          <a:p>
            <a:endParaRPr lang="en-IN" sz="2000" dirty="0"/>
          </a:p>
          <a:p>
            <a:r>
              <a:rPr lang="en-IN" sz="2000" dirty="0"/>
              <a:t>[12] P. </a:t>
            </a:r>
            <a:r>
              <a:rPr lang="en-IN" sz="2000" dirty="0" err="1"/>
              <a:t>Tarasak</a:t>
            </a:r>
            <a:r>
              <a:rPr lang="en-IN" sz="2000" dirty="0"/>
              <a:t>, C. C. Chai, Y. S. Kwok, and S. W. Oh, “Demand bidding program and its application in hotel energy management,” IEEE Transactions on Smart Grid, vol. 5, no. 2, pp. 821-828, 2014.</a:t>
            </a:r>
          </a:p>
          <a:p>
            <a:r>
              <a:rPr lang="en-IN" sz="2000" dirty="0"/>
              <a:t> </a:t>
            </a: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endParaRPr lang="en-IN" sz="2000" dirty="0"/>
          </a:p>
          <a:p>
            <a:endParaRPr lang="en-IN" sz="2000" dirty="0"/>
          </a:p>
          <a:p>
            <a:r>
              <a:rPr lang="en-US" sz="2000" dirty="0"/>
              <a:t>[13] L. Yao and W. H. Lim, “Optimal purchase strategy for demand bidding,” IEEE Transactions on Power Systems, vol. 33, no. 3, pp. 2754-2762, 2017.</a:t>
            </a:r>
          </a:p>
          <a:p>
            <a:endParaRPr lang="en-US" sz="2000" dirty="0"/>
          </a:p>
          <a:p>
            <a:r>
              <a:rPr lang="en-IN" sz="2000" dirty="0"/>
              <a:t> [14] H. Xu, H. Sun, D. </a:t>
            </a:r>
            <a:r>
              <a:rPr lang="en-IN" sz="2000" dirty="0" err="1"/>
              <a:t>Nikovski</a:t>
            </a:r>
            <a:r>
              <a:rPr lang="en-IN" sz="2000" dirty="0"/>
              <a:t>, S. Kitamura, K. Mori, and H. Hashimoto, “Deep reinforcement learning for joint bidding and pricing of load serving entity,” IEEE Transactions on Smart Grid, vol. 10, no. 6, pp. 6366-6375, 2019. </a:t>
            </a:r>
          </a:p>
          <a:p>
            <a:endParaRPr lang="en-IN" sz="2000" dirty="0"/>
          </a:p>
          <a:p>
            <a:r>
              <a:rPr lang="en-IN" sz="2000" dirty="0"/>
              <a:t>[15] Y. Ye, D. </a:t>
            </a:r>
            <a:r>
              <a:rPr lang="en-IN" sz="2000" dirty="0" err="1"/>
              <a:t>Qiu</a:t>
            </a:r>
            <a:r>
              <a:rPr lang="en-IN" sz="2000" dirty="0"/>
              <a:t>, M. Sun, D. </a:t>
            </a:r>
            <a:r>
              <a:rPr lang="en-IN" sz="2000" dirty="0" err="1"/>
              <a:t>Papadaskalopoulos</a:t>
            </a:r>
            <a:r>
              <a:rPr lang="en-IN" sz="2000" dirty="0"/>
              <a:t>, and G. </a:t>
            </a:r>
            <a:r>
              <a:rPr lang="en-IN" sz="2000" dirty="0" err="1"/>
              <a:t>Strbac</a:t>
            </a:r>
            <a:r>
              <a:rPr lang="en-IN" sz="2000" dirty="0"/>
              <a:t>, “Deep reinforcement learning for strategic bidding in electricity markets,” IEEE Transactions on Smart Grid, vol. 11, no. 2, pp. 1343-1355, 2019. </a:t>
            </a: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1972</TotalTime>
  <Words>1881</Words>
  <Application>Microsoft Office PowerPoint</Application>
  <PresentationFormat>On-screen Show (4:3)</PresentationFormat>
  <Paragraphs>77</Paragraphs>
  <Slides>20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Calibri</vt:lpstr>
      <vt:lpstr>Gill Sans MT</vt:lpstr>
      <vt:lpstr>Times New Roman</vt:lpstr>
      <vt:lpstr>Verdana</vt:lpstr>
      <vt:lpstr>Wingdings</vt:lpstr>
      <vt:lpstr>Wingdings 2</vt:lpstr>
      <vt:lpstr>Solstice</vt:lpstr>
      <vt:lpstr>. A Hybrid Cloud and Edge Control Strategy for Demand Responses Using Deep Reinforcement Learning and Transfer Learning</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640</cp:revision>
  <dcterms:created xsi:type="dcterms:W3CDTF">2006-08-16T00:00:00Z</dcterms:created>
  <dcterms:modified xsi:type="dcterms:W3CDTF">2023-02-04T11:54:33Z</dcterms:modified>
</cp:coreProperties>
</file>