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400" dirty="0">
                <a:effectLst>
                  <a:outerShdw blurRad="38100" dist="38100" dir="2700000" algn="tl">
                    <a:srgbClr val="000000">
                      <a:alpha val="43137"/>
                    </a:srgbClr>
                  </a:outerShdw>
                </a:effectLst>
              </a:rPr>
              <a:t>Quantifying the Alignment of Graph and Features in Deep Learning</a:t>
            </a:r>
            <a:endParaRPr lang="en-US" sz="4400"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638288" cy="4914900"/>
          </a:xfrm>
        </p:spPr>
        <p:txBody>
          <a:bodyPr>
            <a:noAutofit/>
          </a:bodyPr>
          <a:lstStyle/>
          <a:p>
            <a:pPr algn="just">
              <a:lnSpc>
                <a:spcPct val="150000"/>
              </a:lnSpc>
            </a:pPr>
            <a:r>
              <a:rPr lang="en-US" sz="1200" dirty="0"/>
              <a:t> </a:t>
            </a:r>
            <a:r>
              <a:rPr lang="en-US" sz="2000" dirty="0"/>
              <a:t>We show that the classification performance of graph convolutional networks (GCNs) is related to the alignment between features, graph, and ground truth, which we quantify using a subspace alignment measure (SAM) corresponding to the </a:t>
            </a:r>
            <a:r>
              <a:rPr lang="en-US" sz="2000" dirty="0" err="1"/>
              <a:t>Frobenius</a:t>
            </a:r>
            <a:r>
              <a:rPr lang="en-US" sz="2000" dirty="0"/>
              <a:t> norm of the matrix of pairwise chordal distances between three subspaces associated with features, graph, and ground truth. The proposed measure is based on the principal angles between subspaces and has both spectral and geometrical interpretations</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512618"/>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7239000" cy="3269741"/>
          </a:xfrm>
          <a:prstGeom prst="rect">
            <a:avLst/>
          </a:prstGeom>
        </p:spPr>
        <p:txBody>
          <a:bodyPr wrap="square">
            <a:spAutoFit/>
          </a:bodyPr>
          <a:lstStyle/>
          <a:p>
            <a:pPr algn="just">
              <a:lnSpc>
                <a:spcPct val="150000"/>
              </a:lnSpc>
            </a:pPr>
            <a:r>
              <a:rPr lang="en-US" sz="2000" dirty="0"/>
              <a:t>We showcase the relationship between the SAM and the classification performance through the study of limiting cases of GCNs and systematic randomizations of both features and graph structure applied to a constructive example and several examples of citation networks of different origins. The analysis also reveals the relative importance of the graph and features for classification purposes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The proposed measure is based on the principal angles between subspaces and has both spectral and geometrical interpretations. We showcase the relationship between the SAM and the classification performance through the study of limiting cases of GCNs and systematic randomizations of both features and graph structure applied to a constructive example and several examples of citation networks of different origins. The analysis also reveals the relative importance of the graph and features for classification purposes</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The pairwise chordal distances Di j in  are computed from a number of minimal angles, corresponding to the smaller of the two dimensions of the subspaces being compared. Hence, the dimensions of the subspaces (</a:t>
            </a:r>
            <a:r>
              <a:rPr lang="en-US" sz="2000" dirty="0" err="1"/>
              <a:t>kX</a:t>
            </a:r>
            <a:r>
              <a:rPr lang="en-US" sz="2000" dirty="0"/>
              <a:t> , kA , </a:t>
            </a:r>
            <a:r>
              <a:rPr lang="en-US" sz="2000" dirty="0" err="1"/>
              <a:t>kY</a:t>
            </a:r>
            <a:r>
              <a:rPr lang="en-US" sz="2000" dirty="0"/>
              <a:t> ) need to be defined to compute the distance matrix D. Here, we are interested in finding low dimensional subspaces of features, graph, and ground truth with dimensions (k∗ X , k∗ A , k∗ Y ) such that they provide maximum discriminatory power between the original problem and the fully randomized (null) model. To do this, we propose the following criterion</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However, existing deep models are supervised which require a large dataset with ground truth alpha mattes for training. To avoid the cost of data collection and possible bias in training data, this paper proposes a </a:t>
            </a:r>
            <a:r>
              <a:rPr lang="en-US" sz="2000" dirty="0" err="1"/>
              <a:t>datasetfree</a:t>
            </a:r>
            <a:r>
              <a:rPr lang="en-US" sz="2000" dirty="0"/>
              <a:t> unsupervised deep learning-based approach for background matting. Observing that the local smoothness of alpha matte can be well characterized by the untrained network prior called deep matte prior, we model the foreground and alpha matte using the priors encoded by two generative convolutional neural networks. To avoid possible overfitting during unsupervised learning, a </a:t>
            </a:r>
            <a:r>
              <a:rPr lang="en-US" sz="2000" dirty="0" err="1"/>
              <a:t>twostage</a:t>
            </a:r>
            <a:r>
              <a:rPr lang="en-US" sz="2000" dirty="0"/>
              <a:t> learning scheme is developed which contains </a:t>
            </a:r>
            <a:r>
              <a:rPr lang="en-US" sz="2000" dirty="0" err="1"/>
              <a:t>projectionbased</a:t>
            </a:r>
            <a:r>
              <a:rPr lang="en-US" sz="2000" dirty="0"/>
              <a:t> training and Bayesian post refinement.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A GCN is a </a:t>
            </a:r>
            <a:r>
              <a:rPr lang="en-US" sz="2000" dirty="0" err="1"/>
              <a:t>semisupervised</a:t>
            </a:r>
            <a:r>
              <a:rPr lang="en-US" sz="2000" dirty="0"/>
              <a:t> method, in which a small subset of the node ground-truth labels is used in the training phase to infer the class of unlabeled nodes. This type of learning paradigm, where only a small amount of labeled data is available, therefore, lies between supervised and unsupervised learning.</a:t>
            </a:r>
          </a:p>
          <a:p>
            <a:pPr algn="just">
              <a:lnSpc>
                <a:spcPct val="150000"/>
              </a:lnSpc>
            </a:pPr>
            <a:r>
              <a:rPr lang="en-US" sz="1200" dirty="0"/>
              <a:t> </a:t>
            </a:r>
            <a:r>
              <a:rPr lang="en-US" sz="2000" dirty="0"/>
              <a:t>we used 12 categories from the application programming interface (API) (People, Geography, Culture, Society, History, Nature, Sports, Technology, Health, Religion, Mathematics, and Philosophy) and assigned each document to one of them. As part of our investigation, we split this large Wikipedia data set into two smaller subsets of nonoverlapping categories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872040627"/>
              </p:ext>
            </p:extLst>
          </p:nvPr>
        </p:nvGraphicFramePr>
        <p:xfrm>
          <a:off x="1066800" y="228600"/>
          <a:ext cx="7867650" cy="55626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28049">
                <a:tc>
                  <a:txBody>
                    <a:bodyPr/>
                    <a:lstStyle/>
                    <a:p>
                      <a:pPr algn="ctr"/>
                      <a:r>
                        <a:rPr lang="en-US" dirty="0"/>
                        <a:t>TITTLE</a:t>
                      </a:r>
                      <a:endParaRPr lang="en-IN" dirty="0"/>
                    </a:p>
                  </a:txBody>
                  <a:tcPr/>
                </a:tc>
                <a:tc>
                  <a:txBody>
                    <a:bodyPr/>
                    <a:lstStyle/>
                    <a:p>
                      <a:pPr algn="ctr"/>
                      <a:r>
                        <a:rPr lang="en-US" dirty="0"/>
                        <a:t>AUTHOR</a:t>
                      </a:r>
                      <a:endParaRPr lang="en-IN" dirty="0"/>
                    </a:p>
                  </a:txBody>
                  <a:tcPr/>
                </a:tc>
                <a:tc>
                  <a:txBody>
                    <a:bodyPr/>
                    <a:lstStyle/>
                    <a:p>
                      <a:pPr algn="ctr"/>
                      <a:r>
                        <a:rPr lang="en-US" dirty="0"/>
                        <a:t>DESCRIPTION</a:t>
                      </a:r>
                      <a:endParaRPr lang="en-IN" dirty="0"/>
                    </a:p>
                  </a:txBody>
                  <a:tcPr/>
                </a:tc>
                <a:extLst>
                  <a:ext uri="{0D108BD9-81ED-4DB2-BD59-A6C34878D82A}">
                    <a16:rowId xmlns:a16="http://schemas.microsoft.com/office/drawing/2014/main" val="10000"/>
                  </a:ext>
                </a:extLst>
              </a:tr>
              <a:tr h="2734282">
                <a:tc>
                  <a:txBody>
                    <a:bodyPr/>
                    <a:lstStyle/>
                    <a:p>
                      <a:pPr algn="just"/>
                      <a:r>
                        <a:rPr lang="en-IN" sz="2000" dirty="0"/>
                        <a:t>Deep learning</a:t>
                      </a:r>
                      <a:endParaRPr lang="en-IN" sz="2000" dirty="0">
                        <a:latin typeface="Times New Roman" pitchFamily="18" charset="0"/>
                        <a:cs typeface="Times New Roman" pitchFamily="18" charset="0"/>
                      </a:endParaRPr>
                    </a:p>
                  </a:txBody>
                  <a:tcPr/>
                </a:tc>
                <a:tc>
                  <a:txBody>
                    <a:bodyPr/>
                    <a:lstStyle/>
                    <a:p>
                      <a:pPr algn="just"/>
                      <a:r>
                        <a:rPr lang="en-US" sz="2000" dirty="0"/>
                        <a:t>Y. </a:t>
                      </a:r>
                      <a:r>
                        <a:rPr lang="en-US" sz="2000" dirty="0" err="1"/>
                        <a:t>LeCun</a:t>
                      </a:r>
                      <a:r>
                        <a:rPr lang="en-US" sz="2000" dirty="0"/>
                        <a:t>, Y. </a:t>
                      </a:r>
                      <a:r>
                        <a:rPr lang="en-US" sz="2000" dirty="0" err="1"/>
                        <a:t>Bengio</a:t>
                      </a:r>
                      <a:r>
                        <a:rPr lang="en-US" sz="2000" dirty="0"/>
                        <a:t>, and G. Hinton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These neural networks attempt to simulate the behavior of the human </a:t>
                      </a:r>
                      <a:r>
                        <a:rPr kumimoji="0" lang="en-US" sz="2000" b="0" i="0" kern="1200" dirty="0" err="1">
                          <a:solidFill>
                            <a:schemeClr val="dk1"/>
                          </a:solidFill>
                          <a:effectLst/>
                          <a:latin typeface="+mn-lt"/>
                          <a:ea typeface="+mn-ea"/>
                          <a:cs typeface="+mn-cs"/>
                        </a:rPr>
                        <a:t>brainalbeit</a:t>
                      </a:r>
                      <a:r>
                        <a:rPr kumimoji="0" lang="en-US" sz="2000" b="0" i="0" kern="1200" dirty="0">
                          <a:solidFill>
                            <a:schemeClr val="dk1"/>
                          </a:solidFill>
                          <a:effectLst/>
                          <a:latin typeface="+mn-lt"/>
                          <a:ea typeface="+mn-ea"/>
                          <a:cs typeface="+mn-cs"/>
                        </a:rPr>
                        <a:t> far from matching its </a:t>
                      </a:r>
                      <a:r>
                        <a:rPr kumimoji="0" lang="en-US" sz="2000" b="0" i="0" kern="1200" dirty="0" err="1">
                          <a:solidFill>
                            <a:schemeClr val="dk1"/>
                          </a:solidFill>
                          <a:effectLst/>
                          <a:latin typeface="+mn-lt"/>
                          <a:ea typeface="+mn-ea"/>
                          <a:cs typeface="+mn-cs"/>
                        </a:rPr>
                        <a:t>abilityallowing</a:t>
                      </a:r>
                      <a:r>
                        <a:rPr kumimoji="0" lang="en-US" sz="2000" b="0" i="0" kern="1200" dirty="0">
                          <a:solidFill>
                            <a:schemeClr val="dk1"/>
                          </a:solidFill>
                          <a:effectLst/>
                          <a:latin typeface="+mn-lt"/>
                          <a:ea typeface="+mn-ea"/>
                          <a:cs typeface="+mn-cs"/>
                        </a:rPr>
                        <a:t> it to “learn” from large amounts of data..</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00269">
                <a:tc>
                  <a:txBody>
                    <a:bodyPr/>
                    <a:lstStyle/>
                    <a:p>
                      <a:pPr algn="just"/>
                      <a:r>
                        <a:rPr lang="en-IN" sz="2000" dirty="0"/>
                        <a:t>An overview,” Neural </a:t>
                      </a:r>
                      <a:r>
                        <a:rPr lang="en-IN" sz="2000" dirty="0" err="1"/>
                        <a:t>Netw</a:t>
                      </a:r>
                      <a:endParaRPr lang="en-IN" sz="2000" dirty="0">
                        <a:latin typeface="Times New Roman" pitchFamily="18" charset="0"/>
                        <a:cs typeface="Times New Roman" pitchFamily="18" charset="0"/>
                      </a:endParaRPr>
                    </a:p>
                  </a:txBody>
                  <a:tcPr/>
                </a:tc>
                <a:tc>
                  <a:txBody>
                    <a:bodyPr/>
                    <a:lstStyle/>
                    <a:p>
                      <a:pPr algn="just"/>
                      <a:r>
                        <a:rPr lang="en-IN" sz="2000" dirty="0"/>
                        <a:t>J. </a:t>
                      </a:r>
                      <a:r>
                        <a:rPr lang="en-IN" sz="2000" dirty="0" err="1"/>
                        <a:t>Schmidhuber</a:t>
                      </a:r>
                      <a:r>
                        <a:rPr lang="en-IN"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Neural Networks are a key piece of some of the most successful machine learning algorithms.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862148224"/>
              </p:ext>
            </p:extLst>
          </p:nvPr>
        </p:nvGraphicFramePr>
        <p:xfrm>
          <a:off x="1295400" y="457200"/>
          <a:ext cx="7639049" cy="5173631"/>
        </p:xfrm>
        <a:graphic>
          <a:graphicData uri="http://schemas.openxmlformats.org/drawingml/2006/table">
            <a:tbl>
              <a:tblPr firstRow="1" bandRow="1">
                <a:tableStyleId>{5C22544A-7EE6-4342-B048-85BDC9FD1C3A}</a:tableStyleId>
              </a:tblPr>
              <a:tblGrid>
                <a:gridCol w="1616323">
                  <a:extLst>
                    <a:ext uri="{9D8B030D-6E8A-4147-A177-3AD203B41FA5}">
                      <a16:colId xmlns:a16="http://schemas.microsoft.com/office/drawing/2014/main" val="20000"/>
                    </a:ext>
                  </a:extLst>
                </a:gridCol>
                <a:gridCol w="2727077">
                  <a:extLst>
                    <a:ext uri="{9D8B030D-6E8A-4147-A177-3AD203B41FA5}">
                      <a16:colId xmlns:a16="http://schemas.microsoft.com/office/drawing/2014/main" val="20001"/>
                    </a:ext>
                  </a:extLst>
                </a:gridCol>
                <a:gridCol w="3295649">
                  <a:extLst>
                    <a:ext uri="{9D8B030D-6E8A-4147-A177-3AD203B41FA5}">
                      <a16:colId xmlns:a16="http://schemas.microsoft.com/office/drawing/2014/main" val="20002"/>
                    </a:ext>
                  </a:extLst>
                </a:gridCol>
              </a:tblGrid>
              <a:tr h="60960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24333">
                <a:tc>
                  <a:txBody>
                    <a:bodyPr/>
                    <a:lstStyle/>
                    <a:p>
                      <a:pPr algn="just"/>
                      <a:r>
                        <a:rPr lang="en-US" sz="2000" dirty="0"/>
                        <a:t>“</a:t>
                      </a:r>
                      <a:r>
                        <a:rPr lang="en-IN" sz="2000" dirty="0"/>
                        <a:t>Cambridge, MA</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tc>
                  <a:txBody>
                    <a:bodyPr/>
                    <a:lstStyle/>
                    <a:p>
                      <a:pPr algn="just"/>
                      <a:r>
                        <a:rPr lang="en-IN" sz="2000" dirty="0"/>
                        <a:t>, </a:t>
                      </a:r>
                      <a:r>
                        <a:rPr lang="en-US" sz="2000" dirty="0"/>
                        <a:t>I. Goodfellow, Y. </a:t>
                      </a:r>
                      <a:r>
                        <a:rPr lang="en-US" sz="2000" dirty="0" err="1"/>
                        <a:t>Bengio</a:t>
                      </a:r>
                      <a:r>
                        <a:rPr lang="en-US" sz="2000" dirty="0"/>
                        <a:t>, and A. Courville,</a:t>
                      </a:r>
                      <a:endParaRPr lang="en-IN" sz="2000" dirty="0">
                        <a:latin typeface="Times New Roman" pitchFamily="18" charset="0"/>
                        <a:cs typeface="Times New Roman" pitchFamily="18" charset="0"/>
                      </a:endParaRPr>
                    </a:p>
                  </a:txBody>
                  <a:tcPr/>
                </a:tc>
                <a:tc>
                  <a:txBody>
                    <a:bodyPr/>
                    <a:lstStyle/>
                    <a:p>
                      <a:r>
                        <a:rPr kumimoji="0" lang="en-US" sz="2000" b="0" i="0" kern="1200" dirty="0">
                          <a:solidFill>
                            <a:schemeClr val="dk1"/>
                          </a:solidFill>
                          <a:effectLst/>
                          <a:latin typeface="+mn-lt"/>
                          <a:ea typeface="+mn-ea"/>
                          <a:cs typeface="+mn-cs"/>
                        </a:rPr>
                        <a:t>People age 5 and older can receive their first dose, second dose, or bivalent booster of Pfizer COVID-19 vaccine.</a:t>
                      </a:r>
                    </a:p>
                  </a:txBody>
                  <a:tcPr/>
                </a:tc>
                <a:extLst>
                  <a:ext uri="{0D108BD9-81ED-4DB2-BD59-A6C34878D82A}">
                    <a16:rowId xmlns:a16="http://schemas.microsoft.com/office/drawing/2014/main" val="10001"/>
                  </a:ext>
                </a:extLst>
              </a:tr>
              <a:tr h="2139698">
                <a:tc>
                  <a:txBody>
                    <a:bodyPr/>
                    <a:lstStyle/>
                    <a:p>
                      <a:pPr algn="just"/>
                      <a:r>
                        <a:rPr lang="en-IN" sz="2000" dirty="0"/>
                        <a:t>“Going beyond Euclidean data,” </a:t>
                      </a:r>
                      <a:endParaRPr lang="en-IN" sz="2000" dirty="0">
                        <a:latin typeface="Times New Roman" pitchFamily="18" charset="0"/>
                        <a:cs typeface="Times New Roman" pitchFamily="18" charset="0"/>
                      </a:endParaRPr>
                    </a:p>
                  </a:txBody>
                  <a:tcPr/>
                </a:tc>
                <a:tc>
                  <a:txBody>
                    <a:bodyPr/>
                    <a:lstStyle/>
                    <a:p>
                      <a:pPr algn="just"/>
                      <a:r>
                        <a:rPr lang="en-IN" sz="2000" dirty="0"/>
                        <a:t>M. M. Bronstein, J. Bruna, Y. </a:t>
                      </a:r>
                      <a:r>
                        <a:rPr lang="en-IN" sz="2000" dirty="0" err="1"/>
                        <a:t>LeCun</a:t>
                      </a:r>
                      <a:r>
                        <a:rPr lang="en-IN" sz="2000" dirty="0"/>
                        <a:t>, A. </a:t>
                      </a:r>
                      <a:r>
                        <a:rPr lang="en-IN" sz="2000" dirty="0" err="1"/>
                        <a:t>Szlam</a:t>
                      </a:r>
                      <a:r>
                        <a:rPr lang="en-IN" sz="2000" dirty="0"/>
                        <a:t>, and P. </a:t>
                      </a:r>
                      <a:r>
                        <a:rPr lang="en-IN" sz="2000" dirty="0" err="1"/>
                        <a:t>Vandergheynst</a:t>
                      </a:r>
                      <a:r>
                        <a:rPr lang="en-IN"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Many scientific fields study data with an underlying structure that is a non-Euclidean space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6629400"/>
          </a:xfrm>
        </p:spPr>
        <p:txBody>
          <a:bodyPr>
            <a:noAutofit/>
          </a:bodyPr>
          <a:lstStyle/>
          <a:p>
            <a:pPr algn="just">
              <a:lnSpc>
                <a:spcPct val="170000"/>
              </a:lnSpc>
            </a:pPr>
            <a:r>
              <a:rPr lang="en-US" sz="2000" dirty="0"/>
              <a:t>The first attempt to generalize neural networks on graphs can be traced back to Gori et al. who proposed a scheme combining recurrent neural networks (RNNs) and random walk models. Their method requires the repeated application of contraction maps as propagation functions until the node representations reach a stable fixed point. </a:t>
            </a:r>
          </a:p>
          <a:p>
            <a:pPr algn="just">
              <a:lnSpc>
                <a:spcPct val="170000"/>
              </a:lnSpc>
            </a:pPr>
            <a:r>
              <a:rPr lang="en-US" sz="2000" dirty="0"/>
              <a:t>This method, however, did not attract much attention when it was proposed.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sp>
        <p:nvSpPr>
          <p:cNvPr id="19" name="Arc 18">
            <a:extLst>
              <a:ext uri="{FF2B5EF4-FFF2-40B4-BE49-F238E27FC236}">
                <a16:creationId xmlns:a16="http://schemas.microsoft.com/office/drawing/2014/main" id="{64AC3870-D6E9-BD74-BD7D-BC5E459B4A5C}"/>
              </a:ext>
            </a:extLst>
          </p:cNvPr>
          <p:cNvSpPr/>
          <p:nvPr/>
        </p:nvSpPr>
        <p:spPr>
          <a:xfrm flipH="1" flipV="1">
            <a:off x="7315200" y="1417638"/>
            <a:ext cx="381000" cy="16609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pic>
        <p:nvPicPr>
          <p:cNvPr id="22" name="Picture 21">
            <a:extLst>
              <a:ext uri="{FF2B5EF4-FFF2-40B4-BE49-F238E27FC236}">
                <a16:creationId xmlns:a16="http://schemas.microsoft.com/office/drawing/2014/main" id="{36A722E2-9FF8-2CE8-4B28-EC81C243C659}"/>
              </a:ext>
            </a:extLst>
          </p:cNvPr>
          <p:cNvPicPr>
            <a:picLocks noChangeAspect="1"/>
          </p:cNvPicPr>
          <p:nvPr/>
        </p:nvPicPr>
        <p:blipFill>
          <a:blip r:embed="rId2"/>
          <a:stretch>
            <a:fillRect/>
          </a:stretch>
        </p:blipFill>
        <p:spPr>
          <a:xfrm>
            <a:off x="1447800" y="1583733"/>
            <a:ext cx="7251192" cy="3856629"/>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8BBCB329-7E81-654F-6F7B-2DFEFA9532CC}"/>
              </a:ext>
            </a:extLst>
          </p:cNvPr>
          <p:cNvPicPr>
            <a:picLocks noGrp="1" noChangeAspect="1"/>
          </p:cNvPicPr>
          <p:nvPr>
            <p:ph idx="1"/>
          </p:nvPr>
        </p:nvPicPr>
        <p:blipFill>
          <a:blip r:embed="rId2"/>
          <a:stretch>
            <a:fillRect/>
          </a:stretch>
        </p:blipFill>
        <p:spPr>
          <a:xfrm>
            <a:off x="1330008" y="1417638"/>
            <a:ext cx="7356792" cy="467836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68384" y="1219200"/>
            <a:ext cx="7498080" cy="5105400"/>
          </a:xfrm>
        </p:spPr>
        <p:txBody>
          <a:bodyPr>
            <a:no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In this article, we have introduced SAM (12), a measure that quantifies the consistency between the feature and graph ingredients of data sets, and we showed that it correlates well with the classification performance of GCNs. Our experiments show that a degree of alignment is needed for a GCN approach to be beneficial, and using a GCN can actually be detrimental to the classification performance if the feature and graph subspaces associated with the data are not constructively aligned (e.g., Wikipedia and Wikipedia II).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19200" y="838200"/>
            <a:ext cx="7715250" cy="57912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Y. </a:t>
            </a:r>
            <a:r>
              <a:rPr lang="en-IN" sz="2000" dirty="0" err="1">
                <a:latin typeface="Times New Roman" panose="02020603050405020304" pitchFamily="18" charset="0"/>
                <a:cs typeface="Times New Roman" panose="02020603050405020304" pitchFamily="18" charset="0"/>
              </a:rPr>
              <a:t>LeCun</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and G. Hinton, “Deep learning,” Nature, vol. 521, no. 7553, p. 436, 2015.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[2] I. Goodfellow, Y.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and A. Courville, Deep Learning. Cambridge, MA, USA: MIT Press, 2016. </a:t>
            </a:r>
            <a:br>
              <a:rPr lang="en-IN" sz="2000" dirty="0">
                <a:latin typeface="Times New Roman" panose="02020603050405020304" pitchFamily="18" charset="0"/>
                <a:cs typeface="Times New Roman" panose="02020603050405020304" pitchFamily="18" charset="0"/>
              </a:rPr>
            </a:br>
            <a:r>
              <a:rPr lang="en-IN" sz="2000" dirty="0">
                <a:latin typeface="Times New Roman" panose="02020603050405020304" pitchFamily="18" charset="0"/>
                <a:cs typeface="Times New Roman" panose="02020603050405020304" pitchFamily="18" charset="0"/>
              </a:rPr>
              <a:t>[3] J. </a:t>
            </a:r>
            <a:r>
              <a:rPr lang="en-IN" sz="2000" dirty="0" err="1">
                <a:latin typeface="Times New Roman" panose="02020603050405020304" pitchFamily="18" charset="0"/>
                <a:cs typeface="Times New Roman" panose="02020603050405020304" pitchFamily="18" charset="0"/>
              </a:rPr>
              <a:t>Schmidhuber</a:t>
            </a:r>
            <a:r>
              <a:rPr lang="en-IN" sz="2000" dirty="0">
                <a:latin typeface="Times New Roman" panose="02020603050405020304" pitchFamily="18" charset="0"/>
                <a:cs typeface="Times New Roman" panose="02020603050405020304" pitchFamily="18" charset="0"/>
              </a:rPr>
              <a:t>, “Deep learning in neural networks: An overview,” Neural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vol. 61, pp. 85–117, Jan. 2015.</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 [4] M. M. Bronstein, J. Bruna, Y. </a:t>
            </a:r>
            <a:r>
              <a:rPr lang="en-IN" sz="2000" dirty="0" err="1">
                <a:latin typeface="Times New Roman" panose="02020603050405020304" pitchFamily="18" charset="0"/>
                <a:cs typeface="Times New Roman" panose="02020603050405020304" pitchFamily="18" charset="0"/>
              </a:rPr>
              <a:t>LeCun</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Szlam</a:t>
            </a:r>
            <a:r>
              <a:rPr lang="en-IN" sz="2000" dirty="0">
                <a:latin typeface="Times New Roman" panose="02020603050405020304" pitchFamily="18" charset="0"/>
                <a:cs typeface="Times New Roman" panose="02020603050405020304" pitchFamily="18" charset="0"/>
              </a:rPr>
              <a:t>, and P. </a:t>
            </a:r>
            <a:r>
              <a:rPr lang="en-IN" sz="2000" dirty="0" err="1">
                <a:latin typeface="Times New Roman" panose="02020603050405020304" pitchFamily="18" charset="0"/>
                <a:cs typeface="Times New Roman" panose="02020603050405020304" pitchFamily="18" charset="0"/>
              </a:rPr>
              <a:t>Vandergheynst</a:t>
            </a:r>
            <a:r>
              <a:rPr lang="en-IN" sz="2000" dirty="0">
                <a:latin typeface="Times New Roman" panose="02020603050405020304" pitchFamily="18" charset="0"/>
                <a:cs typeface="Times New Roman" panose="02020603050405020304" pitchFamily="18" charset="0"/>
              </a:rPr>
              <a:t>, “Geometric deep learning: Going beyond Euclidean data,” IEEE Signal Process. Mag., vol. 34, no. 4, pp. 18–42, Jul. 2017</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574280" cy="63246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[5] L. Deng and D. Yu, “Deep learning: Methods and applications,” Found. Trends Signal Process., vol. 7, nos. 3–4, pp. 197–387, Jun. 2014. </a:t>
            </a:r>
          </a:p>
          <a:p>
            <a:pPr algn="just">
              <a:lnSpc>
                <a:spcPct val="170000"/>
              </a:lnSpc>
            </a:pPr>
            <a:r>
              <a:rPr lang="en-IN" sz="2000" dirty="0">
                <a:latin typeface="Times New Roman" panose="02020603050405020304" pitchFamily="18" charset="0"/>
                <a:cs typeface="Times New Roman" panose="02020603050405020304" pitchFamily="18" charset="0"/>
              </a:rPr>
              <a:t>[6] E. P. </a:t>
            </a:r>
            <a:r>
              <a:rPr lang="en-IN" sz="2000" dirty="0" err="1">
                <a:latin typeface="Times New Roman" panose="02020603050405020304" pitchFamily="18" charset="0"/>
                <a:cs typeface="Times New Roman" panose="02020603050405020304" pitchFamily="18" charset="0"/>
              </a:rPr>
              <a:t>Simoncelli</a:t>
            </a:r>
            <a:r>
              <a:rPr lang="en-IN" sz="2000" dirty="0">
                <a:latin typeface="Times New Roman" panose="02020603050405020304" pitchFamily="18" charset="0"/>
                <a:cs typeface="Times New Roman" panose="02020603050405020304" pitchFamily="18" charset="0"/>
              </a:rPr>
              <a:t> and B. A. </a:t>
            </a:r>
            <a:r>
              <a:rPr lang="en-IN" sz="2000" dirty="0" err="1">
                <a:latin typeface="Times New Roman" panose="02020603050405020304" pitchFamily="18" charset="0"/>
                <a:cs typeface="Times New Roman" panose="02020603050405020304" pitchFamily="18" charset="0"/>
              </a:rPr>
              <a:t>Olshausen</a:t>
            </a:r>
            <a:r>
              <a:rPr lang="en-IN" sz="2000" dirty="0">
                <a:latin typeface="Times New Roman" panose="02020603050405020304" pitchFamily="18" charset="0"/>
                <a:cs typeface="Times New Roman" panose="02020603050405020304" pitchFamily="18" charset="0"/>
              </a:rPr>
              <a:t>, “Natural image statistics and neural representation,” </a:t>
            </a:r>
            <a:r>
              <a:rPr lang="en-IN" sz="2000" dirty="0" err="1">
                <a:latin typeface="Times New Roman" panose="02020603050405020304" pitchFamily="18" charset="0"/>
                <a:cs typeface="Times New Roman" panose="02020603050405020304" pitchFamily="18" charset="0"/>
              </a:rPr>
              <a:t>Annu</a:t>
            </a:r>
            <a:r>
              <a:rPr lang="en-IN" sz="2000" dirty="0">
                <a:latin typeface="Times New Roman" panose="02020603050405020304" pitchFamily="18" charset="0"/>
                <a:cs typeface="Times New Roman" panose="02020603050405020304" pitchFamily="18" charset="0"/>
              </a:rPr>
              <a:t>. Rev. </a:t>
            </a:r>
            <a:r>
              <a:rPr lang="en-IN" sz="2000" dirty="0" err="1">
                <a:latin typeface="Times New Roman" panose="02020603050405020304" pitchFamily="18" charset="0"/>
                <a:cs typeface="Times New Roman" panose="02020603050405020304" pitchFamily="18" charset="0"/>
              </a:rPr>
              <a:t>Neurosci</a:t>
            </a:r>
            <a:r>
              <a:rPr lang="en-IN" sz="2000" dirty="0">
                <a:latin typeface="Times New Roman" panose="02020603050405020304" pitchFamily="18" charset="0"/>
                <a:cs typeface="Times New Roman" panose="02020603050405020304" pitchFamily="18" charset="0"/>
              </a:rPr>
              <a:t>., vol. 24, no. 1, pp. 1193–1216, Mar. 2001.</a:t>
            </a:r>
          </a:p>
          <a:p>
            <a:pPr algn="just">
              <a:lnSpc>
                <a:spcPct val="170000"/>
              </a:lnSpc>
            </a:pPr>
            <a:r>
              <a:rPr lang="en-IN" sz="2000" dirty="0">
                <a:latin typeface="Times New Roman" panose="02020603050405020304" pitchFamily="18" charset="0"/>
                <a:cs typeface="Times New Roman" panose="02020603050405020304" pitchFamily="18" charset="0"/>
              </a:rPr>
              <a:t> [7] D. J. Field, “What the statistics of natural images tell us about visual coding,” Hum. Vis., Visual Process., Digit. Display, vol. 1077, pp. 269–277, Aug. 1989.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457200"/>
            <a:ext cx="746760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[8] Y. </a:t>
            </a:r>
            <a:r>
              <a:rPr lang="en-IN" sz="2000" dirty="0" err="1">
                <a:latin typeface="Times New Roman" panose="02020603050405020304" pitchFamily="18" charset="0"/>
                <a:cs typeface="Times New Roman" panose="02020603050405020304" pitchFamily="18" charset="0"/>
              </a:rPr>
              <a:t>Lecun</a:t>
            </a:r>
            <a:r>
              <a:rPr lang="en-IN" sz="2000" dirty="0">
                <a:latin typeface="Times New Roman" panose="02020603050405020304" pitchFamily="18" charset="0"/>
                <a:cs typeface="Times New Roman" panose="02020603050405020304" pitchFamily="18" charset="0"/>
              </a:rPr>
              <a:t>, L. </a:t>
            </a:r>
            <a:r>
              <a:rPr lang="en-IN" sz="2000" dirty="0" err="1">
                <a:latin typeface="Times New Roman" panose="02020603050405020304" pitchFamily="18" charset="0"/>
                <a:cs typeface="Times New Roman" panose="02020603050405020304" pitchFamily="18" charset="0"/>
              </a:rPr>
              <a:t>Bottou</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and P. Haffner, “Gradient-based learning applied to document recognition,” Proc. IEEE, vol. 86, no. 11, pp. 2278–2324, Nov. 1998. </a:t>
            </a:r>
          </a:p>
          <a:p>
            <a:pPr algn="just">
              <a:lnSpc>
                <a:spcPct val="170000"/>
              </a:lnSpc>
            </a:pPr>
            <a:r>
              <a:rPr lang="en-IN" sz="2000" dirty="0">
                <a:latin typeface="Times New Roman" panose="02020603050405020304" pitchFamily="18" charset="0"/>
                <a:cs typeface="Times New Roman" panose="02020603050405020304" pitchFamily="18" charset="0"/>
              </a:rPr>
              <a:t>[9] Y. </a:t>
            </a:r>
            <a:r>
              <a:rPr lang="en-IN" sz="2000" dirty="0" err="1">
                <a:latin typeface="Times New Roman" panose="02020603050405020304" pitchFamily="18" charset="0"/>
                <a:cs typeface="Times New Roman" panose="02020603050405020304" pitchFamily="18" charset="0"/>
              </a:rPr>
              <a:t>LeCun</a:t>
            </a:r>
            <a:r>
              <a:rPr lang="en-IN" sz="2000" dirty="0">
                <a:latin typeface="Times New Roman" panose="02020603050405020304" pitchFamily="18" charset="0"/>
                <a:cs typeface="Times New Roman" panose="02020603050405020304" pitchFamily="18" charset="0"/>
              </a:rPr>
              <a:t> et al., “Handwritten digit recognition with a back-propagation network,” in Proc. Adv. Neural Inf. Process. Syst., 1990, pp. 396–404. </a:t>
            </a:r>
          </a:p>
          <a:p>
            <a:pPr algn="just">
              <a:lnSpc>
                <a:spcPct val="170000"/>
              </a:lnSpc>
            </a:pPr>
            <a:r>
              <a:rPr lang="en-IN" sz="2000" dirty="0">
                <a:latin typeface="Times New Roman" panose="02020603050405020304" pitchFamily="18" charset="0"/>
                <a:cs typeface="Times New Roman" panose="02020603050405020304" pitchFamily="18" charset="0"/>
              </a:rPr>
              <a:t>[10] J. Bruna and S. </a:t>
            </a:r>
            <a:r>
              <a:rPr lang="en-IN" sz="2000" dirty="0" err="1">
                <a:latin typeface="Times New Roman" panose="02020603050405020304" pitchFamily="18" charset="0"/>
                <a:cs typeface="Times New Roman" panose="02020603050405020304" pitchFamily="18" charset="0"/>
              </a:rPr>
              <a:t>Mallat</a:t>
            </a:r>
            <a:r>
              <a:rPr lang="en-IN" sz="2000" dirty="0">
                <a:latin typeface="Times New Roman" panose="02020603050405020304" pitchFamily="18" charset="0"/>
                <a:cs typeface="Times New Roman" panose="02020603050405020304" pitchFamily="18" charset="0"/>
              </a:rPr>
              <a:t>, “Invariant scattering convolution networks,” IEEE Trans. Pattern Anal. Mach.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vol. 35, no. 8, pp. 1872–1886, Aug. 2013.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pPr algn="l"/>
            <a:r>
              <a:rPr lang="en-IN" sz="2000" dirty="0">
                <a:latin typeface="Times New Roman" panose="02020603050405020304" pitchFamily="18" charset="0"/>
                <a:cs typeface="Times New Roman" panose="02020603050405020304" pitchFamily="18" charset="0"/>
              </a:rPr>
              <a:t>[11] D. Lazer et al., “Life in the network: The coming age of computational social science,” Science, vol. 323, no. 5915, p. 721, 2009.</a:t>
            </a:r>
          </a:p>
          <a:p>
            <a:pPr algn="l"/>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 [12] K. Xu, W. Hu, J. </a:t>
            </a:r>
            <a:r>
              <a:rPr lang="en-IN" sz="2000" dirty="0" err="1">
                <a:latin typeface="Times New Roman" panose="02020603050405020304" pitchFamily="18" charset="0"/>
                <a:cs typeface="Times New Roman" panose="02020603050405020304" pitchFamily="18" charset="0"/>
              </a:rPr>
              <a:t>Leskovec</a:t>
            </a:r>
            <a:r>
              <a:rPr lang="en-IN" sz="2000" dirty="0">
                <a:latin typeface="Times New Roman" panose="02020603050405020304" pitchFamily="18" charset="0"/>
                <a:cs typeface="Times New Roman" panose="02020603050405020304" pitchFamily="18" charset="0"/>
              </a:rPr>
              <a:t>, and S. </a:t>
            </a:r>
            <a:r>
              <a:rPr lang="en-IN" sz="2000" dirty="0" err="1">
                <a:latin typeface="Times New Roman" panose="02020603050405020304" pitchFamily="18" charset="0"/>
                <a:cs typeface="Times New Roman" panose="02020603050405020304" pitchFamily="18" charset="0"/>
              </a:rPr>
              <a:t>Jegelka</a:t>
            </a:r>
            <a:r>
              <a:rPr lang="en-IN" sz="2000" dirty="0">
                <a:latin typeface="Times New Roman" panose="02020603050405020304" pitchFamily="18" charset="0"/>
                <a:cs typeface="Times New Roman" panose="02020603050405020304" pitchFamily="18" charset="0"/>
              </a:rPr>
              <a:t>, “How powerful are graph neural networks?” in Proc. Int. Conf. Learn. Represent., 2019, pp. 1–17.</a:t>
            </a:r>
          </a:p>
          <a:p>
            <a:pPr algn="l"/>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 [13] W. Hamilton, Z. Ying, and J. </a:t>
            </a:r>
            <a:r>
              <a:rPr lang="en-IN" sz="2000" dirty="0" err="1">
                <a:latin typeface="Times New Roman" panose="02020603050405020304" pitchFamily="18" charset="0"/>
                <a:cs typeface="Times New Roman" panose="02020603050405020304" pitchFamily="18" charset="0"/>
              </a:rPr>
              <a:t>Leskovec</a:t>
            </a:r>
            <a:r>
              <a:rPr lang="en-IN" sz="2000" dirty="0">
                <a:latin typeface="Times New Roman" panose="02020603050405020304" pitchFamily="18" charset="0"/>
                <a:cs typeface="Times New Roman" panose="02020603050405020304" pitchFamily="18" charset="0"/>
              </a:rPr>
              <a:t>, “Inductive representation learning on large graphs,” in Proc. Adv. Neural Inf. Process. Syst., 2017, pp. 1024–1034. </a:t>
            </a: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524000" y="1104900"/>
            <a:ext cx="7333488" cy="4648200"/>
          </a:xfrm>
        </p:spPr>
        <p:txBody>
          <a:bodyPr>
            <a:normAutofit/>
          </a:bodyPr>
          <a:lstStyle/>
          <a:p>
            <a:pPr algn="l"/>
            <a:r>
              <a:rPr lang="en-IN" sz="2000" dirty="0">
                <a:latin typeface="Times New Roman" panose="02020603050405020304" pitchFamily="18" charset="0"/>
                <a:cs typeface="Times New Roman" panose="02020603050405020304" pitchFamily="18" charset="0"/>
              </a:rPr>
              <a:t>[14] Z. Wu, S. Pan, F. Chen, G. Long, C. Zhang, and S. Y. Philip, “A comprehensive survey on graph neural networks,” IEEE Trans. Neural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Learn. Syst., early access, Mar. 24,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 TNNLS.2020.2978386.</a:t>
            </a:r>
          </a:p>
          <a:p>
            <a:pPr algn="l"/>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 [15] M. </a:t>
            </a:r>
            <a:r>
              <a:rPr lang="en-IN" sz="2000" dirty="0" err="1">
                <a:latin typeface="Times New Roman" panose="02020603050405020304" pitchFamily="18" charset="0"/>
                <a:cs typeface="Times New Roman" panose="02020603050405020304" pitchFamily="18" charset="0"/>
              </a:rPr>
              <a:t>Defferrard</a:t>
            </a:r>
            <a:r>
              <a:rPr lang="en-IN" sz="2000" dirty="0">
                <a:latin typeface="Times New Roman" panose="02020603050405020304" pitchFamily="18" charset="0"/>
                <a:cs typeface="Times New Roman" panose="02020603050405020304" pitchFamily="18" charset="0"/>
              </a:rPr>
              <a:t>, X. Bresson, and P. </a:t>
            </a:r>
            <a:r>
              <a:rPr lang="en-IN" sz="2000" dirty="0" err="1">
                <a:latin typeface="Times New Roman" panose="02020603050405020304" pitchFamily="18" charset="0"/>
                <a:cs typeface="Times New Roman" panose="02020603050405020304" pitchFamily="18" charset="0"/>
              </a:rPr>
              <a:t>Vandergheynst</a:t>
            </a:r>
            <a:r>
              <a:rPr lang="en-IN" sz="2000" dirty="0">
                <a:latin typeface="Times New Roman" panose="02020603050405020304" pitchFamily="18" charset="0"/>
                <a:cs typeface="Times New Roman" panose="02020603050405020304" pitchFamily="18" charset="0"/>
              </a:rPr>
              <a:t>, “Convolutional neural networks on graphs with fast localized spectral filtering,” in Proc. Adv. Neural Inf. Process. Syst., 2016, pp. 3844–3852</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2161</TotalTime>
  <Words>1610</Words>
  <Application>Microsoft Office PowerPoint</Application>
  <PresentationFormat>On-screen Show (4:3)</PresentationFormat>
  <Paragraphs>69</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 Quantifying the Alignment of Graph and Features in Deep Learning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651</cp:revision>
  <dcterms:created xsi:type="dcterms:W3CDTF">2006-08-16T00:00:00Z</dcterms:created>
  <dcterms:modified xsi:type="dcterms:W3CDTF">2023-02-07T12:33:26Z</dcterms:modified>
</cp:coreProperties>
</file>