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322" r:id="rId2"/>
    <p:sldId id="325" r:id="rId3"/>
    <p:sldId id="345" r:id="rId4"/>
    <p:sldId id="260" r:id="rId5"/>
    <p:sldId id="262" r:id="rId6"/>
    <p:sldId id="263" r:id="rId7"/>
    <p:sldId id="294" r:id="rId8"/>
    <p:sldId id="327" r:id="rId9"/>
    <p:sldId id="326" r:id="rId10"/>
    <p:sldId id="332" r:id="rId11"/>
    <p:sldId id="330" r:id="rId12"/>
    <p:sldId id="333" r:id="rId13"/>
    <p:sldId id="296" r:id="rId14"/>
    <p:sldId id="295" r:id="rId15"/>
    <p:sldId id="331" r:id="rId16"/>
    <p:sldId id="323" r:id="rId17"/>
    <p:sldId id="329" r:id="rId18"/>
    <p:sldId id="344" r:id="rId19"/>
    <p:sldId id="347" r:id="rId20"/>
    <p:sldId id="348" r:id="rId21"/>
    <p:sldId id="349"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714" y="5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10</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2/4/2023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2/4/2023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sz="4800" dirty="0"/>
              <a:t> </a:t>
            </a:r>
            <a:r>
              <a:rPr lang="en-US" sz="4400" dirty="0"/>
              <a:t>Human-in-the-loop Extraction of Interpretable Concepts in Deep Learning Models</a:t>
            </a:r>
            <a:endParaRPr lang="en-US" sz="4400"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95400" y="1447800"/>
            <a:ext cx="7638288" cy="4914900"/>
          </a:xfrm>
        </p:spPr>
        <p:txBody>
          <a:bodyPr>
            <a:noAutofit/>
          </a:bodyPr>
          <a:lstStyle/>
          <a:p>
            <a:pPr algn="just">
              <a:lnSpc>
                <a:spcPct val="150000"/>
              </a:lnSpc>
            </a:pPr>
            <a:r>
              <a:rPr lang="en-US" sz="2000" dirty="0"/>
              <a:t>The interpretation of deep neural networks (DNNs) has become a key topic as more and more people apply them to solve various problems and making critical decisions. Concept-based explanations have recently become a popular approach for post-hoc interpretation of DNNs. However, identifying human-understandable visual concepts that affect model decisions is a challenging task that is not easily addressed with automatic approaches. We present a novel human-in-the-loop approach to generate user-defined concepts for model interpretation and diagnostics. </a:t>
            </a:r>
            <a:endParaRPr lang="en-US"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09600"/>
            <a:ext cx="7239000" cy="5105400"/>
          </a:xfrm>
        </p:spPr>
        <p:txBody>
          <a:bodyPr>
            <a:normAutofit/>
          </a:bodyPr>
          <a:lstStyle/>
          <a:p>
            <a:pPr marL="82296" indent="0" algn="just">
              <a:lnSpc>
                <a:spcPct val="150000"/>
              </a:lnSpc>
              <a:buNone/>
            </a:pPr>
            <a:r>
              <a:rPr lang="en-US" sz="2000" dirty="0">
                <a:latin typeface="Times New Roman" pitchFamily="18" charset="0"/>
                <a:cs typeface="Times New Roman" pitchFamily="18" charset="0"/>
              </a:rPr>
              <a:t> </a:t>
            </a:r>
          </a:p>
        </p:txBody>
      </p:sp>
      <p:sp>
        <p:nvSpPr>
          <p:cNvPr id="4" name="Rectangle 3"/>
          <p:cNvSpPr/>
          <p:nvPr/>
        </p:nvSpPr>
        <p:spPr>
          <a:xfrm>
            <a:off x="1371600" y="1060264"/>
            <a:ext cx="7239000" cy="4654736"/>
          </a:xfrm>
          <a:prstGeom prst="rect">
            <a:avLst/>
          </a:prstGeom>
        </p:spPr>
        <p:txBody>
          <a:bodyPr wrap="square">
            <a:spAutoFit/>
          </a:bodyPr>
          <a:lstStyle/>
          <a:p>
            <a:pPr algn="just">
              <a:lnSpc>
                <a:spcPct val="150000"/>
              </a:lnSpc>
            </a:pPr>
            <a:r>
              <a:rPr lang="en-US" sz="2000" dirty="0"/>
              <a:t>Central to our proposal is the use of active learning, where human knowledge and feedback are combined to train a concept extractor with very little human labeling effort. We integrate this process into an interactive system, </a:t>
            </a:r>
            <a:r>
              <a:rPr lang="en-US" sz="2000" dirty="0" err="1"/>
              <a:t>ConceptExtract</a:t>
            </a:r>
            <a:r>
              <a:rPr lang="en-US" sz="2000" dirty="0"/>
              <a:t>. Through two case studies, we show how our approach helps analyze model behavior and extract human-friendly concepts for different machine learning tasks and datasets and how to use these concepts to understand the predictions, compare model performance and make suggestions for model </a:t>
            </a:r>
            <a:r>
              <a:rPr lang="en-US" sz="2000" dirty="0" err="1"/>
              <a:t>refinementQuantitative</a:t>
            </a:r>
            <a:r>
              <a:rPr lang="en-US" sz="2000" dirty="0"/>
              <a:t> experiments show that our active learning approach can accurately extract meaningful visual concepts.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219200" y="914400"/>
            <a:ext cx="7714488" cy="5791200"/>
          </a:xfrm>
        </p:spPr>
        <p:txBody>
          <a:bodyPr>
            <a:noAutofit/>
          </a:bodyPr>
          <a:lstStyle/>
          <a:p>
            <a:pPr algn="just">
              <a:lnSpc>
                <a:spcPct val="150000"/>
              </a:lnSpc>
            </a:pPr>
            <a:r>
              <a:rPr lang="en-US" sz="2000" dirty="0"/>
              <a:t>To tackle the issue of interpretability in neural networks, many techniques  have been proposed to help people understand model predictions. TCAV (Testing with Concept Activation Vectors) and the follow-up work ACE aim to understand what signals the model uses for predicting different image labels  They generate a measure of importance of a visual concept (e.g. wheel, glass) for a prediction (e.g. predicted as a car) in a trained model. However, the concepts generated by automatic clustering methods may not match human concepts</a:t>
            </a:r>
            <a:r>
              <a:rPr lang="en-US" sz="1200" dirty="0"/>
              <a:t>. </a:t>
            </a:r>
            <a:r>
              <a:rPr lang="en-US" sz="2000" dirty="0"/>
              <a:t>A prototype system implementing our proposed human-in-</a:t>
            </a:r>
            <a:r>
              <a:rPr lang="en-US" sz="2000" dirty="0" err="1"/>
              <a:t>theloop</a:t>
            </a:r>
            <a:r>
              <a:rPr lang="en-US" sz="2000" dirty="0"/>
              <a:t> workflow, featuring scalable image patch exploration, visual cues and interactive filters for active learning and a rich set of model diagnostics and comparative analysis visualizations</a:t>
            </a:r>
            <a:endParaRPr lang="en-US" sz="20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US" sz="2000" dirty="0"/>
              <a:t>To solve this problem, we use deep embeddings as a representation of the image patches. As an image is passed as an input through a DNN model, the output after each hidden layer is an embedding in that latent space. These deep embeddings provide hints for the model to distinguish different images. Previous work shows that </a:t>
            </a:r>
            <a:r>
              <a:rPr lang="en-US" sz="2000" dirty="0" err="1"/>
              <a:t>euclidean</a:t>
            </a:r>
            <a:r>
              <a:rPr lang="en-US" sz="2000" dirty="0"/>
              <a:t> distance1 in the latent space is an effective perceptual similarity metric . </a:t>
            </a:r>
          </a:p>
          <a:p>
            <a:pPr algn="just">
              <a:lnSpc>
                <a:spcPct val="150000"/>
              </a:lnSpc>
            </a:pPr>
            <a:r>
              <a:rPr lang="en-US" sz="2000" dirty="0"/>
              <a:t>Model developers encounter different problems while diagnosing their model to make improvements</a:t>
            </a:r>
            <a:r>
              <a:rPr lang="en-US" sz="1200" dirty="0"/>
              <a:t>.</a:t>
            </a:r>
            <a:endParaRPr lang="en-US" sz="20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066800" y="990600"/>
            <a:ext cx="7391400" cy="5867400"/>
          </a:xfrm>
        </p:spPr>
        <p:txBody>
          <a:bodyPr>
            <a:noAutofit/>
          </a:bodyPr>
          <a:lstStyle/>
          <a:p>
            <a:pPr algn="just">
              <a:lnSpc>
                <a:spcPct val="150000"/>
              </a:lnSpc>
            </a:pPr>
            <a:r>
              <a:rPr lang="en-US" sz="2000" dirty="0"/>
              <a:t>In this view, each image patch could be treated as a multivariate data sample, including variables like prediction accuracy and concept confidence scores for the existing concept extractors. A </a:t>
            </a:r>
            <a:r>
              <a:rPr lang="en-US" sz="2000" dirty="0" err="1"/>
              <a:t>barchart</a:t>
            </a:r>
            <a:r>
              <a:rPr lang="en-US" sz="2000" dirty="0"/>
              <a:t> is displayed for each of these variables. To help the user quickly identify an interesting target and generate new facts, the </a:t>
            </a:r>
            <a:r>
              <a:rPr lang="en-US" sz="2000" dirty="0" err="1"/>
              <a:t>crossfilter</a:t>
            </a:r>
            <a:r>
              <a:rPr lang="en-US" sz="2000" dirty="0"/>
              <a:t> view is also connected with the image patch view. Only the selected image patches in the </a:t>
            </a:r>
            <a:r>
              <a:rPr lang="en-US" sz="2000" dirty="0" err="1"/>
              <a:t>crossfilter</a:t>
            </a:r>
            <a:r>
              <a:rPr lang="en-US" sz="2000" dirty="0"/>
              <a:t> will be plotted in the image patch view. These concept filters can help the user quickly identify confident or confused image patches for different concepts. It is particularly useful when the user has trained multiple visual concepts and would like to study how the learned concepts correlate with each other.</a:t>
            </a:r>
            <a:endParaRPr lang="en-US" sz="2000"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066800" y="1066800"/>
            <a:ext cx="7866888" cy="5791200"/>
          </a:xfrm>
        </p:spPr>
        <p:txBody>
          <a:bodyPr>
            <a:normAutofit/>
          </a:bodyPr>
          <a:lstStyle/>
          <a:p>
            <a:pPr algn="just">
              <a:lnSpc>
                <a:spcPct val="150000"/>
              </a:lnSpc>
            </a:pPr>
            <a:r>
              <a:rPr lang="en-US" sz="2000" dirty="0"/>
              <a:t>The lost cargo has two types of pixel annotations: the coarse ones including lost cargo (obstacle), road, and background; the fine ones for distinguishing specific lost cargo objects/obstacles in the images like boxes, balls, and so on. The coarse annotations are used by </a:t>
            </a:r>
            <a:r>
              <a:rPr lang="en-US" sz="2000" dirty="0" err="1"/>
              <a:t>DenseNetFCN</a:t>
            </a:r>
            <a:r>
              <a:rPr lang="en-US" sz="2000" dirty="0"/>
              <a:t> for training and prediction. To quantitatively evaluate our concept extraction model, we use the fine annotations as </a:t>
            </a:r>
            <a:r>
              <a:rPr lang="en-US" sz="2000" dirty="0" err="1"/>
              <a:t>groundtruth</a:t>
            </a:r>
            <a:r>
              <a:rPr lang="en-US" sz="2000" dirty="0"/>
              <a:t> visual concepts.</a:t>
            </a:r>
          </a:p>
          <a:p>
            <a:pPr algn="just">
              <a:lnSpc>
                <a:spcPct val="150000"/>
              </a:lnSpc>
            </a:pPr>
            <a:r>
              <a:rPr lang="en-US" sz="2000" dirty="0"/>
              <a:t>The coarse annotations are used by </a:t>
            </a:r>
            <a:r>
              <a:rPr lang="en-US" sz="2000" dirty="0" err="1"/>
              <a:t>DenseNetFCN</a:t>
            </a:r>
            <a:r>
              <a:rPr lang="en-US" sz="2000" dirty="0"/>
              <a:t> for training and prediction. To quantitatively evaluate our concept extraction model, we use the fine annotations as </a:t>
            </a:r>
            <a:r>
              <a:rPr lang="en-US" sz="2000" dirty="0" err="1"/>
              <a:t>groundtruth</a:t>
            </a:r>
            <a:r>
              <a:rPr lang="en-US" sz="2000" dirty="0"/>
              <a:t> visual concepts. We pick a concept — dogs and trained the concept classifier for 4 iterations</a:t>
            </a:r>
            <a:endParaRPr lang="en-US" sz="20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085402624"/>
              </p:ext>
            </p:extLst>
          </p:nvPr>
        </p:nvGraphicFramePr>
        <p:xfrm>
          <a:off x="990600" y="152400"/>
          <a:ext cx="7867650" cy="5562600"/>
        </p:xfrm>
        <a:graphic>
          <a:graphicData uri="http://schemas.openxmlformats.org/drawingml/2006/table">
            <a:tbl>
              <a:tblPr firstRow="1" bandRow="1">
                <a:tableStyleId>{5C22544A-7EE6-4342-B048-85BDC9FD1C3A}</a:tableStyleId>
              </a:tblPr>
              <a:tblGrid>
                <a:gridCol w="2622550">
                  <a:extLst>
                    <a:ext uri="{9D8B030D-6E8A-4147-A177-3AD203B41FA5}">
                      <a16:colId xmlns:a16="http://schemas.microsoft.com/office/drawing/2014/main" val="20000"/>
                    </a:ext>
                  </a:extLst>
                </a:gridCol>
                <a:gridCol w="2622550">
                  <a:extLst>
                    <a:ext uri="{9D8B030D-6E8A-4147-A177-3AD203B41FA5}">
                      <a16:colId xmlns:a16="http://schemas.microsoft.com/office/drawing/2014/main" val="20001"/>
                    </a:ext>
                  </a:extLst>
                </a:gridCol>
                <a:gridCol w="2622550">
                  <a:extLst>
                    <a:ext uri="{9D8B030D-6E8A-4147-A177-3AD203B41FA5}">
                      <a16:colId xmlns:a16="http://schemas.microsoft.com/office/drawing/2014/main" val="20002"/>
                    </a:ext>
                  </a:extLst>
                </a:gridCol>
              </a:tblGrid>
              <a:tr h="528049">
                <a:tc>
                  <a:txBody>
                    <a:bodyPr/>
                    <a:lstStyle/>
                    <a:p>
                      <a:pPr algn="ctr"/>
                      <a:r>
                        <a:rPr lang="en-US" dirty="0"/>
                        <a:t>TITTLE</a:t>
                      </a:r>
                      <a:endParaRPr lang="en-IN" dirty="0"/>
                    </a:p>
                  </a:txBody>
                  <a:tcPr/>
                </a:tc>
                <a:tc>
                  <a:txBody>
                    <a:bodyPr/>
                    <a:lstStyle/>
                    <a:p>
                      <a:pPr algn="ctr"/>
                      <a:r>
                        <a:rPr lang="en-US" dirty="0"/>
                        <a:t>AUTHOR</a:t>
                      </a:r>
                      <a:endParaRPr lang="en-IN" dirty="0"/>
                    </a:p>
                  </a:txBody>
                  <a:tcPr/>
                </a:tc>
                <a:tc>
                  <a:txBody>
                    <a:bodyPr/>
                    <a:lstStyle/>
                    <a:p>
                      <a:pPr algn="ctr"/>
                      <a:r>
                        <a:rPr lang="en-US" dirty="0"/>
                        <a:t>DESCRIPTION</a:t>
                      </a:r>
                      <a:endParaRPr lang="en-IN" dirty="0"/>
                    </a:p>
                  </a:txBody>
                  <a:tcPr/>
                </a:tc>
                <a:extLst>
                  <a:ext uri="{0D108BD9-81ED-4DB2-BD59-A6C34878D82A}">
                    <a16:rowId xmlns:a16="http://schemas.microsoft.com/office/drawing/2014/main" val="10000"/>
                  </a:ext>
                </a:extLst>
              </a:tr>
              <a:tr h="2734282">
                <a:tc>
                  <a:txBody>
                    <a:bodyPr/>
                    <a:lstStyle/>
                    <a:p>
                      <a:pPr algn="just"/>
                      <a:r>
                        <a:rPr lang="en-US" sz="2000" dirty="0"/>
                        <a:t>“Sanity checks for saliency maps. In Proceedings of the 32Nd International Conference on Neural Information Processing Systems, </a:t>
                      </a:r>
                      <a:endParaRPr lang="en-IN" sz="2000" dirty="0">
                        <a:latin typeface="Times New Roman" pitchFamily="18" charset="0"/>
                        <a:cs typeface="Times New Roman" pitchFamily="18" charset="0"/>
                      </a:endParaRPr>
                    </a:p>
                  </a:txBody>
                  <a:tcPr/>
                </a:tc>
                <a:tc>
                  <a:txBody>
                    <a:bodyPr/>
                    <a:lstStyle/>
                    <a:p>
                      <a:pPr algn="just"/>
                      <a:r>
                        <a:rPr lang="en-US" sz="2000" dirty="0"/>
                        <a:t>J. Adebayo, J. Gilmer, M. </a:t>
                      </a:r>
                      <a:r>
                        <a:rPr lang="en-US" sz="2000" dirty="0" err="1"/>
                        <a:t>Muelly</a:t>
                      </a:r>
                      <a:r>
                        <a:rPr lang="en-US" sz="2000" dirty="0"/>
                        <a:t>, I. Goodfellow, M. Hardt, and B. Kim.</a:t>
                      </a:r>
                      <a:endParaRPr lang="en-IN" sz="2000" dirty="0">
                        <a:latin typeface="Times New Roman" pitchFamily="18" charset="0"/>
                        <a:cs typeface="Times New Roman" pitchFamily="18" charset="0"/>
                      </a:endParaRPr>
                    </a:p>
                  </a:txBody>
                  <a:tcPr/>
                </a:tc>
                <a:tc>
                  <a:txBody>
                    <a:bodyPr/>
                    <a:lstStyle/>
                    <a:p>
                      <a:pPr algn="just"/>
                      <a:r>
                        <a:rPr kumimoji="0" lang="en-US" sz="2000" b="1" i="0" kern="1200" dirty="0">
                          <a:solidFill>
                            <a:schemeClr val="dk1"/>
                          </a:solidFill>
                          <a:effectLst/>
                          <a:latin typeface="+mn-lt"/>
                          <a:ea typeface="+mn-ea"/>
                          <a:cs typeface="+mn-cs"/>
                        </a:rPr>
                        <a:t> </a:t>
                      </a:r>
                      <a:r>
                        <a:rPr kumimoji="0" lang="en-US" sz="2000" b="0" i="0" kern="1200" dirty="0">
                          <a:solidFill>
                            <a:schemeClr val="dk1"/>
                          </a:solidFill>
                          <a:effectLst/>
                          <a:latin typeface="+mn-lt"/>
                          <a:ea typeface="+mn-ea"/>
                          <a:cs typeface="+mn-cs"/>
                        </a:rPr>
                        <a:t>Saliency methods have emerged as a popular tool to highlight features in an input deemed relevant for the prediction of a learned model.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00269">
                <a:tc>
                  <a:txBody>
                    <a:bodyPr/>
                    <a:lstStyle/>
                    <a:p>
                      <a:pPr algn="just"/>
                      <a:r>
                        <a:rPr lang="en-US" sz="2000" dirty="0"/>
                        <a:t>M. Welling, C. Cortes, N. Lawrence, and K. Q. Weinberger, eds., Advances in Neural Information Processing Systems,,”</a:t>
                      </a:r>
                      <a:endParaRPr lang="en-IN" sz="2000" dirty="0">
                        <a:latin typeface="Times New Roman" pitchFamily="18" charset="0"/>
                        <a:cs typeface="Times New Roman" pitchFamily="18" charset="0"/>
                      </a:endParaRPr>
                    </a:p>
                  </a:txBody>
                  <a:tcPr/>
                </a:tc>
                <a:tc>
                  <a:txBody>
                    <a:bodyPr/>
                    <a:lstStyle/>
                    <a:p>
                      <a:pPr algn="just"/>
                      <a:r>
                        <a:rPr lang="en-US" sz="2000" dirty="0"/>
                        <a:t>Z. Pei, X. Chen, and Y.-H. Yang</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Scene representation-the process of converting visual sensory data into concise descriptions-is a requirement for intelligent behavior</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592787634"/>
              </p:ext>
            </p:extLst>
          </p:nvPr>
        </p:nvGraphicFramePr>
        <p:xfrm>
          <a:off x="1295400" y="304801"/>
          <a:ext cx="7639049" cy="5196839"/>
        </p:xfrm>
        <a:graphic>
          <a:graphicData uri="http://schemas.openxmlformats.org/drawingml/2006/table">
            <a:tbl>
              <a:tblPr firstRow="1" bandRow="1">
                <a:tableStyleId>{5C22544A-7EE6-4342-B048-85BDC9FD1C3A}</a:tableStyleId>
              </a:tblPr>
              <a:tblGrid>
                <a:gridCol w="2286000">
                  <a:extLst>
                    <a:ext uri="{9D8B030D-6E8A-4147-A177-3AD203B41FA5}">
                      <a16:colId xmlns:a16="http://schemas.microsoft.com/office/drawing/2014/main" val="20000"/>
                    </a:ext>
                  </a:extLst>
                </a:gridCol>
                <a:gridCol w="2084134">
                  <a:extLst>
                    <a:ext uri="{9D8B030D-6E8A-4147-A177-3AD203B41FA5}">
                      <a16:colId xmlns:a16="http://schemas.microsoft.com/office/drawing/2014/main" val="20001"/>
                    </a:ext>
                  </a:extLst>
                </a:gridCol>
                <a:gridCol w="3268915">
                  <a:extLst>
                    <a:ext uri="{9D8B030D-6E8A-4147-A177-3AD203B41FA5}">
                      <a16:colId xmlns:a16="http://schemas.microsoft.com/office/drawing/2014/main" val="20002"/>
                    </a:ext>
                  </a:extLst>
                </a:gridCol>
              </a:tblGrid>
              <a:tr h="542482">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124517">
                <a:tc>
                  <a:txBody>
                    <a:bodyPr/>
                    <a:lstStyle/>
                    <a:p>
                      <a:pPr algn="just"/>
                      <a:r>
                        <a:rPr lang="en-US" sz="2000" dirty="0"/>
                        <a:t>“</a:t>
                      </a:r>
                      <a:r>
                        <a:rPr lang="en-IN" sz="2000" dirty="0"/>
                        <a:t>On pixel-wise explanations for non-linear classifier decisions by layer-wise relevance propagation. </a:t>
                      </a:r>
                      <a:endParaRPr lang="en-IN" sz="2000" dirty="0">
                        <a:latin typeface="Times New Roman" pitchFamily="18" charset="0"/>
                        <a:cs typeface="Times New Roman" pitchFamily="18" charset="0"/>
                      </a:endParaRPr>
                    </a:p>
                  </a:txBody>
                  <a:tcPr/>
                </a:tc>
                <a:tc>
                  <a:txBody>
                    <a:bodyPr/>
                    <a:lstStyle/>
                    <a:p>
                      <a:pPr algn="just"/>
                      <a:r>
                        <a:rPr lang="en-IN" sz="2000" dirty="0"/>
                        <a:t>, </a:t>
                      </a:r>
                      <a:r>
                        <a:rPr lang="de-DE" sz="2000" dirty="0"/>
                        <a:t>S. Bach, A. Binder, G. Montavon, F. Klauschen, K.-R. Mu¨ller, and W. Samek</a:t>
                      </a:r>
                      <a:endParaRPr lang="en-IN" sz="2000" dirty="0">
                        <a:latin typeface="Times New Roman" pitchFamily="18" charset="0"/>
                        <a:cs typeface="Times New Roman" pitchFamily="18" charset="0"/>
                      </a:endParaRPr>
                    </a:p>
                  </a:txBody>
                  <a:tcPr/>
                </a:tc>
                <a:tc>
                  <a:txBody>
                    <a:bodyPr/>
                    <a:lstStyle/>
                    <a:p>
                      <a:pPr algn="just"/>
                      <a:r>
                        <a:rPr kumimoji="0" lang="en-US" sz="2000" b="0" i="0" kern="1200" dirty="0">
                          <a:solidFill>
                            <a:schemeClr val="dk1"/>
                          </a:solidFill>
                          <a:effectLst/>
                          <a:latin typeface="+mn-lt"/>
                          <a:ea typeface="+mn-ea"/>
                          <a:cs typeface="+mn-cs"/>
                        </a:rPr>
                        <a:t>systems is of high value in many applications, as it allows to verify the reasoning of the system and provides additional information to the human expert.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144096">
                <a:tc>
                  <a:txBody>
                    <a:bodyPr/>
                    <a:lstStyle/>
                    <a:p>
                      <a:pPr algn="just"/>
                      <a:r>
                        <a:rPr lang="en-US" sz="2000" dirty="0"/>
                        <a:t>Understanding and addressing the </a:t>
                      </a:r>
                      <a:r>
                        <a:rPr lang="en-US" sz="2000" dirty="0" err="1"/>
                        <a:t>performancecompatibility</a:t>
                      </a:r>
                      <a:r>
                        <a:rPr lang="en-US" sz="2000" dirty="0"/>
                        <a:t> tradeoff. Proceedings of the AAAI Conference on Artificial Intelligence, </a:t>
                      </a:r>
                      <a:endParaRPr lang="en-IN" sz="2000" dirty="0">
                        <a:latin typeface="Times New Roman" pitchFamily="18" charset="0"/>
                        <a:cs typeface="Times New Roman" pitchFamily="18" charset="0"/>
                      </a:endParaRPr>
                    </a:p>
                  </a:txBody>
                  <a:tcPr/>
                </a:tc>
                <a:tc>
                  <a:txBody>
                    <a:bodyPr/>
                    <a:lstStyle/>
                    <a:p>
                      <a:pPr algn="just"/>
                      <a:r>
                        <a:rPr lang="en-IN" sz="2000" dirty="0"/>
                        <a:t>S. Lin, A. </a:t>
                      </a:r>
                      <a:r>
                        <a:rPr lang="en-IN" sz="2000" dirty="0" err="1"/>
                        <a:t>Ryabtsev</a:t>
                      </a:r>
                      <a:r>
                        <a:rPr lang="en-IN" sz="2000" dirty="0"/>
                        <a:t>, S. Sengupta, B. L. </a:t>
                      </a:r>
                      <a:r>
                        <a:rPr lang="en-IN" sz="2000" dirty="0" err="1"/>
                        <a:t>Curless</a:t>
                      </a:r>
                      <a:r>
                        <a:rPr lang="en-IN" sz="2000" dirty="0"/>
                        <a:t>, S. M. Seitz, and I. </a:t>
                      </a:r>
                      <a:r>
                        <a:rPr lang="en-IN" sz="2000" dirty="0" err="1"/>
                        <a:t>Kemelmacher-Shlizerman</a:t>
                      </a:r>
                      <a:endParaRPr lang="en-IN" sz="2000" dirty="0">
                        <a:latin typeface="Times New Roman" pitchFamily="18" charset="0"/>
                        <a:cs typeface="Times New Roman" pitchFamily="18" charset="0"/>
                      </a:endParaRPr>
                    </a:p>
                  </a:txBody>
                  <a:tcPr/>
                </a:tc>
                <a:tc>
                  <a:txBody>
                    <a:bodyPr/>
                    <a:lstStyle/>
                    <a:p>
                      <a:pPr algn="just"/>
                      <a:r>
                        <a:rPr lang="en-US" sz="2000" dirty="0"/>
                        <a:t> systems are being deployed to support human decision making in high-stakes domains such as healthcare and criminal justice</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OVERVIEW	</a:t>
            </a:r>
          </a:p>
        </p:txBody>
      </p:sp>
      <p:sp>
        <p:nvSpPr>
          <p:cNvPr id="3" name="Content Placeholder 2"/>
          <p:cNvSpPr>
            <a:spLocks noGrp="1"/>
          </p:cNvSpPr>
          <p:nvPr>
            <p:ph idx="1"/>
          </p:nvPr>
        </p:nvSpPr>
        <p:spPr>
          <a:xfrm>
            <a:off x="1295400" y="1219200"/>
            <a:ext cx="7638288" cy="5105400"/>
          </a:xfrm>
        </p:spPr>
        <p:txBody>
          <a:bodyPr>
            <a:noAutofit/>
          </a:bodyPr>
          <a:lstStyle/>
          <a:p>
            <a:pPr algn="just">
              <a:lnSpc>
                <a:spcPct val="170000"/>
              </a:lnSpc>
            </a:pPr>
            <a:r>
              <a:rPr lang="en-US" sz="2000" dirty="0"/>
              <a:t>In this paper, we use neural networks whose first layer has as many units as there are pixels in the input image. To exploit spatial locality, current deep neural networks (DNNs) use convolutional layers, typically followed by nonlinear activation functions. After a sequence of such layers, a fully-connected layer is usually present before the model output. This basic setup can be used in various tasks by assembling different layers; each potential configuration is called an architecture.</a:t>
            </a:r>
            <a:endParaRPr lang="es-ES" sz="20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7" name="Content Placeholder 6">
            <a:extLst>
              <a:ext uri="{FF2B5EF4-FFF2-40B4-BE49-F238E27FC236}">
                <a16:creationId xmlns:a16="http://schemas.microsoft.com/office/drawing/2014/main" id="{34ABCD9F-BA40-7A83-21A3-066BE94CC7C6}"/>
              </a:ext>
            </a:extLst>
          </p:cNvPr>
          <p:cNvPicPr>
            <a:picLocks noGrp="1" noChangeAspect="1"/>
          </p:cNvPicPr>
          <p:nvPr>
            <p:ph idx="1"/>
          </p:nvPr>
        </p:nvPicPr>
        <p:blipFill>
          <a:blip r:embed="rId2"/>
          <a:stretch>
            <a:fillRect/>
          </a:stretch>
        </p:blipFill>
        <p:spPr>
          <a:xfrm>
            <a:off x="1296671" y="1524000"/>
            <a:ext cx="7237730" cy="40386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9" name="Content Placeholder 8">
            <a:extLst>
              <a:ext uri="{FF2B5EF4-FFF2-40B4-BE49-F238E27FC236}">
                <a16:creationId xmlns:a16="http://schemas.microsoft.com/office/drawing/2014/main" id="{E685A979-2E82-ECF9-F69A-2EB8D6165034}"/>
              </a:ext>
            </a:extLst>
          </p:cNvPr>
          <p:cNvPicPr>
            <a:picLocks noGrp="1" noChangeAspect="1"/>
          </p:cNvPicPr>
          <p:nvPr>
            <p:ph idx="1"/>
          </p:nvPr>
        </p:nvPicPr>
        <p:blipFill>
          <a:blip r:embed="rId2"/>
          <a:stretch>
            <a:fillRect/>
          </a:stretch>
        </p:blipFill>
        <p:spPr>
          <a:xfrm>
            <a:off x="1600201" y="1417639"/>
            <a:ext cx="6875462" cy="4754562"/>
          </a:xfr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268384" y="1219200"/>
            <a:ext cx="7498080" cy="5105400"/>
          </a:xfrm>
        </p:spPr>
        <p:txBody>
          <a:bodyPr>
            <a:noAutofit/>
          </a:bodyPr>
          <a:lstStyle/>
          <a:p>
            <a:pPr marL="82296" indent="0" algn="just">
              <a:lnSpc>
                <a:spcPct val="150000"/>
              </a:lnSpc>
              <a:buNone/>
            </a:pPr>
            <a:r>
              <a:rPr lang="en-US" sz="2000" dirty="0"/>
              <a:t>we presented a novel approach for extracting concepts to help interpret neural networks, and contributed the use of a visualization-assisted active learning loop to extract interpretable concepts. We integrate the full pipeline into an interactive visualization system, </a:t>
            </a:r>
            <a:r>
              <a:rPr lang="en-US" sz="2000" dirty="0" err="1"/>
              <a:t>ConceptExtract</a:t>
            </a:r>
            <a:r>
              <a:rPr lang="en-US" sz="2000" dirty="0"/>
              <a:t>. Through case studies and experimental validations, we show our approach can extract concepts that are both human understandable and customizable based on the user’s interest</a:t>
            </a:r>
            <a:endParaRPr lang="en-US" sz="2000"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371600" y="914400"/>
            <a:ext cx="7334250" cy="5648180"/>
          </a:xfrm>
        </p:spPr>
        <p:txBody>
          <a:bodyPr>
            <a:noAutofit/>
          </a:bodyPr>
          <a:lstStyle/>
          <a:p>
            <a:pPr algn="just">
              <a:lnSpc>
                <a:spcPct val="170000"/>
              </a:lnSpc>
              <a:buFont typeface="Wingdings" panose="05000000000000000000" pitchFamily="2" charset="2"/>
              <a:buChar char="v"/>
            </a:pPr>
            <a:r>
              <a:rPr lang="en-IN" sz="2000" dirty="0"/>
              <a:t>[1] J. Adebayo, J. Gilmer, M. </a:t>
            </a:r>
            <a:r>
              <a:rPr lang="en-IN" sz="2000" dirty="0" err="1"/>
              <a:t>Muelly</a:t>
            </a:r>
            <a:r>
              <a:rPr lang="en-IN" sz="2000" dirty="0"/>
              <a:t>, I. Goodfellow, M. Hardt, and B. Kim. Sanity checks for saliency maps. In Proceedings of the 32Nd International Conference on Neural Information Processing Systems, NIPS’18, pp. 9525– 9536. Curran Associates Inc., USA, 2018.</a:t>
            </a:r>
          </a:p>
          <a:p>
            <a:pPr algn="just">
              <a:lnSpc>
                <a:spcPct val="170000"/>
              </a:lnSpc>
              <a:buFont typeface="Wingdings" panose="05000000000000000000" pitchFamily="2" charset="2"/>
              <a:buChar char="v"/>
            </a:pPr>
            <a:r>
              <a:rPr lang="en-IN" sz="2000" dirty="0"/>
              <a:t> [2] J. Ba and R. Caruana. Do deep nets really need to be deep? In Z. </a:t>
            </a:r>
            <a:r>
              <a:rPr lang="en-IN" sz="2000" dirty="0" err="1"/>
              <a:t>Ghahramani</a:t>
            </a:r>
            <a:r>
              <a:rPr lang="en-IN" sz="2000" dirty="0"/>
              <a:t>, M. Welling, C. Cortes, N. Lawrence, and K. Q. Weinberger, eds., Advances in Neural Information Processing Systems, vol. 27. Curran Associates, Inc., 2014.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914400"/>
            <a:ext cx="7117080" cy="5334000"/>
          </a:xfrm>
        </p:spPr>
        <p:txBody>
          <a:bodyPr>
            <a:noAutofit/>
          </a:bodyPr>
          <a:lstStyle/>
          <a:p>
            <a:pPr algn="just">
              <a:lnSpc>
                <a:spcPct val="170000"/>
              </a:lnSpc>
            </a:pPr>
            <a:r>
              <a:rPr lang="en-IN" sz="2000" dirty="0"/>
              <a:t>[[3] S. Bach, A. Binder, G. </a:t>
            </a:r>
            <a:r>
              <a:rPr lang="en-IN" sz="2000" dirty="0" err="1"/>
              <a:t>Montavon</a:t>
            </a:r>
            <a:r>
              <a:rPr lang="en-IN" sz="2000" dirty="0"/>
              <a:t>, F. </a:t>
            </a:r>
            <a:r>
              <a:rPr lang="en-IN" sz="2000" dirty="0" err="1"/>
              <a:t>Klauschen</a:t>
            </a:r>
            <a:r>
              <a:rPr lang="en-IN" sz="2000" dirty="0"/>
              <a:t>, K.-R. </a:t>
            </a:r>
            <a:r>
              <a:rPr lang="en-IN" sz="2000" dirty="0" err="1"/>
              <a:t>Mu¨ller</a:t>
            </a:r>
            <a:r>
              <a:rPr lang="en-IN" sz="2000" dirty="0"/>
              <a:t>, and W. </a:t>
            </a:r>
            <a:r>
              <a:rPr lang="en-IN" sz="2000" dirty="0" err="1"/>
              <a:t>Samek</a:t>
            </a:r>
            <a:r>
              <a:rPr lang="en-IN" sz="2000" dirty="0"/>
              <a:t>. On pixel-wise explanations for non-linear classifier decisions by layer-wise relevance propagation. PLOS ONE, 10(7):1–46, 07 2015. </a:t>
            </a:r>
            <a:r>
              <a:rPr lang="en-IN" sz="2000" dirty="0" err="1"/>
              <a:t>doi</a:t>
            </a:r>
            <a:r>
              <a:rPr lang="en-IN" sz="2000" dirty="0"/>
              <a:t>: 10.1371/journal.pone.0130140 </a:t>
            </a:r>
          </a:p>
          <a:p>
            <a:pPr algn="just">
              <a:lnSpc>
                <a:spcPct val="170000"/>
              </a:lnSpc>
            </a:pPr>
            <a:r>
              <a:rPr lang="en-IN" sz="2000" dirty="0"/>
              <a:t>[4] G. Bansal, B. </a:t>
            </a:r>
            <a:r>
              <a:rPr lang="en-IN" sz="2000" dirty="0" err="1"/>
              <a:t>Nushi</a:t>
            </a:r>
            <a:r>
              <a:rPr lang="en-IN" sz="2000" dirty="0"/>
              <a:t>, E. Kamar, D. S. Weld, W. S. </a:t>
            </a:r>
            <a:r>
              <a:rPr lang="en-IN" sz="2000" dirty="0" err="1"/>
              <a:t>Lasecki</a:t>
            </a:r>
            <a:r>
              <a:rPr lang="en-IN" sz="2000" dirty="0"/>
              <a:t>, and E. Horvitz. Updates in human-ai teams: Understanding and addressing the performance/compatibility </a:t>
            </a:r>
            <a:r>
              <a:rPr lang="en-IN" sz="2000" dirty="0" err="1"/>
              <a:t>tradeoff</a:t>
            </a:r>
            <a:r>
              <a:rPr lang="en-IN" sz="2000" dirty="0"/>
              <a:t>. Proceedings of the AAAI Conference on Artificial Intelligence, 33(01):2429–2437, Jul. 2019. </a:t>
            </a:r>
            <a:r>
              <a:rPr lang="en-IN" sz="2000" dirty="0" err="1"/>
              <a:t>doi</a:t>
            </a:r>
            <a:r>
              <a:rPr lang="en-IN" sz="2000" dirty="0"/>
              <a:t>: 10.1609/</a:t>
            </a:r>
            <a:r>
              <a:rPr lang="en-IN" sz="2000" dirty="0" err="1"/>
              <a:t>aaai</a:t>
            </a:r>
            <a:r>
              <a:rPr lang="en-IN" sz="2000" dirty="0"/>
              <a:t>. v33i01.33012429</a:t>
            </a:r>
            <a:endParaRPr lang="en-IN" sz="20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524000" y="609600"/>
            <a:ext cx="7086600" cy="5638800"/>
          </a:xfrm>
        </p:spPr>
        <p:txBody>
          <a:bodyPr>
            <a:noAutofit/>
          </a:bodyPr>
          <a:lstStyle/>
          <a:p>
            <a:pPr algn="just">
              <a:lnSpc>
                <a:spcPct val="170000"/>
              </a:lnSpc>
            </a:pPr>
            <a:r>
              <a:rPr lang="en-IN" sz="2000" dirty="0"/>
              <a:t>[5] M. Bojarski, A. </a:t>
            </a:r>
            <a:r>
              <a:rPr lang="en-IN" sz="2000" dirty="0" err="1"/>
              <a:t>Choromanska</a:t>
            </a:r>
            <a:r>
              <a:rPr lang="en-IN" sz="2000" dirty="0"/>
              <a:t>, K. </a:t>
            </a:r>
            <a:r>
              <a:rPr lang="en-IN" sz="2000" dirty="0" err="1"/>
              <a:t>Choromanski</a:t>
            </a:r>
            <a:r>
              <a:rPr lang="en-IN" sz="2000" dirty="0"/>
              <a:t>, B. </a:t>
            </a:r>
            <a:r>
              <a:rPr lang="en-IN" sz="2000" dirty="0" err="1"/>
              <a:t>Firner</a:t>
            </a:r>
            <a:r>
              <a:rPr lang="en-IN" sz="2000" dirty="0"/>
              <a:t>, L. J. </a:t>
            </a:r>
            <a:r>
              <a:rPr lang="en-IN" sz="2000" dirty="0" err="1"/>
              <a:t>Ackel</a:t>
            </a:r>
            <a:r>
              <a:rPr lang="en-IN" sz="2000" dirty="0"/>
              <a:t>, U. Muller, P. </a:t>
            </a:r>
            <a:r>
              <a:rPr lang="en-IN" sz="2000" dirty="0" err="1"/>
              <a:t>Yeres</a:t>
            </a:r>
            <a:r>
              <a:rPr lang="en-IN" sz="2000" dirty="0"/>
              <a:t>, and K. </a:t>
            </a:r>
            <a:r>
              <a:rPr lang="en-IN" sz="2000" dirty="0" err="1"/>
              <a:t>Zieba</a:t>
            </a:r>
            <a:r>
              <a:rPr lang="en-IN" sz="2000" dirty="0"/>
              <a:t>. </a:t>
            </a:r>
            <a:r>
              <a:rPr lang="en-IN" sz="2000" dirty="0" err="1"/>
              <a:t>Visualbackprop</a:t>
            </a:r>
            <a:r>
              <a:rPr lang="en-IN" sz="2000" dirty="0"/>
              <a:t>: Efficient visualization of </a:t>
            </a:r>
            <a:r>
              <a:rPr lang="en-IN" sz="2000" dirty="0" err="1"/>
              <a:t>cnns</a:t>
            </a:r>
            <a:r>
              <a:rPr lang="en-IN" sz="2000" dirty="0"/>
              <a:t> for autonomous driving. In 2018 IEEE International Conference on Robotics and Automation (ICRA), pp. 4701–4708, 2018. </a:t>
            </a:r>
            <a:r>
              <a:rPr lang="en-IN" sz="2000" dirty="0" err="1"/>
              <a:t>doi</a:t>
            </a:r>
            <a:r>
              <a:rPr lang="en-IN" sz="2000" dirty="0"/>
              <a:t>: 10.1109/ ICRA.2018.8461053</a:t>
            </a:r>
          </a:p>
          <a:p>
            <a:pPr marL="82296" indent="0" algn="just">
              <a:lnSpc>
                <a:spcPct val="170000"/>
              </a:lnSpc>
              <a:buNone/>
            </a:pPr>
            <a:endParaRPr lang="en-IN" sz="2000" dirty="0"/>
          </a:p>
          <a:p>
            <a:pPr algn="just">
              <a:lnSpc>
                <a:spcPct val="170000"/>
              </a:lnSpc>
            </a:pPr>
            <a:r>
              <a:rPr lang="en-IN" sz="2000" dirty="0"/>
              <a:t> [6] M. Bostock, V. </a:t>
            </a:r>
            <a:r>
              <a:rPr lang="en-IN" sz="2000" dirty="0" err="1"/>
              <a:t>Ogievetsky</a:t>
            </a:r>
            <a:r>
              <a:rPr lang="en-IN" sz="2000" dirty="0"/>
              <a:t>, and J. </a:t>
            </a:r>
            <a:r>
              <a:rPr lang="en-IN" sz="2000" dirty="0" err="1"/>
              <a:t>Heer</a:t>
            </a:r>
            <a:r>
              <a:rPr lang="en-IN" sz="2000" dirty="0"/>
              <a:t>. D3 data-driven documents. IEEE Transactions on Visualization and Computer Graphics, 17(12):2301–2309, Dec. 2011. </a:t>
            </a:r>
            <a:r>
              <a:rPr lang="en-IN" sz="2000" dirty="0" err="1"/>
              <a:t>doi</a:t>
            </a:r>
            <a:r>
              <a:rPr lang="en-IN" sz="2000" dirty="0"/>
              <a:t>: 10.1109/TVCG.2011.185</a:t>
            </a:r>
            <a:endParaRPr lang="en-IN" sz="20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295400" y="914400"/>
            <a:ext cx="7239000" cy="4876800"/>
          </a:xfrm>
        </p:spPr>
        <p:txBody>
          <a:bodyPr>
            <a:normAutofit lnSpcReduction="10000"/>
          </a:bodyPr>
          <a:lstStyle/>
          <a:p>
            <a:pPr algn="l"/>
            <a:r>
              <a:rPr lang="en-IN" sz="2000" dirty="0"/>
              <a:t>[7] C. J. Cai, E. </a:t>
            </a:r>
            <a:r>
              <a:rPr lang="en-IN" sz="2000" dirty="0" err="1"/>
              <a:t>Reif</a:t>
            </a:r>
            <a:r>
              <a:rPr lang="en-IN" sz="2000" dirty="0"/>
              <a:t>, N. Hegde, J. D. </a:t>
            </a:r>
            <a:r>
              <a:rPr lang="en-IN" sz="2000" dirty="0" err="1"/>
              <a:t>Hipp</a:t>
            </a:r>
            <a:r>
              <a:rPr lang="en-IN" sz="2000" dirty="0"/>
              <a:t>, B. Kim, D. </a:t>
            </a:r>
            <a:r>
              <a:rPr lang="en-IN" sz="2000" dirty="0" err="1"/>
              <a:t>Smilkov</a:t>
            </a:r>
            <a:r>
              <a:rPr lang="en-IN" sz="2000" dirty="0"/>
              <a:t>, M. Wattenberg, F. B. </a:t>
            </a:r>
            <a:r>
              <a:rPr lang="en-IN" sz="2000" dirty="0" err="1"/>
              <a:t>Vie´gas</a:t>
            </a:r>
            <a:r>
              <a:rPr lang="en-IN" sz="2000" dirty="0"/>
              <a:t>, G. S. </a:t>
            </a:r>
            <a:r>
              <a:rPr lang="en-IN" sz="2000" dirty="0" err="1"/>
              <a:t>Corrado</a:t>
            </a:r>
            <a:r>
              <a:rPr lang="en-IN" sz="2000" dirty="0"/>
              <a:t>, M. C. </a:t>
            </a:r>
            <a:r>
              <a:rPr lang="en-IN" sz="2000" dirty="0" err="1"/>
              <a:t>Stumpe</a:t>
            </a:r>
            <a:r>
              <a:rPr lang="en-IN" sz="2000" dirty="0"/>
              <a:t>, and M. Terry. Human-</a:t>
            </a:r>
            <a:r>
              <a:rPr lang="en-IN" sz="2000" dirty="0" err="1"/>
              <a:t>centered</a:t>
            </a:r>
            <a:r>
              <a:rPr lang="en-IN" sz="2000" dirty="0"/>
              <a:t> tools for coping with imperfect algorithms during medical decision-making. </a:t>
            </a:r>
            <a:r>
              <a:rPr lang="en-IN" sz="2000" dirty="0" err="1"/>
              <a:t>CoRR</a:t>
            </a:r>
            <a:r>
              <a:rPr lang="en-IN" sz="2000" dirty="0"/>
              <a:t>, abs/1902.02960, 2019. </a:t>
            </a:r>
          </a:p>
          <a:p>
            <a:pPr algn="l"/>
            <a:endParaRPr lang="en-IN" sz="2000" dirty="0"/>
          </a:p>
          <a:p>
            <a:pPr algn="l"/>
            <a:endParaRPr lang="en-IN" sz="2000" dirty="0"/>
          </a:p>
          <a:p>
            <a:pPr algn="l"/>
            <a:r>
              <a:rPr lang="en-IN" sz="2000" dirty="0"/>
              <a:t>[8] C. Chen, O. Li, A. Barnett, J. </a:t>
            </a:r>
            <a:r>
              <a:rPr lang="en-IN" sz="2000" dirty="0" err="1"/>
              <a:t>Su</a:t>
            </a:r>
            <a:r>
              <a:rPr lang="en-IN" sz="2000" dirty="0"/>
              <a:t>, and C. Rudin. This looks like that: deep learning for interpretable image recognition. </a:t>
            </a:r>
            <a:r>
              <a:rPr lang="en-IN" sz="2000" dirty="0" err="1"/>
              <a:t>ArXiv</a:t>
            </a:r>
            <a:r>
              <a:rPr lang="en-IN" sz="2000" dirty="0"/>
              <a:t>, abs/1806.10574, 2018. </a:t>
            </a:r>
          </a:p>
          <a:p>
            <a:pPr algn="l"/>
            <a:endParaRPr lang="en-IN" sz="2000" dirty="0"/>
          </a:p>
          <a:p>
            <a:pPr algn="l"/>
            <a:endParaRPr lang="en-IN" sz="2000" dirty="0"/>
          </a:p>
          <a:p>
            <a:pPr algn="l"/>
            <a:r>
              <a:rPr lang="en-IN" sz="2000" dirty="0"/>
              <a:t>[9] L.-C. Chen, G. Papandreou, F. </a:t>
            </a:r>
            <a:r>
              <a:rPr lang="en-IN" sz="2000" dirty="0" err="1"/>
              <a:t>Schroff</a:t>
            </a:r>
            <a:r>
              <a:rPr lang="en-IN" sz="2000" dirty="0"/>
              <a:t>, and H. Adam. Rethinking </a:t>
            </a:r>
            <a:r>
              <a:rPr lang="en-IN" sz="2000" dirty="0" err="1"/>
              <a:t>atrous</a:t>
            </a:r>
            <a:r>
              <a:rPr lang="en-IN" sz="2000" dirty="0"/>
              <a:t> convolution for semantic image segmentation. </a:t>
            </a:r>
            <a:r>
              <a:rPr lang="en-IN" sz="2000" dirty="0" err="1"/>
              <a:t>arXiv</a:t>
            </a:r>
            <a:r>
              <a:rPr lang="en-IN" sz="2000" dirty="0"/>
              <a:t> preprint arXiv:1706.05587, 2017.</a:t>
            </a:r>
          </a:p>
        </p:txBody>
      </p:sp>
    </p:spTree>
    <p:extLst>
      <p:ext uri="{BB962C8B-B14F-4D97-AF65-F5344CB8AC3E}">
        <p14:creationId xmlns:p14="http://schemas.microsoft.com/office/powerpoint/2010/main" val="1728954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524000" y="1104900"/>
            <a:ext cx="7333488" cy="4648200"/>
          </a:xfrm>
        </p:spPr>
        <p:txBody>
          <a:bodyPr>
            <a:normAutofit/>
          </a:bodyPr>
          <a:lstStyle/>
          <a:p>
            <a:pPr marL="82296" indent="0">
              <a:buNone/>
            </a:pPr>
            <a:r>
              <a:rPr lang="en-IN" sz="2000" dirty="0"/>
              <a:t>[10] E. Choi, M. T. </a:t>
            </a:r>
            <a:r>
              <a:rPr lang="en-IN" sz="2000" dirty="0" err="1"/>
              <a:t>Bahadori</a:t>
            </a:r>
            <a:r>
              <a:rPr lang="en-IN" sz="2000" dirty="0"/>
              <a:t>, J. Sun, J. A. Kulas, A. Schuetz, and W. F. Stewart. Retain: An interpretable predictive model for healthcare using reverse time attention mechanism. In NIPS, 2016.</a:t>
            </a:r>
          </a:p>
          <a:p>
            <a:pPr marL="82296" indent="0">
              <a:buNone/>
            </a:pPr>
            <a:endParaRPr lang="en-IN" sz="2000" dirty="0"/>
          </a:p>
          <a:p>
            <a:pPr marL="82296" indent="0">
              <a:buNone/>
            </a:pPr>
            <a:r>
              <a:rPr lang="en-IN" sz="2000" dirty="0"/>
              <a:t> [11] J. Deng, W. Dong, R. </a:t>
            </a:r>
            <a:r>
              <a:rPr lang="en-IN" sz="2000" dirty="0" err="1"/>
              <a:t>Socher</a:t>
            </a:r>
            <a:r>
              <a:rPr lang="en-IN" sz="2000" dirty="0"/>
              <a:t>, L.-J. Li, K. Li, and L. Fei-Fei. </a:t>
            </a:r>
            <a:r>
              <a:rPr lang="en-IN" sz="2000" dirty="0" err="1"/>
              <a:t>Imagenet</a:t>
            </a:r>
            <a:r>
              <a:rPr lang="en-IN" sz="2000" dirty="0"/>
              <a:t>: A large-scale hierarchical image database. In 2009 IEEE Conference on Computer Vision and Pattern Recognition, pp. 248–255, 2009. </a:t>
            </a:r>
            <a:r>
              <a:rPr lang="en-IN" sz="2000" dirty="0" err="1"/>
              <a:t>doi</a:t>
            </a:r>
            <a:r>
              <a:rPr lang="en-IN" sz="2000" dirty="0"/>
              <a:t>: 10. 1109/CVPR.2009.5206848</a:t>
            </a:r>
          </a:p>
          <a:p>
            <a:pPr marL="82296" indent="0">
              <a:buNone/>
            </a:pPr>
            <a:endParaRPr lang="en-IN" sz="2000" dirty="0"/>
          </a:p>
          <a:p>
            <a:pPr marL="82296" indent="0">
              <a:buNone/>
            </a:pPr>
            <a:r>
              <a:rPr lang="en-IN" sz="2000" dirty="0"/>
              <a:t> [12] R. Fong and A. </a:t>
            </a:r>
            <a:r>
              <a:rPr lang="en-IN" sz="2000" dirty="0" err="1"/>
              <a:t>Vedaldi</a:t>
            </a:r>
            <a:r>
              <a:rPr lang="en-IN" sz="2000" dirty="0"/>
              <a:t>. Interpretable explanations of black boxes by meaningful perturbation. </a:t>
            </a:r>
            <a:r>
              <a:rPr lang="en-IN" sz="2000" dirty="0" err="1"/>
              <a:t>CoRR</a:t>
            </a:r>
            <a:r>
              <a:rPr lang="en-IN" sz="2000" dirty="0"/>
              <a:t>, abs/1704.03296, 2017.. </a:t>
            </a:r>
          </a:p>
        </p:txBody>
      </p:sp>
    </p:spTree>
    <p:extLst>
      <p:ext uri="{BB962C8B-B14F-4D97-AF65-F5344CB8AC3E}">
        <p14:creationId xmlns:p14="http://schemas.microsoft.com/office/powerpoint/2010/main" val="11165934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3B7E7D-2733-3385-D805-7FCED505F252}"/>
              </a:ext>
            </a:extLst>
          </p:cNvPr>
          <p:cNvSpPr>
            <a:spLocks noGrp="1"/>
          </p:cNvSpPr>
          <p:nvPr>
            <p:ph idx="1"/>
          </p:nvPr>
        </p:nvSpPr>
        <p:spPr>
          <a:xfrm>
            <a:off x="1371600" y="1219200"/>
            <a:ext cx="7562088" cy="4114800"/>
          </a:xfrm>
        </p:spPr>
        <p:txBody>
          <a:bodyPr>
            <a:normAutofit/>
          </a:bodyPr>
          <a:lstStyle/>
          <a:p>
            <a:r>
              <a:rPr lang="en-IN" sz="2000" dirty="0"/>
              <a:t>[13] A. </a:t>
            </a:r>
            <a:r>
              <a:rPr lang="en-IN" sz="2000" dirty="0" err="1"/>
              <a:t>Ghorbani</a:t>
            </a:r>
            <a:r>
              <a:rPr lang="en-IN" sz="2000" dirty="0"/>
              <a:t>, J. Wexler, J. Y. Zou, and B. Kim. Towards automatic concept-based explanations. In Advances in Neural Information Processing Systems, pp. 9273–9282, 2019. </a:t>
            </a:r>
          </a:p>
          <a:p>
            <a:endParaRPr lang="en-IN" sz="2000" dirty="0"/>
          </a:p>
          <a:p>
            <a:r>
              <a:rPr lang="en-IN" sz="2000" dirty="0"/>
              <a:t>[14] M. Grinberg. Flask web development: developing web applications with python. ” O’Reilly Media, Inc.”, 2018. </a:t>
            </a:r>
          </a:p>
          <a:p>
            <a:endParaRPr lang="en-IN" sz="2000" dirty="0"/>
          </a:p>
          <a:p>
            <a:r>
              <a:rPr lang="en-IN" sz="2000" dirty="0"/>
              <a:t>[15] K. He, X. Zhang, S. Ren, and J. Sun. Deep residual learning for image recognition. In 2016 IEEE Conference on Computer Vision and Pattern Recognition (CVPR), pp. 770–778, 2016. </a:t>
            </a:r>
            <a:r>
              <a:rPr lang="en-IN" sz="2000" dirty="0" err="1"/>
              <a:t>doi</a:t>
            </a:r>
            <a:r>
              <a:rPr lang="en-IN" sz="2000" dirty="0"/>
              <a:t>: 10.1109/CVPR.2016.90</a:t>
            </a:r>
          </a:p>
        </p:txBody>
      </p:sp>
    </p:spTree>
    <p:extLst>
      <p:ext uri="{BB962C8B-B14F-4D97-AF65-F5344CB8AC3E}">
        <p14:creationId xmlns:p14="http://schemas.microsoft.com/office/powerpoint/2010/main" val="110600678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2119</TotalTime>
  <Words>1939</Words>
  <Application>Microsoft Office PowerPoint</Application>
  <PresentationFormat>On-screen Show (4:3)</PresentationFormat>
  <Paragraphs>76</Paragraphs>
  <Slides>21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Calibri</vt:lpstr>
      <vt:lpstr>Gill Sans MT</vt:lpstr>
      <vt:lpstr>Times New Roman</vt:lpstr>
      <vt:lpstr>Verdana</vt:lpstr>
      <vt:lpstr>Wingdings</vt:lpstr>
      <vt:lpstr>Wingdings 2</vt:lpstr>
      <vt:lpstr>Solstice</vt:lpstr>
      <vt:lpstr> Human-in-the-loop Extraction of Interpretable Concepts in Deep Learning Models</vt:lpstr>
      <vt:lpstr>Abstract</vt:lpstr>
      <vt:lpstr>PowerPoint Presentation</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647</cp:revision>
  <dcterms:created xsi:type="dcterms:W3CDTF">2006-08-16T00:00:00Z</dcterms:created>
  <dcterms:modified xsi:type="dcterms:W3CDTF">2023-02-04T12:39:22Z</dcterms:modified>
</cp:coreProperties>
</file>