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328" r:id="rId5"/>
    <p:sldId id="260" r:id="rId6"/>
    <p:sldId id="262" r:id="rId7"/>
    <p:sldId id="263" r:id="rId8"/>
    <p:sldId id="294" r:id="rId9"/>
    <p:sldId id="327" r:id="rId10"/>
    <p:sldId id="326" r:id="rId11"/>
    <p:sldId id="332" r:id="rId12"/>
    <p:sldId id="330" r:id="rId13"/>
    <p:sldId id="333" r:id="rId14"/>
    <p:sldId id="296" r:id="rId15"/>
    <p:sldId id="295" r:id="rId16"/>
    <p:sldId id="331" r:id="rId17"/>
    <p:sldId id="323" r:id="rId18"/>
    <p:sldId id="329" r:id="rId19"/>
    <p:sldId id="348" r:id="rId20"/>
    <p:sldId id="346"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9437568-3E30-4E5B-B79C-88542106EA29}">
          <p14:sldIdLst>
            <p14:sldId id="322"/>
            <p14:sldId id="325"/>
            <p14:sldId id="345"/>
            <p14:sldId id="328"/>
            <p14:sldId id="260"/>
            <p14:sldId id="262"/>
            <p14:sldId id="263"/>
            <p14:sldId id="294"/>
            <p14:sldId id="327"/>
            <p14:sldId id="326"/>
            <p14:sldId id="332"/>
            <p14:sldId id="330"/>
            <p14:sldId id="333"/>
            <p14:sldId id="296"/>
            <p14:sldId id="295"/>
            <p14:sldId id="331"/>
            <p14:sldId id="323"/>
            <p14:sldId id="329"/>
            <p14:sldId id="348"/>
            <p14:sldId id="346"/>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3200" dirty="0"/>
              <a:t>A Systematic Review Towards Big Data Analytics in Social Media</a:t>
            </a:r>
            <a:endParaRPr lang="en-US" sz="32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71600" y="1143000"/>
            <a:ext cx="7772400" cy="5715000"/>
          </a:xfrm>
        </p:spPr>
        <p:txBody>
          <a:bodyPr>
            <a:noAutofit/>
          </a:bodyPr>
          <a:lstStyle/>
          <a:p>
            <a:pPr algn="just">
              <a:lnSpc>
                <a:spcPct val="150000"/>
              </a:lnSpc>
            </a:pPr>
            <a:r>
              <a:rPr lang="en-US" sz="2000" dirty="0"/>
              <a:t>The recent advancement in internet 2.0 creates a scope to connect people worldwide using society 2.0 and web 2.0 technologies. This new era allows the consumer to directly connect with other individuals, business corporations, and the government</a:t>
            </a:r>
          </a:p>
          <a:p>
            <a:pPr algn="just">
              <a:lnSpc>
                <a:spcPct val="150000"/>
              </a:lnSpc>
            </a:pPr>
            <a:r>
              <a:rPr lang="en-US" sz="2000" dirty="0"/>
              <a:t>People are open to sharing opinions, views, and ideas on any topic in different formats out loud. This creates the opportunity to make the “Big Social Data” handy by implementing machine learning approaches and social data analytics</a:t>
            </a:r>
          </a:p>
          <a:p>
            <a:pPr algn="just">
              <a:lnSpc>
                <a:spcPct val="150000"/>
              </a:lnSpc>
            </a:pPr>
            <a:r>
              <a:rPr lang="en-US" sz="2000" dirty="0"/>
              <a:t>This study offers an overview of recent works in social media, data science, and machine learning to gain a wide perspective on social media big data analytics</a:t>
            </a:r>
            <a:r>
              <a:rPr lang="en-US" sz="1200" dirty="0"/>
              <a:t>. </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t>We explain why social media data are significant elements of the improved data-driven decision-making process. </a:t>
            </a:r>
          </a:p>
          <a:p>
            <a:pPr algn="just">
              <a:lnSpc>
                <a:spcPct val="150000"/>
              </a:lnSpc>
            </a:pPr>
            <a:r>
              <a:rPr lang="en-US" sz="2000" dirty="0"/>
              <a:t>We propose and build the “Sunflower Model of Big Data” to define big data and bring it up to date with technology by combining 5 V’s and 10 Bigs</a:t>
            </a:r>
          </a:p>
          <a:p>
            <a:pPr algn="just">
              <a:lnSpc>
                <a:spcPct val="150000"/>
              </a:lnSpc>
            </a:pPr>
            <a:r>
              <a:rPr lang="en-US" sz="2000" dirty="0"/>
              <a:t>. We discover the top ten social data analytics to work in the domain of social media platforms. A comprehensive list of relevant statistical/machine learning methods to implement each of these big data analytics is discussed in this work.</a:t>
            </a:r>
            <a:r>
              <a:rPr lang="en-US" sz="2000" dirty="0">
                <a:latin typeface="Times New Roman" pitchFamily="18" charset="0"/>
                <a:cs typeface="Times New Roman" pitchFamily="18" charset="0"/>
              </a:rPr>
              <a:t> </a:t>
            </a:r>
          </a:p>
        </p:txBody>
      </p:sp>
      <p:sp>
        <p:nvSpPr>
          <p:cNvPr id="4" name="Rectangle 3"/>
          <p:cNvSpPr/>
          <p:nvPr/>
        </p:nvSpPr>
        <p:spPr>
          <a:xfrm>
            <a:off x="1219200" y="609600"/>
            <a:ext cx="7010400" cy="1290033"/>
          </a:xfrm>
          <a:prstGeom prst="rect">
            <a:avLst/>
          </a:prstGeom>
        </p:spPr>
        <p:txBody>
          <a:bodyPr wrap="square">
            <a:spAutoFit/>
          </a:bodyPr>
          <a:lstStyle/>
          <a:p>
            <a:pPr algn="just">
              <a:lnSpc>
                <a:spcPct val="150000"/>
              </a:lnSpc>
            </a:pPr>
            <a:endParaRPr lang="en-US" dirty="0"/>
          </a:p>
          <a:p>
            <a:pPr algn="just">
              <a:lnSpc>
                <a:spcPct val="150000"/>
              </a:lnSpc>
            </a:pPr>
            <a:endParaRPr lang="en-US" dirty="0"/>
          </a:p>
          <a:p>
            <a:pPr algn="just">
              <a:lnSpc>
                <a:spcPct val="150000"/>
              </a:lnSpc>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t>Text Analytics” is the most used analytics in social data analysis to date. We create a taxonomy on social media analytics to meet the need and provide a clear understanding</a:t>
            </a:r>
          </a:p>
          <a:p>
            <a:pPr algn="just">
              <a:lnSpc>
                <a:spcPct val="150000"/>
              </a:lnSpc>
            </a:pPr>
            <a:r>
              <a:rPr lang="en-US" sz="2000" dirty="0"/>
              <a:t>Tools, techniques, and supporting data type are also discussed in this research work</a:t>
            </a:r>
          </a:p>
          <a:p>
            <a:pPr algn="just">
              <a:lnSpc>
                <a:spcPct val="150000"/>
              </a:lnSpc>
            </a:pPr>
            <a:r>
              <a:rPr lang="en-US" sz="2000" dirty="0"/>
              <a:t>As a result, researchers will have an easier time deciding which social data analytics would best suit their needs.</a:t>
            </a:r>
            <a:r>
              <a:rPr lang="en-US" sz="2000" dirty="0">
                <a:latin typeface="Times New Roman" pitchFamily="18" charset="0"/>
                <a:cs typeface="Times New Roman" pitchFamily="18" charset="0"/>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We propose and build the Sunflower Model of Big Data to define big data and bring it up to date with technology by combining 5 V’s and 10 Bigs. We discover the top ten social data analytics to work in the domain of social media platforms. </a:t>
            </a:r>
          </a:p>
          <a:p>
            <a:pPr algn="just">
              <a:lnSpc>
                <a:spcPct val="150000"/>
              </a:lnSpc>
            </a:pPr>
            <a:r>
              <a:rPr lang="en-US" sz="2000" dirty="0"/>
              <a:t>This section investigates the concept of big data and proposes a new dynamic approach to defining big data.</a:t>
            </a:r>
          </a:p>
          <a:p>
            <a:pPr algn="just">
              <a:lnSpc>
                <a:spcPct val="150000"/>
              </a:lnSpc>
            </a:pPr>
            <a:r>
              <a:rPr lang="en-US" sz="2000" dirty="0"/>
              <a:t>To reflect the combination of 5 V’s and 10 Bigs in big data, we develop and propose the “Sunflower Model of Big Data</a:t>
            </a:r>
          </a:p>
          <a:p>
            <a:pPr algn="just">
              <a:lnSpc>
                <a:spcPct val="150000"/>
              </a:lnSpc>
            </a:pPr>
            <a:r>
              <a:rPr lang="en-US" sz="2000" dirty="0"/>
              <a:t>We propose this as a flexible and dynamic model. </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The series of tasks from the SMS is mostly used to collect and scrutinize scientific articles from a certain topic area to answer some predetermined questions. The strategy behind this is to find and assess all applicable articles to address specific problems</a:t>
            </a:r>
          </a:p>
          <a:p>
            <a:pPr algn="just">
              <a:lnSpc>
                <a:spcPct val="150000"/>
              </a:lnSpc>
            </a:pPr>
            <a:r>
              <a:rPr lang="en-US" sz="2000" dirty="0"/>
              <a:t>Sequential activities by following a series of independent tasks lead to the ultimate goal in this system</a:t>
            </a:r>
          </a:p>
          <a:p>
            <a:pPr algn="just">
              <a:lnSpc>
                <a:spcPct val="150000"/>
              </a:lnSpc>
            </a:pPr>
            <a:r>
              <a:rPr lang="en-US" sz="2000" dirty="0"/>
              <a:t>Adjustability and variety in big social data require data analytics, machine learning, and data science in the domain of social media data analysis.</a:t>
            </a: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This work will review existing computational and digital pathology methods for breast cancer diagnosis with a special focus on deep learning. The paper starts by reviewing public datasets related to breast cancer diagnosis. </a:t>
            </a:r>
          </a:p>
          <a:p>
            <a:pPr algn="just">
              <a:lnSpc>
                <a:spcPct val="150000"/>
              </a:lnSpc>
            </a:pPr>
            <a:endParaRPr lang="en-US" sz="2000" dirty="0"/>
          </a:p>
          <a:p>
            <a:pPr algn="just">
              <a:lnSpc>
                <a:spcPct val="150000"/>
              </a:lnSpc>
            </a:pPr>
            <a:r>
              <a:rPr lang="en-US" sz="2000" dirty="0"/>
              <a:t>Additionally, existing deep learning methods for breast cancer diagnosis are reviewed. The publicly available code repositories are introduced as well. The paper is closed by highlighting challenges and future works for deep learning-based diagnosis. </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a:t>We use the advance search and filter option provided by each of these databases. </a:t>
            </a:r>
          </a:p>
          <a:p>
            <a:pPr algn="just">
              <a:lnSpc>
                <a:spcPct val="150000"/>
              </a:lnSpc>
            </a:pPr>
            <a:r>
              <a:rPr lang="en-US" sz="2000" dirty="0"/>
              <a:t>Video analytics shows the recent advancement of technology in social data analysis</a:t>
            </a:r>
          </a:p>
          <a:p>
            <a:pPr algn="just">
              <a:lnSpc>
                <a:spcPct val="150000"/>
              </a:lnSpc>
            </a:pPr>
            <a:r>
              <a:rPr lang="en-US" sz="2000" dirty="0"/>
              <a:t>social media, big data, and mental health Current advances and ethical implications</a:t>
            </a:r>
          </a:p>
          <a:p>
            <a:pPr algn="just">
              <a:lnSpc>
                <a:spcPct val="150000"/>
              </a:lnSpc>
            </a:pPr>
            <a:r>
              <a:rPr lang="en-US" sz="2000" dirty="0"/>
              <a:t>Many disciplines and sectors have advanced as a result of the widespread use of social media data and big data analytics. There are numerous hurdles and limitations to working in this field.</a:t>
            </a: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719307190"/>
              </p:ext>
            </p:extLst>
          </p:nvPr>
        </p:nvGraphicFramePr>
        <p:xfrm>
          <a:off x="1524000" y="533400"/>
          <a:ext cx="7410450" cy="5638800"/>
        </p:xfrm>
        <a:graphic>
          <a:graphicData uri="http://schemas.openxmlformats.org/drawingml/2006/table">
            <a:tbl>
              <a:tblPr firstRow="1" bandRow="1">
                <a:tableStyleId>{5C22544A-7EE6-4342-B048-85BDC9FD1C3A}</a:tableStyleId>
              </a:tblPr>
              <a:tblGrid>
                <a:gridCol w="2580580">
                  <a:extLst>
                    <a:ext uri="{9D8B030D-6E8A-4147-A177-3AD203B41FA5}">
                      <a16:colId xmlns:a16="http://schemas.microsoft.com/office/drawing/2014/main" val="20000"/>
                    </a:ext>
                  </a:extLst>
                </a:gridCol>
                <a:gridCol w="2429465">
                  <a:extLst>
                    <a:ext uri="{9D8B030D-6E8A-4147-A177-3AD203B41FA5}">
                      <a16:colId xmlns:a16="http://schemas.microsoft.com/office/drawing/2014/main" val="20001"/>
                    </a:ext>
                  </a:extLst>
                </a:gridCol>
                <a:gridCol w="2400405">
                  <a:extLst>
                    <a:ext uri="{9D8B030D-6E8A-4147-A177-3AD203B41FA5}">
                      <a16:colId xmlns:a16="http://schemas.microsoft.com/office/drawing/2014/main" val="20002"/>
                    </a:ext>
                  </a:extLst>
                </a:gridCol>
              </a:tblGrid>
              <a:tr h="38014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29328">
                <a:tc>
                  <a:txBody>
                    <a:bodyPr/>
                    <a:lstStyle/>
                    <a:p>
                      <a:pPr algn="just"/>
                      <a:r>
                        <a:rPr lang="en-US" sz="2000" dirty="0"/>
                        <a:t>Big data and social media analytics</a:t>
                      </a:r>
                      <a:endParaRPr lang="en-IN" sz="2000" dirty="0">
                        <a:latin typeface="Times New Roman" pitchFamily="18" charset="0"/>
                        <a:cs typeface="Times New Roman" pitchFamily="18" charset="0"/>
                      </a:endParaRPr>
                    </a:p>
                  </a:txBody>
                  <a:tcPr/>
                </a:tc>
                <a:tc>
                  <a:txBody>
                    <a:bodyPr/>
                    <a:lstStyle/>
                    <a:p>
                      <a:pPr algn="just"/>
                      <a:r>
                        <a:rPr lang="en-IN" sz="2000" dirty="0"/>
                        <a:t>V. Dhawan and N. </a:t>
                      </a:r>
                      <a:r>
                        <a:rPr lang="en-IN" sz="2000" dirty="0" err="1"/>
                        <a:t>Zanini</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use of big data in various fields and industries is a closely debated and observed topic that social media experts are actively engaged in.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629328">
                <a:tc>
                  <a:txBody>
                    <a:bodyPr/>
                    <a:lstStyle/>
                    <a:p>
                      <a:pPr algn="just"/>
                      <a:r>
                        <a:rPr lang="en-US" sz="2000" dirty="0"/>
                        <a:t>amazing social media statistics and facts</a:t>
                      </a:r>
                      <a:endParaRPr lang="en-IN" sz="2000" dirty="0">
                        <a:latin typeface="Times New Roman" pitchFamily="18" charset="0"/>
                        <a:cs typeface="Times New Roman" pitchFamily="18" charset="0"/>
                      </a:endParaRPr>
                    </a:p>
                  </a:txBody>
                  <a:tcPr/>
                </a:tc>
                <a:tc>
                  <a:txBody>
                    <a:bodyPr/>
                    <a:lstStyle/>
                    <a:p>
                      <a:pPr algn="just"/>
                      <a:r>
                        <a:rPr lang="en-US" sz="2000" dirty="0"/>
                        <a:t>T</a:t>
                      </a:r>
                      <a:r>
                        <a:rPr lang="en-IN" sz="2000" dirty="0"/>
                        <a:t>K. Smith</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We come across all sorts of interesting stats about social media platforms and users, so we’ve collated the best of them in this bumper facts list.</a:t>
                      </a:r>
                      <a:r>
                        <a:rPr kumimoji="0" lang="en-US" sz="2000" b="0" i="0" kern="1200" dirty="0">
                          <a:solidFill>
                            <a:schemeClr val="dk1"/>
                          </a:solidFill>
                          <a:latin typeface="+mn-lt"/>
                          <a:ea typeface="+mn-ea"/>
                          <a:cs typeface="+mn-cs"/>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08252810"/>
              </p:ext>
            </p:extLst>
          </p:nvPr>
        </p:nvGraphicFramePr>
        <p:xfrm>
          <a:off x="1143000" y="304800"/>
          <a:ext cx="7791450" cy="5870917"/>
        </p:xfrm>
        <a:graphic>
          <a:graphicData uri="http://schemas.openxmlformats.org/drawingml/2006/table">
            <a:tbl>
              <a:tblPr firstRow="1" bandRow="1">
                <a:tableStyleId>{5C22544A-7EE6-4342-B048-85BDC9FD1C3A}</a:tableStyleId>
              </a:tblPr>
              <a:tblGrid>
                <a:gridCol w="2647950">
                  <a:extLst>
                    <a:ext uri="{9D8B030D-6E8A-4147-A177-3AD203B41FA5}">
                      <a16:colId xmlns:a16="http://schemas.microsoft.com/office/drawing/2014/main" val="20000"/>
                    </a:ext>
                  </a:extLst>
                </a:gridCol>
                <a:gridCol w="2571750">
                  <a:extLst>
                    <a:ext uri="{9D8B030D-6E8A-4147-A177-3AD203B41FA5}">
                      <a16:colId xmlns:a16="http://schemas.microsoft.com/office/drawing/2014/main" val="20001"/>
                    </a:ext>
                  </a:extLst>
                </a:gridCol>
                <a:gridCol w="2571750">
                  <a:extLst>
                    <a:ext uri="{9D8B030D-6E8A-4147-A177-3AD203B41FA5}">
                      <a16:colId xmlns:a16="http://schemas.microsoft.com/office/drawing/2014/main" val="20002"/>
                    </a:ext>
                  </a:extLst>
                </a:gridCol>
              </a:tblGrid>
              <a:tr h="43375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02523">
                <a:tc>
                  <a:txBody>
                    <a:bodyPr/>
                    <a:lstStyle/>
                    <a:p>
                      <a:pPr algn="just"/>
                      <a:r>
                        <a:rPr lang="en-US" sz="2000" dirty="0"/>
                        <a:t>Big data concepts, methods, and analytics,</a:t>
                      </a:r>
                      <a:endParaRPr lang="en-IN" sz="2000" dirty="0">
                        <a:latin typeface="Times New Roman" pitchFamily="18" charset="0"/>
                        <a:cs typeface="Times New Roman" pitchFamily="18" charset="0"/>
                      </a:endParaRPr>
                    </a:p>
                  </a:txBody>
                  <a:tcPr/>
                </a:tc>
                <a:tc>
                  <a:txBody>
                    <a:bodyPr/>
                    <a:lstStyle/>
                    <a:p>
                      <a:pPr algn="just"/>
                      <a:r>
                        <a:rPr lang="en-US" sz="2000" dirty="0"/>
                        <a:t>A. </a:t>
                      </a:r>
                      <a:r>
                        <a:rPr lang="en-US" sz="2000" dirty="0" err="1"/>
                        <a:t>Gandomi</a:t>
                      </a:r>
                      <a:r>
                        <a:rPr lang="en-US" sz="2000" dirty="0"/>
                        <a:t> and M. Haider</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This paper attempts to offer a broader definition of big data that captures its other unique and defining characteristics.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602523">
                <a:tc>
                  <a:txBody>
                    <a:bodyPr/>
                    <a:lstStyle/>
                    <a:p>
                      <a:pPr algn="just"/>
                      <a:r>
                        <a:rPr lang="en-US" sz="2000" dirty="0"/>
                        <a:t>A survey, </a:t>
                      </a:r>
                      <a:r>
                        <a:rPr lang="en-US" sz="2000" dirty="0" err="1"/>
                        <a:t>Comput</a:t>
                      </a:r>
                      <a:r>
                        <a:rPr lang="en-US" sz="2000" dirty="0"/>
                        <a:t>. Human </a:t>
                      </a:r>
                      <a:r>
                        <a:rPr lang="en-US" sz="2000" dirty="0" err="1"/>
                        <a:t>Behav</a:t>
                      </a:r>
                      <a:endParaRPr lang="en-IN" sz="2000" dirty="0">
                        <a:latin typeface="Times New Roman" pitchFamily="18" charset="0"/>
                        <a:cs typeface="Times New Roman" pitchFamily="18" charset="0"/>
                      </a:endParaRPr>
                    </a:p>
                  </a:txBody>
                  <a:tcPr/>
                </a:tc>
                <a:tc>
                  <a:txBody>
                    <a:bodyPr/>
                    <a:lstStyle/>
                    <a:p>
                      <a:pPr algn="just"/>
                      <a:r>
                        <a:rPr lang="en-US" sz="2000" dirty="0"/>
                        <a:t>N. A. Ghani, S. Hamid, I. A. </a:t>
                      </a:r>
                      <a:r>
                        <a:rPr lang="en-US" sz="2000" dirty="0" err="1"/>
                        <a:t>Targio</a:t>
                      </a:r>
                      <a:r>
                        <a:rPr lang="en-US" sz="2000" dirty="0"/>
                        <a:t> Hashem, and E. Ahmed</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If this prediction is to come true, then next generation computing should be about anticipatory user interfaces that should be human-centered, built for humans based on human models.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algn="just">
              <a:lnSpc>
                <a:spcPct val="170000"/>
              </a:lnSpc>
            </a:pPr>
            <a:r>
              <a:rPr lang="en-US" sz="2000" dirty="0"/>
              <a:t>Technological advancements produce numerous sorts of structured data, but the majority is semi-structured or unstructured data, which is mostly big data. Big data refer to large, complex data collections that necessitate sophisticated and cost-effective data administration and analysis tools to extract insights and make decisions</a:t>
            </a:r>
          </a:p>
          <a:p>
            <a:pPr algn="just">
              <a:lnSpc>
                <a:spcPct val="170000"/>
              </a:lnSpc>
            </a:pPr>
            <a:r>
              <a:rPr lang="en-US" sz="2000" dirty="0"/>
              <a:t>Unstructured data include online text, photographs, audio, and video, all of which lack structural organization and need special analytics/tools for data analysis</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2" name="Content Placeholder 11">
            <a:extLst>
              <a:ext uri="{FF2B5EF4-FFF2-40B4-BE49-F238E27FC236}">
                <a16:creationId xmlns:a16="http://schemas.microsoft.com/office/drawing/2014/main" id="{D5CE97B7-D884-8F28-D461-AF96C29AE885}"/>
              </a:ext>
            </a:extLst>
          </p:cNvPr>
          <p:cNvPicPr>
            <a:picLocks noGrp="1" noChangeAspect="1"/>
          </p:cNvPicPr>
          <p:nvPr>
            <p:ph idx="1"/>
          </p:nvPr>
        </p:nvPicPr>
        <p:blipFill>
          <a:blip r:embed="rId2"/>
          <a:stretch>
            <a:fillRect/>
          </a:stretch>
        </p:blipFill>
        <p:spPr>
          <a:xfrm>
            <a:off x="1143000" y="1417638"/>
            <a:ext cx="7506591" cy="4221162"/>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762CFEC3-120B-F005-D02E-441CF9594A96}"/>
              </a:ext>
            </a:extLst>
          </p:cNvPr>
          <p:cNvPicPr>
            <a:picLocks noGrp="1" noChangeAspect="1"/>
          </p:cNvPicPr>
          <p:nvPr>
            <p:ph idx="1"/>
          </p:nvPr>
        </p:nvPicPr>
        <p:blipFill>
          <a:blip r:embed="rId2"/>
          <a:stretch>
            <a:fillRect/>
          </a:stretch>
        </p:blipFill>
        <p:spPr>
          <a:xfrm>
            <a:off x="1664386" y="1295400"/>
            <a:ext cx="7040780" cy="51054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p:txBody>
          <a:bodyPr>
            <a:normAutofit/>
          </a:bodyPr>
          <a:lstStyle/>
          <a:p>
            <a:pPr algn="just">
              <a:lnSpc>
                <a:spcPct val="150000"/>
              </a:lnSpc>
            </a:pPr>
            <a:r>
              <a:rPr lang="en-US" sz="1600" dirty="0"/>
              <a:t>Big data, along with advances in computing tools, have evolved as a significant data analytics for understanding human behavior by analyzing data from social media. All types of organizations, from industry to government, can be benefitted using social data, data science, and social data analytics. This study fills in the research gap by identifying the ten most widely accepted and used big data analytics for analyzing social data and making decisions. Considering the overlap among the approaches of social media analytics, we design a taxonomy of big data analytics in the social media domain. We create three main categories and then assign these ten analytics to each one depending on the purpose, nature of usage, and working area. Data analysis in social media is aided by machine learning techniques. Each of these social data analytics has a long list of machine learning or statistical methodologies associated with it. We present social data analytics along with the methodologies</a:t>
            </a:r>
            <a:r>
              <a:rPr lang="en-US" sz="1200" dirty="0"/>
              <a:t>. </a:t>
            </a:r>
            <a:endParaRPr lang="en-US"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2238" y="685800"/>
            <a:ext cx="7791450" cy="6019800"/>
          </a:xfrm>
        </p:spPr>
        <p:txBody>
          <a:bodyPr>
            <a:noAutofit/>
          </a:bodyPr>
          <a:lstStyle/>
          <a:p>
            <a:pPr algn="just">
              <a:lnSpc>
                <a:spcPct val="170000"/>
              </a:lnSpc>
            </a:pPr>
            <a:r>
              <a:rPr lang="en-IN" sz="1600" dirty="0">
                <a:latin typeface="Times New Roman" pitchFamily="18" charset="0"/>
                <a:cs typeface="Times New Roman" pitchFamily="18" charset="0"/>
              </a:rPr>
              <a:t>[1] </a:t>
            </a:r>
            <a:r>
              <a:rPr lang="en-US" sz="2000" dirty="0"/>
              <a:t>V. Dhawan and N. </a:t>
            </a:r>
            <a:r>
              <a:rPr lang="en-US" sz="2000" dirty="0" err="1"/>
              <a:t>Zanini</a:t>
            </a:r>
            <a:r>
              <a:rPr lang="en-US" sz="2000" dirty="0"/>
              <a:t>, Big data and social media analytics, Res. Matters A Cambridge Assess. Publ., no. 18, pp. 36–41, 2014</a:t>
            </a:r>
          </a:p>
          <a:p>
            <a:pPr algn="just">
              <a:lnSpc>
                <a:spcPct val="170000"/>
              </a:lnSpc>
            </a:pPr>
            <a:r>
              <a:rPr lang="en-IN" sz="2000" dirty="0">
                <a:latin typeface="Times New Roman" pitchFamily="18" charset="0"/>
                <a:cs typeface="Times New Roman" pitchFamily="18" charset="0"/>
              </a:rPr>
              <a:t>[2]. </a:t>
            </a:r>
            <a:r>
              <a:rPr lang="en-US" sz="2000" dirty="0"/>
              <a:t>K. Smith, 126 amazing social media statistics and facts, https://www.brandwatch.com/blog/amazing-socialmedia-statistics-and-facts/, 2019.. </a:t>
            </a:r>
            <a:endParaRPr lang="en-IN" sz="2000" dirty="0">
              <a:latin typeface="Times New Roman" pitchFamily="18" charset="0"/>
              <a:cs typeface="Times New Roman" pitchFamily="18" charset="0"/>
            </a:endParaRPr>
          </a:p>
          <a:p>
            <a:pPr algn="just">
              <a:lnSpc>
                <a:spcPct val="170000"/>
              </a:lnSpc>
            </a:pPr>
            <a:r>
              <a:rPr lang="en-IN" sz="2000" dirty="0">
                <a:latin typeface="Times New Roman" pitchFamily="18" charset="0"/>
                <a:cs typeface="Times New Roman" pitchFamily="18" charset="0"/>
              </a:rPr>
              <a:t>[3] </a:t>
            </a:r>
            <a:r>
              <a:rPr lang="en-US" sz="2000" dirty="0"/>
              <a:t>A. </a:t>
            </a:r>
            <a:r>
              <a:rPr lang="en-US" sz="2000" dirty="0" err="1"/>
              <a:t>Gandomi</a:t>
            </a:r>
            <a:r>
              <a:rPr lang="en-US" sz="2000" dirty="0"/>
              <a:t> and M. Haider, Beyond the hype: Big data concepts, methods, and analytics, Int. J. Inf. Manage., vol. 35, no. 2, pp. 137–144, 2015</a:t>
            </a:r>
          </a:p>
          <a:p>
            <a:pPr algn="just">
              <a:lnSpc>
                <a:spcPct val="170000"/>
              </a:lnSpc>
            </a:pPr>
            <a:r>
              <a:rPr lang="en-IN" sz="2000" dirty="0">
                <a:latin typeface="Times New Roman" pitchFamily="18" charset="0"/>
                <a:cs typeface="Times New Roman" pitchFamily="18" charset="0"/>
              </a:rPr>
              <a:t>[4] </a:t>
            </a:r>
            <a:r>
              <a:rPr lang="en-IN" sz="2000" dirty="0"/>
              <a:t>N. A. Ghani, S. Hamid, I. A. </a:t>
            </a:r>
            <a:r>
              <a:rPr lang="en-IN" sz="2000" dirty="0" err="1"/>
              <a:t>Targio</a:t>
            </a:r>
            <a:r>
              <a:rPr lang="en-IN" sz="2000" dirty="0"/>
              <a:t> Hashem, and E. Ahmed, Social media big data analytics: A survey, </a:t>
            </a:r>
            <a:r>
              <a:rPr lang="en-IN" sz="2000" dirty="0" err="1"/>
              <a:t>Comput</a:t>
            </a:r>
            <a:r>
              <a:rPr lang="en-IN" sz="2000" dirty="0"/>
              <a:t>. Human </a:t>
            </a:r>
            <a:r>
              <a:rPr lang="en-IN" sz="2000" dirty="0" err="1"/>
              <a:t>Behav</a:t>
            </a:r>
            <a:r>
              <a:rPr lang="en-IN" sz="2000" dirty="0"/>
              <a:t>., vol. 101,  2019. </a:t>
            </a:r>
            <a:endParaRPr lang="en-IN" sz="2000" dirty="0">
              <a:latin typeface="Times New Roman" pitchFamily="18" charset="0"/>
              <a:cs typeface="Times New Roman" pitchFamily="18" charset="0"/>
            </a:endParaRPr>
          </a:p>
          <a:p>
            <a:pPr algn="just">
              <a:lnSpc>
                <a:spcPct val="170000"/>
              </a:lnSpc>
            </a:pPr>
            <a:r>
              <a:rPr lang="en-IN" sz="2000" dirty="0">
                <a:latin typeface="Times New Roman" pitchFamily="18" charset="0"/>
                <a:cs typeface="Times New Roman" pitchFamily="18" charset="0"/>
              </a:rPr>
              <a:t>[15] </a:t>
            </a:r>
            <a:r>
              <a:rPr lang="en-US" sz="2000" dirty="0"/>
              <a:t>J</a:t>
            </a:r>
            <a:r>
              <a:rPr lang="en-IN" sz="2000" dirty="0"/>
              <a:t> P. V. Paul, K. Monica, and M. </a:t>
            </a:r>
            <a:r>
              <a:rPr lang="en-IN" sz="2000" dirty="0" err="1"/>
              <a:t>Trishanka</a:t>
            </a:r>
            <a:r>
              <a:rPr lang="en-IN" sz="2000" dirty="0"/>
              <a:t>, A survey on big data analytics using social media data, in Proc. 2017 </a:t>
            </a:r>
            <a:r>
              <a:rPr lang="en-IN" sz="2000" dirty="0" err="1"/>
              <a:t>Innov</a:t>
            </a:r>
            <a:r>
              <a:rPr lang="en-IN" sz="2000" dirty="0"/>
              <a:t>. Power Adv. </a:t>
            </a:r>
            <a:r>
              <a:rPr lang="en-IN" sz="2000" dirty="0" err="1"/>
              <a:t>Comput</a:t>
            </a:r>
            <a:r>
              <a:rPr lang="en-IN" sz="2000" dirty="0"/>
              <a:t>. Technol. (</a:t>
            </a:r>
            <a:r>
              <a:rPr lang="en-IN" sz="2000" dirty="0" err="1"/>
              <a:t>i</a:t>
            </a:r>
            <a:r>
              <a:rPr lang="en-IN" sz="2000" dirty="0"/>
              <a:t>-PACT), Vellore, India, 2017, pp. 1–4.</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2000" dirty="0"/>
              <a:t>[5] P. V. Paul, K. Monica, and M. </a:t>
            </a:r>
            <a:r>
              <a:rPr lang="en-IN" sz="2000" dirty="0" err="1"/>
              <a:t>Trishanka</a:t>
            </a:r>
            <a:r>
              <a:rPr lang="en-IN" sz="2000" dirty="0"/>
              <a:t>, A survey on big data analytics using social media data, in Proc. 2017 </a:t>
            </a:r>
            <a:r>
              <a:rPr lang="en-IN" sz="2000" dirty="0" err="1"/>
              <a:t>Innov</a:t>
            </a:r>
            <a:r>
              <a:rPr lang="en-IN" sz="2000" dirty="0"/>
              <a:t>. Power Adv. </a:t>
            </a:r>
            <a:r>
              <a:rPr lang="en-IN" sz="2000" dirty="0" err="1"/>
              <a:t>Comput</a:t>
            </a:r>
            <a:r>
              <a:rPr lang="en-IN" sz="2000" dirty="0"/>
              <a:t>. Technol. (</a:t>
            </a:r>
            <a:r>
              <a:rPr lang="en-IN" sz="2000" dirty="0" err="1"/>
              <a:t>i</a:t>
            </a:r>
            <a:r>
              <a:rPr lang="en-IN" sz="2000" dirty="0"/>
              <a:t>-PACT), Vellore, India, 2017, pp. 1–4. </a:t>
            </a:r>
          </a:p>
          <a:p>
            <a:pPr algn="just">
              <a:lnSpc>
                <a:spcPct val="170000"/>
              </a:lnSpc>
            </a:pPr>
            <a:r>
              <a:rPr lang="en-IN" sz="1800" dirty="0"/>
              <a:t>[6] F. Shaikh, F. </a:t>
            </a:r>
            <a:r>
              <a:rPr lang="en-IN" sz="1800" dirty="0" err="1"/>
              <a:t>Rangrez</a:t>
            </a:r>
            <a:r>
              <a:rPr lang="en-IN" sz="1800" dirty="0"/>
              <a:t>, A. Khan, and U. Shaikh, Social media analytics based on big data, in Proc. 2017 Int. Conf. </a:t>
            </a:r>
            <a:r>
              <a:rPr lang="en-IN" sz="1800" dirty="0" err="1"/>
              <a:t>Intell</a:t>
            </a:r>
            <a:r>
              <a:rPr lang="en-IN" sz="1800" dirty="0"/>
              <a:t>. </a:t>
            </a:r>
            <a:r>
              <a:rPr lang="en-IN" sz="1800" dirty="0" err="1"/>
              <a:t>Comput</a:t>
            </a:r>
            <a:r>
              <a:rPr lang="en-IN" sz="1800" dirty="0"/>
              <a:t>. Control. (I2C2), Coimbatore, India, 2017, pp. 1–6</a:t>
            </a:r>
          </a:p>
          <a:p>
            <a:pPr algn="just">
              <a:lnSpc>
                <a:spcPct val="170000"/>
              </a:lnSpc>
            </a:pPr>
            <a:r>
              <a:rPr lang="en-IN" sz="1800" dirty="0"/>
              <a:t>[7] V. </a:t>
            </a:r>
            <a:r>
              <a:rPr lang="en-IN" sz="1800" dirty="0" err="1"/>
              <a:t>Nunavath</a:t>
            </a:r>
            <a:r>
              <a:rPr lang="en-IN" sz="1800" dirty="0"/>
              <a:t> and M. Goodwin, The role of artificial intelligence in social media big data analytics for disaster management–initial results of a systematic literature review, in Proc. 2018 5th Int. Conf. Inf. </a:t>
            </a:r>
            <a:r>
              <a:rPr lang="en-IN" sz="1800" dirty="0" err="1"/>
              <a:t>Commun</a:t>
            </a:r>
            <a:r>
              <a:rPr lang="en-IN" sz="1800" dirty="0"/>
              <a:t>. Technol. Disaster </a:t>
            </a:r>
            <a:r>
              <a:rPr lang="en-IN" sz="1800" dirty="0" err="1"/>
              <a:t>Manag</a:t>
            </a:r>
            <a:r>
              <a:rPr lang="en-IN" sz="1800" dirty="0"/>
              <a:t>. (ICT-DM), Sendai, Japan, 2018, pp. 1–4.</a:t>
            </a:r>
          </a:p>
          <a:p>
            <a:pPr algn="just">
              <a:lnSpc>
                <a:spcPct val="170000"/>
              </a:lnSpc>
            </a:pPr>
            <a:r>
              <a:rPr lang="en-US" sz="1800" dirty="0"/>
              <a:t>[8] F. </a:t>
            </a:r>
            <a:r>
              <a:rPr lang="en-US" sz="1800" dirty="0" err="1"/>
              <a:t>Piccialli</a:t>
            </a:r>
            <a:r>
              <a:rPr lang="en-US" sz="1800" dirty="0"/>
              <a:t> and J. E. Jung, Understanding customer experience diffusion on social networking services by big data analytics, Mob. Networks Appl., vol. 22, no. 4, pp. 605–612, 2017.</a:t>
            </a:r>
            <a:r>
              <a:rPr lang="en-IN" sz="1800" dirty="0"/>
              <a:t>.</a:t>
            </a:r>
            <a:endParaRPr lang="en-IN" sz="18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US" sz="2000" dirty="0"/>
              <a:t>[9] P. </a:t>
            </a:r>
            <a:r>
              <a:rPr lang="en-US" sz="2000" dirty="0" err="1"/>
              <a:t>Ducange</a:t>
            </a:r>
            <a:r>
              <a:rPr lang="en-US" sz="2000" dirty="0"/>
              <a:t>, R. </a:t>
            </a:r>
            <a:r>
              <a:rPr lang="en-US" sz="2000" dirty="0" err="1"/>
              <a:t>Pecori</a:t>
            </a:r>
            <a:r>
              <a:rPr lang="en-US" sz="2000" dirty="0"/>
              <a:t>, and P. </a:t>
            </a:r>
            <a:r>
              <a:rPr lang="en-US" sz="2000" dirty="0" err="1"/>
              <a:t>Mezzina</a:t>
            </a:r>
            <a:r>
              <a:rPr lang="en-US" sz="2000" dirty="0"/>
              <a:t>, A glimpse on big data analytics in the framework of marketing strategies, Soft </a:t>
            </a:r>
            <a:r>
              <a:rPr lang="en-US" sz="2000" dirty="0" err="1"/>
              <a:t>Comput</a:t>
            </a:r>
            <a:r>
              <a:rPr lang="en-US" sz="2000" dirty="0"/>
              <a:t>., vol. 22, no. 1, pp. 325–342, 2018</a:t>
            </a:r>
          </a:p>
          <a:p>
            <a:pPr algn="just">
              <a:lnSpc>
                <a:spcPct val="170000"/>
              </a:lnSpc>
            </a:pPr>
            <a:r>
              <a:rPr lang="en-US" sz="2000" dirty="0"/>
              <a:t>[10] P. Grover and A. K. Kar, Big data analytics: A review on theoretical contributions and tools used in literature, Glob. J. Flex. Syst. </a:t>
            </a:r>
            <a:r>
              <a:rPr lang="en-US" sz="2000" dirty="0" err="1"/>
              <a:t>Manag</a:t>
            </a:r>
            <a:r>
              <a:rPr lang="en-US" sz="2000" dirty="0"/>
              <a:t>., vol. 18, no. 3, pp. 203–229, 2017.</a:t>
            </a:r>
          </a:p>
          <a:p>
            <a:pPr algn="just">
              <a:lnSpc>
                <a:spcPct val="170000"/>
              </a:lnSpc>
            </a:pPr>
            <a:r>
              <a:rPr lang="en-IN" sz="2000" dirty="0"/>
              <a:t>[11] J. </a:t>
            </a:r>
            <a:r>
              <a:rPr lang="en-IN" sz="2000" dirty="0" err="1"/>
              <a:t>Amudhavel</a:t>
            </a:r>
            <a:r>
              <a:rPr lang="en-IN" sz="2000" dirty="0"/>
              <a:t>, V. </a:t>
            </a:r>
            <a:r>
              <a:rPr lang="en-IN" sz="2000" dirty="0" err="1"/>
              <a:t>Padmapriya</a:t>
            </a:r>
            <a:r>
              <a:rPr lang="en-IN" sz="2000" dirty="0"/>
              <a:t>, V. Gowri, K. </a:t>
            </a:r>
            <a:r>
              <a:rPr lang="en-IN" sz="2000" dirty="0" err="1"/>
              <a:t>Lakshmipriya</a:t>
            </a:r>
            <a:r>
              <a:rPr lang="en-IN" sz="2000" dirty="0"/>
              <a:t>, K. P. Kumar, and B. </a:t>
            </a:r>
            <a:r>
              <a:rPr lang="en-IN" sz="2000" dirty="0" err="1"/>
              <a:t>Thiyagarajan</a:t>
            </a:r>
            <a:r>
              <a:rPr lang="en-IN" sz="2000" dirty="0"/>
              <a:t>, Perspectives, motivations, and implications of big data analytics, in Proc. 2015 International Conference on Advanced Research in Computer Science Engineering &amp; Technology (ICARCSET), Unnao, India, 2015, pp. 1–5. </a:t>
            </a:r>
            <a:endParaRPr lang="en-IN" sz="2000" dirty="0">
              <a:latin typeface="Times New Roman" pitchFamily="18" charset="0"/>
              <a:cs typeface="Times New Roman" pitchFamily="18" charset="0"/>
            </a:endParaRPr>
          </a:p>
        </p:txBody>
      </p:sp>
    </p:spTree>
    <p:extLst>
      <p:ext uri="{BB962C8B-B14F-4D97-AF65-F5344CB8AC3E}">
        <p14:creationId xmlns:p14="http://schemas.microsoft.com/office/powerpoint/2010/main" val="39805255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3F098C-6E99-6525-FE67-02BD82B0C77E}"/>
              </a:ext>
            </a:extLst>
          </p:cNvPr>
          <p:cNvSpPr>
            <a:spLocks noGrp="1"/>
          </p:cNvSpPr>
          <p:nvPr>
            <p:ph idx="1"/>
          </p:nvPr>
        </p:nvSpPr>
        <p:spPr>
          <a:xfrm>
            <a:off x="1219200" y="609600"/>
            <a:ext cx="7498080" cy="4800600"/>
          </a:xfrm>
        </p:spPr>
        <p:txBody>
          <a:bodyPr>
            <a:normAutofit lnSpcReduction="10000"/>
          </a:bodyPr>
          <a:lstStyle/>
          <a:p>
            <a:pPr algn="just"/>
            <a:r>
              <a:rPr lang="en-US" sz="2000" dirty="0"/>
              <a:t>[12] M. Gupta and J. F. George, Toward the development of a big data analytics capability, Inf. </a:t>
            </a:r>
            <a:r>
              <a:rPr lang="en-US" sz="2000" dirty="0" err="1"/>
              <a:t>Manag</a:t>
            </a:r>
            <a:r>
              <a:rPr lang="en-US" sz="2000" dirty="0"/>
              <a:t>., vol. 53, no. 8, pp. 1049–1064, 2016.</a:t>
            </a:r>
          </a:p>
          <a:p>
            <a:pPr algn="just"/>
            <a:endParaRPr lang="en-US" sz="2000" dirty="0"/>
          </a:p>
          <a:p>
            <a:pPr algn="just"/>
            <a:r>
              <a:rPr lang="en-US" sz="2000" dirty="0"/>
              <a:t>[13] L. Cao, Data science: Challenges and directions, </a:t>
            </a:r>
            <a:r>
              <a:rPr lang="en-US" sz="2000" dirty="0" err="1"/>
              <a:t>Communicati</a:t>
            </a:r>
            <a:endParaRPr lang="en-US" sz="2000" dirty="0"/>
          </a:p>
          <a:p>
            <a:pPr marL="82296" indent="0" algn="just">
              <a:buNone/>
            </a:pPr>
            <a:r>
              <a:rPr lang="en-US" sz="2000" dirty="0"/>
              <a:t>     on of the ACM, vol. 60, no. 8, pp. 59–68, 2017.</a:t>
            </a:r>
          </a:p>
          <a:p>
            <a:pPr marL="82296" indent="0" algn="just">
              <a:buNone/>
            </a:pPr>
            <a:endParaRPr lang="en-US" sz="2000" dirty="0"/>
          </a:p>
          <a:p>
            <a:pPr algn="just"/>
            <a:r>
              <a:rPr lang="en-US" sz="2000" dirty="0"/>
              <a:t> [14] Z. Sun, K. Strang, and R. Li, Big data with ten big characteristics,                                     0.13140/RG.2.2.21798.98886. </a:t>
            </a:r>
          </a:p>
          <a:p>
            <a:pPr algn="just"/>
            <a:endParaRPr lang="en-US" sz="2000" dirty="0"/>
          </a:p>
          <a:p>
            <a:pPr algn="just"/>
            <a:r>
              <a:rPr lang="en-IN" sz="2000" dirty="0"/>
              <a:t>[15] B. </a:t>
            </a:r>
            <a:r>
              <a:rPr lang="en-IN" sz="2000" dirty="0" err="1"/>
              <a:t>Sena</a:t>
            </a:r>
            <a:r>
              <a:rPr lang="en-IN" sz="2000" dirty="0"/>
              <a:t>, A. P. </a:t>
            </a:r>
            <a:r>
              <a:rPr lang="en-IN" sz="2000" dirty="0" err="1"/>
              <a:t>Allian</a:t>
            </a:r>
            <a:r>
              <a:rPr lang="en-IN" sz="2000" dirty="0"/>
              <a:t>, and E. Y. Nakagawa, Characterizing A systematic mapping study, in Proc. 11th Brazilian Symposium on Software Components, Architectures, and Reuse, New York, NY, USA, 2017, pp. 1–10.</a:t>
            </a:r>
            <a:endParaRPr lang="en-US" sz="2000" dirty="0"/>
          </a:p>
          <a:p>
            <a:pPr marL="82296" indent="0" algn="just">
              <a:buNone/>
            </a:pPr>
            <a:endParaRPr lang="en-IN" sz="2000" dirty="0"/>
          </a:p>
        </p:txBody>
      </p:sp>
    </p:spTree>
    <p:extLst>
      <p:ext uri="{BB962C8B-B14F-4D97-AF65-F5344CB8AC3E}">
        <p14:creationId xmlns:p14="http://schemas.microsoft.com/office/powerpoint/2010/main" val="233719594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1623</TotalTime>
  <Words>1850</Words>
  <Application>Microsoft Office PowerPoint</Application>
  <PresentationFormat>On-screen Show (4:3)</PresentationFormat>
  <Paragraphs>88</Paragraphs>
  <Slides>20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Calibri</vt:lpstr>
      <vt:lpstr>Gill Sans MT</vt:lpstr>
      <vt:lpstr>Times New Roman</vt:lpstr>
      <vt:lpstr>Verdana</vt:lpstr>
      <vt:lpstr>Wingdings 2</vt:lpstr>
      <vt:lpstr>Solstice</vt:lpstr>
      <vt:lpstr>A Systematic Review Towards Big Data Analytics in Social Media</vt:lpstr>
      <vt:lpstr>Abstract</vt:lpstr>
      <vt:lpstr>PowerPoint Presentation</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643</cp:revision>
  <dcterms:created xsi:type="dcterms:W3CDTF">2006-08-16T00:00:00Z</dcterms:created>
  <dcterms:modified xsi:type="dcterms:W3CDTF">2023-02-01T08:01:20Z</dcterms:modified>
</cp:coreProperties>
</file>