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7" r:id="rId20"/>
    <p:sldId id="34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000" dirty="0"/>
              <a:t>AI Empowered RIS-Assisted NOMA Networks: Deep Learning or Reinforcement Learning? </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371600" y="1143000"/>
            <a:ext cx="7772400" cy="5715000"/>
          </a:xfrm>
        </p:spPr>
        <p:txBody>
          <a:bodyPr>
            <a:noAutofit/>
          </a:bodyPr>
          <a:lstStyle/>
          <a:p>
            <a:pPr algn="just">
              <a:lnSpc>
                <a:spcPct val="150000"/>
              </a:lnSpc>
            </a:pPr>
            <a:r>
              <a:rPr lang="en-US" sz="2000" dirty="0"/>
              <a:t>A novel reconfigurable intelligent surfaces (RISs)- based transmission framework is proposed for downlink nonorthogonal multiple access (NOMA) networks. We propose a quality-of-service (QoS)-based clustering scheme to improve the resource efficiency and formulate a sum rate maximization problem by jointly optimizing the phase shift of the RIS and the power allocation at the base station (BS). A model-agnostic meta-learning (MAML)-based learning algorithm is proposed to solve the joint optimization problem with a fast convergence rate and low model complexity. Extensive simulation results demonstrate that the proposed QoS-based NOMA network achieves significantly higher transmission throughput compared to the conventional orthogonal multiple access (OMA) network</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latin typeface="Times New Roman" pitchFamily="18" charset="0"/>
                <a:cs typeface="Times New Roman" pitchFamily="18" charset="0"/>
              </a:rPr>
              <a:t>. </a:t>
            </a:r>
          </a:p>
        </p:txBody>
      </p:sp>
      <p:sp>
        <p:nvSpPr>
          <p:cNvPr id="4" name="Rectangle 3"/>
          <p:cNvSpPr/>
          <p:nvPr/>
        </p:nvSpPr>
        <p:spPr>
          <a:xfrm>
            <a:off x="1524000" y="609600"/>
            <a:ext cx="6705600" cy="2346412"/>
          </a:xfrm>
          <a:prstGeom prst="rect">
            <a:avLst/>
          </a:prstGeom>
        </p:spPr>
        <p:txBody>
          <a:bodyPr wrap="square">
            <a:spAutoFit/>
          </a:bodyPr>
          <a:lstStyle/>
          <a:p>
            <a:pPr algn="just">
              <a:lnSpc>
                <a:spcPct val="150000"/>
              </a:lnSpc>
            </a:pPr>
            <a:r>
              <a:rPr lang="en-US" sz="2000" dirty="0"/>
              <a:t>It can also be observed that substantial throughput gain can be achieved by integrating RISs in NOMA and OMA networks. Moreover, simulation results of the proposed QoS-based clustering method demonstrate observable throughput gain against the conventional channel condition-based schemes.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A novel reconfigurable intelligent surfaces (RISs)- based transmission framework is proposed for downlink nonorthogonal multiple access (NOMA) networks.</a:t>
            </a:r>
          </a:p>
          <a:p>
            <a:pPr algn="just">
              <a:lnSpc>
                <a:spcPct val="150000"/>
              </a:lnSpc>
            </a:pPr>
            <a:r>
              <a:rPr lang="en-US" sz="2000" dirty="0"/>
              <a:t>Simulation results indicate that the implementation of RIS can induce approximately 5% to 25% throughput gain as the number of RIS elements increases from 8 to 64, in both NOMA and OMA networks. Results also show that the proposed QoS-based clustering method achieves higher throughput than the conventional channel condition-based approach</a:t>
            </a:r>
          </a:p>
          <a:p>
            <a:pPr algn="just">
              <a:lnSpc>
                <a:spcPct val="150000"/>
              </a:lnSpc>
            </a:pPr>
            <a:r>
              <a:rPr lang="en-US" sz="2000" dirty="0"/>
              <a:t>Hence, we proposed to tackle the joint optimization problem utilizing machine learning techniques</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A model-agnostic meta-learning (MAML)-based learning algorithm is proposed to solve the joint optimization problem with a fast convergence rate and low model complexity.</a:t>
            </a:r>
          </a:p>
          <a:p>
            <a:pPr algn="just">
              <a:lnSpc>
                <a:spcPct val="150000"/>
              </a:lnSpc>
            </a:pPr>
            <a:r>
              <a:rPr lang="en-US" sz="2000" dirty="0"/>
              <a:t>To maximize sum rate while ensuring user fairness, the authors of formulated a max-min problem for RIS-enhanced NOMA networks by jointly optimizing the power allocation and the RIS phase shift</a:t>
            </a:r>
          </a:p>
          <a:p>
            <a:pPr algn="just">
              <a:lnSpc>
                <a:spcPct val="150000"/>
              </a:lnSpc>
            </a:pPr>
            <a:r>
              <a:rPr lang="en-US" sz="2000" dirty="0"/>
              <a:t>The sum rate maximization problem of RIS-aided NOMA systems was investigated in , where the passive beamforming at the RIS was jointly optimized with the active beamforming at the base station (BS) under both the ideal and non-ideal RIS elements. </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t>To the best of our knowledge, there does not exist a DL-based solution for RIS-aided NOMA networks, which motivates this study. In this paper, we investigate the sum rate optimization problem in RIS-aided downlink MISO-NOMA networks, where both the RIS phase shift and the BS power allocation are optimized to maximize the total transmission sum rate. We adopt the zero-forcing (ZF) precoding method and the successive interference cancellation (SIC) decoding method to eliminate the effect of multi-user interference on the strong users. </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1066800"/>
            <a:ext cx="7866888" cy="5791200"/>
          </a:xfrm>
        </p:spPr>
        <p:txBody>
          <a:bodyPr>
            <a:normAutofit/>
          </a:bodyPr>
          <a:lstStyle/>
          <a:p>
            <a:pPr algn="just">
              <a:lnSpc>
                <a:spcPct val="150000"/>
              </a:lnSpc>
            </a:pPr>
            <a:r>
              <a:rPr lang="en-US" sz="2000" dirty="0"/>
              <a:t>where the passive beamforming at the RIS was jointly optimized with the active beamforming at the base station (BS) under both the ideal and non-ideal RIS elements. To maximize sum rate while ensuring user fairness, the authors of  formulated a max-min problem for RIS-enhanced NOMA networks by jointly optimizing the power allocation and the RIS phase shift</a:t>
            </a:r>
          </a:p>
          <a:p>
            <a:pPr algn="just">
              <a:lnSpc>
                <a:spcPct val="150000"/>
              </a:lnSpc>
            </a:pPr>
            <a:r>
              <a:rPr lang="en-US" sz="2000" dirty="0"/>
              <a:t>We adopt the zero-forcing (ZF) precoding method and the successive interference cancellation (SIC) decoding method to eliminate the effect of multi-user interference on the strong users. However, this approach causes the weak users to suffer from both inter-cluster and intra-cluster interference, leading to poor achievable rates.</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026402020"/>
              </p:ext>
            </p:extLst>
          </p:nvPr>
        </p:nvGraphicFramePr>
        <p:xfrm>
          <a:off x="1066800" y="228600"/>
          <a:ext cx="7867650" cy="5430520"/>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370840">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70840">
                <a:tc>
                  <a:txBody>
                    <a:bodyPr/>
                    <a:lstStyle/>
                    <a:p>
                      <a:pPr algn="just"/>
                      <a:r>
                        <a:rPr lang="es-ES" sz="2000" dirty="0"/>
                        <a:t>“</a:t>
                      </a:r>
                      <a:r>
                        <a:rPr lang="en-IN" sz="2000" dirty="0"/>
                        <a:t>Toward massive MIMO ¨ 2.0: Understanding spatial correlation</a:t>
                      </a:r>
                      <a:endParaRPr lang="en-IN" sz="2000" dirty="0">
                        <a:latin typeface="Times New Roman" pitchFamily="18" charset="0"/>
                        <a:cs typeface="Times New Roman" pitchFamily="18" charset="0"/>
                      </a:endParaRPr>
                    </a:p>
                  </a:txBody>
                  <a:tcPr/>
                </a:tc>
                <a:tc>
                  <a:txBody>
                    <a:bodyPr/>
                    <a:lstStyle/>
                    <a:p>
                      <a:pPr algn="just"/>
                      <a:r>
                        <a:rPr lang="en-IN" sz="2000" dirty="0"/>
                        <a:t>L. Sanguinetti, E. Bjornson, and J. </a:t>
                      </a:r>
                      <a:r>
                        <a:rPr lang="en-IN" sz="2000" dirty="0" err="1"/>
                        <a:t>Hoydis</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There is a thin line of papers that avoided these caveats, but the results are easily missed</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gn="just"/>
                      <a:r>
                        <a:rPr lang="es-ES" sz="2000" dirty="0"/>
                        <a:t>“</a:t>
                      </a:r>
                      <a:r>
                        <a:rPr lang="en-IN" sz="2000" dirty="0"/>
                        <a:t>Reconfigurable intelligent surfaces: Principles and opportunities</a:t>
                      </a:r>
                      <a:endParaRPr lang="en-IN" sz="2000" dirty="0">
                        <a:latin typeface="Times New Roman" pitchFamily="18" charset="0"/>
                        <a:cs typeface="Times New Roman" pitchFamily="18" charset="0"/>
                      </a:endParaRPr>
                    </a:p>
                  </a:txBody>
                  <a:tcPr/>
                </a:tc>
                <a:tc>
                  <a:txBody>
                    <a:bodyPr/>
                    <a:lstStyle/>
                    <a:p>
                      <a:pPr algn="just"/>
                      <a:r>
                        <a:rPr lang="en-IN" sz="2000" dirty="0"/>
                        <a:t>Y. Liu, X. Liu, X. Mu, T. Hou, J. Xu, M. Di Renzo, and N. </a:t>
                      </a:r>
                      <a:r>
                        <a:rPr lang="en-IN" sz="2000" dirty="0" err="1"/>
                        <a:t>AlDhahir</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In addition, we systematically survey existing designs for RIS-enhanced wireless networks encompassing performance analysis, information theory, and performance optimization perspectives.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838929615"/>
              </p:ext>
            </p:extLst>
          </p:nvPr>
        </p:nvGraphicFramePr>
        <p:xfrm>
          <a:off x="1143000" y="304801"/>
          <a:ext cx="7791450" cy="6400800"/>
        </p:xfrm>
        <a:graphic>
          <a:graphicData uri="http://schemas.openxmlformats.org/drawingml/2006/table">
            <a:tbl>
              <a:tblPr firstRow="1" bandRow="1">
                <a:tableStyleId>{5C22544A-7EE6-4342-B048-85BDC9FD1C3A}</a:tableStyleId>
              </a:tblPr>
              <a:tblGrid>
                <a:gridCol w="2597150">
                  <a:extLst>
                    <a:ext uri="{9D8B030D-6E8A-4147-A177-3AD203B41FA5}">
                      <a16:colId xmlns:a16="http://schemas.microsoft.com/office/drawing/2014/main" val="20000"/>
                    </a:ext>
                  </a:extLst>
                </a:gridCol>
                <a:gridCol w="2597150">
                  <a:extLst>
                    <a:ext uri="{9D8B030D-6E8A-4147-A177-3AD203B41FA5}">
                      <a16:colId xmlns:a16="http://schemas.microsoft.com/office/drawing/2014/main" val="20001"/>
                    </a:ext>
                  </a:extLst>
                </a:gridCol>
                <a:gridCol w="25971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749041">
                <a:tc>
                  <a:txBody>
                    <a:bodyPr/>
                    <a:lstStyle/>
                    <a:p>
                      <a:pPr algn="just"/>
                      <a:r>
                        <a:rPr lang="en-IN" sz="2000" dirty="0"/>
                        <a:t>Machine learning empowered trajectory and passive beamforming design in UAV-RIS wireless networks</a:t>
                      </a:r>
                      <a:endParaRPr lang="en-IN" sz="2000" dirty="0">
                        <a:latin typeface="Times New Roman" pitchFamily="18" charset="0"/>
                        <a:cs typeface="Times New Roman" pitchFamily="18" charset="0"/>
                      </a:endParaRPr>
                    </a:p>
                  </a:txBody>
                  <a:tcPr/>
                </a:tc>
                <a:tc>
                  <a:txBody>
                    <a:bodyPr/>
                    <a:lstStyle/>
                    <a:p>
                      <a:pPr algn="just"/>
                      <a:r>
                        <a:rPr lang="en-IN" sz="2000" dirty="0"/>
                        <a:t>X. Liu, Y. Liu, and Y. Chen</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A novel framework is proposed for integrating reconfigurable intelligent surfaces (RIS) in unmanned aerial vehicle (UAV) enabled wireless networks, where an RIS is deployed for enhancing the service quality of the UAV.</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s-ES" sz="2000" dirty="0"/>
                        <a:t>a, “Paleoecología y Cronoestratigrafía de las Diatomeas del Miembro Los Indios en la Mesa La Misión, del Mioceno de Baja California, México,”</a:t>
                      </a:r>
                      <a:endParaRPr lang="en-IN" sz="2000" dirty="0">
                        <a:latin typeface="Times New Roman" pitchFamily="18" charset="0"/>
                        <a:cs typeface="Times New Roman" pitchFamily="18" charset="0"/>
                      </a:endParaRPr>
                    </a:p>
                  </a:txBody>
                  <a:tcPr/>
                </a:tc>
                <a:tc>
                  <a:txBody>
                    <a:bodyPr/>
                    <a:lstStyle/>
                    <a:p>
                      <a:pPr algn="just"/>
                      <a:r>
                        <a:rPr lang="en-IN" sz="2000" dirty="0"/>
                        <a:t>X. Liu, Y. Liu, Y. Chen, and H. V. Poor</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 Mesa La </a:t>
                      </a:r>
                      <a:r>
                        <a:rPr kumimoji="0" lang="en-US" sz="2000" b="0" i="0" kern="1200" dirty="0" err="1">
                          <a:solidFill>
                            <a:schemeClr val="dk1"/>
                          </a:solidFill>
                          <a:effectLst/>
                          <a:latin typeface="+mn-lt"/>
                          <a:ea typeface="+mn-ea"/>
                          <a:cs typeface="+mn-cs"/>
                        </a:rPr>
                        <a:t>Misión</a:t>
                      </a:r>
                      <a:r>
                        <a:rPr kumimoji="0" lang="en-US" sz="2000" b="0" i="0" kern="1200" dirty="0">
                          <a:solidFill>
                            <a:schemeClr val="dk1"/>
                          </a:solidFill>
                          <a:effectLst/>
                          <a:latin typeface="+mn-lt"/>
                          <a:ea typeface="+mn-ea"/>
                          <a:cs typeface="+mn-cs"/>
                        </a:rPr>
                        <a:t> in Baja California is an outcrop of the Member Los </a:t>
                      </a:r>
                      <a:r>
                        <a:rPr kumimoji="0" lang="en-US" sz="2000" b="0" i="0" kern="1200" dirty="0" err="1">
                          <a:solidFill>
                            <a:schemeClr val="dk1"/>
                          </a:solidFill>
                          <a:effectLst/>
                          <a:latin typeface="+mn-lt"/>
                          <a:ea typeface="+mn-ea"/>
                          <a:cs typeface="+mn-cs"/>
                        </a:rPr>
                        <a:t>Indios</a:t>
                      </a:r>
                      <a:r>
                        <a:rPr kumimoji="0" lang="en-US" sz="2000" b="0" i="0" kern="1200" dirty="0">
                          <a:solidFill>
                            <a:schemeClr val="dk1"/>
                          </a:solidFill>
                          <a:effectLst/>
                          <a:latin typeface="+mn-lt"/>
                          <a:ea typeface="+mn-ea"/>
                          <a:cs typeface="+mn-cs"/>
                        </a:rPr>
                        <a:t>, part of the </a:t>
                      </a:r>
                      <a:r>
                        <a:rPr kumimoji="0" lang="en-US" sz="2000" b="0" i="0" kern="1200" dirty="0" err="1">
                          <a:solidFill>
                            <a:schemeClr val="dk1"/>
                          </a:solidFill>
                          <a:effectLst/>
                          <a:latin typeface="+mn-lt"/>
                          <a:ea typeface="+mn-ea"/>
                          <a:cs typeface="+mn-cs"/>
                        </a:rPr>
                        <a:t>Rosarito</a:t>
                      </a:r>
                      <a:r>
                        <a:rPr kumimoji="0" lang="en-US" sz="2000" b="0" i="0" kern="1200" dirty="0">
                          <a:solidFill>
                            <a:schemeClr val="dk1"/>
                          </a:solidFill>
                          <a:effectLst/>
                          <a:latin typeface="+mn-lt"/>
                          <a:ea typeface="+mn-ea"/>
                          <a:cs typeface="+mn-cs"/>
                        </a:rPr>
                        <a:t> Beach Formation.</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447800"/>
            <a:ext cx="7498080" cy="5410200"/>
          </a:xfrm>
        </p:spPr>
        <p:txBody>
          <a:bodyPr>
            <a:noAutofit/>
          </a:bodyPr>
          <a:lstStyle/>
          <a:p>
            <a:pPr algn="just">
              <a:lnSpc>
                <a:spcPct val="170000"/>
              </a:lnSpc>
            </a:pPr>
            <a:r>
              <a:rPr lang="en-US" sz="2000" dirty="0"/>
              <a:t>we consider a downlink MISO system with one BS and K mobile users (MUs). The BS is equipped with M antenna elements and each MU is equipped with one single antenna. </a:t>
            </a:r>
          </a:p>
          <a:p>
            <a:pPr algn="just">
              <a:lnSpc>
                <a:spcPct val="170000"/>
              </a:lnSpc>
            </a:pPr>
            <a:r>
              <a:rPr lang="en-US" sz="2000" dirty="0"/>
              <a:t>The communication between the BS and the MUs is assisted by a RIS of N reflecting elements, whose phase shift and amplitude absorption can be adjusted by a controller.</a:t>
            </a:r>
          </a:p>
          <a:p>
            <a:pPr algn="just">
              <a:lnSpc>
                <a:spcPct val="170000"/>
              </a:lnSpc>
            </a:pPr>
            <a:r>
              <a:rPr lang="en-US" sz="2000" dirty="0"/>
              <a:t> The channels between the BS and the RIS are modelled as Rician fading channels. The BS-MU channels and the RIS-MU channels are modelled as Rayleigh fading channels</a:t>
            </a:r>
            <a:r>
              <a:rPr lang="en-US" sz="1200" dirty="0"/>
              <a:t>. </a:t>
            </a:r>
            <a:endParaRPr lang="es-ES"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5" name="Content Placeholder 4">
            <a:extLst>
              <a:ext uri="{FF2B5EF4-FFF2-40B4-BE49-F238E27FC236}">
                <a16:creationId xmlns:a16="http://schemas.microsoft.com/office/drawing/2014/main" id="{927D3C75-9259-349F-BEEB-283D75D8E69F}"/>
              </a:ext>
            </a:extLst>
          </p:cNvPr>
          <p:cNvPicPr>
            <a:picLocks noGrp="1" noChangeAspect="1"/>
          </p:cNvPicPr>
          <p:nvPr>
            <p:ph idx="1"/>
          </p:nvPr>
        </p:nvPicPr>
        <p:blipFill>
          <a:blip r:embed="rId2"/>
          <a:stretch>
            <a:fillRect/>
          </a:stretch>
        </p:blipFill>
        <p:spPr>
          <a:xfrm>
            <a:off x="1600200" y="1254938"/>
            <a:ext cx="7333488" cy="4348124"/>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5" name="Content Placeholder 4">
            <a:extLst>
              <a:ext uri="{FF2B5EF4-FFF2-40B4-BE49-F238E27FC236}">
                <a16:creationId xmlns:a16="http://schemas.microsoft.com/office/drawing/2014/main" id="{FCA0F358-B5AD-6ACF-C0F1-307B6D3FD4FA}"/>
              </a:ext>
            </a:extLst>
          </p:cNvPr>
          <p:cNvPicPr>
            <a:picLocks noGrp="1" noChangeAspect="1"/>
          </p:cNvPicPr>
          <p:nvPr>
            <p:ph idx="1"/>
          </p:nvPr>
        </p:nvPicPr>
        <p:blipFill>
          <a:blip r:embed="rId2"/>
          <a:stretch>
            <a:fillRect/>
          </a:stretch>
        </p:blipFill>
        <p:spPr>
          <a:xfrm>
            <a:off x="1335657" y="1316137"/>
            <a:ext cx="7498080" cy="4932263"/>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19200" y="1143000"/>
            <a:ext cx="7714488" cy="5334000"/>
          </a:xfrm>
        </p:spPr>
        <p:txBody>
          <a:bodyPr>
            <a:noAutofit/>
          </a:bodyPr>
          <a:lstStyle/>
          <a:p>
            <a:pPr marL="82296" indent="0" algn="just">
              <a:lnSpc>
                <a:spcPct val="150000"/>
              </a:lnSpc>
              <a:buNone/>
            </a:pPr>
            <a:r>
              <a:rPr lang="en-US" sz="2000" dirty="0"/>
              <a:t>In this article, we proposed a QoS-based clustering method to improve the resource efficiency in RIS-assisted NOMA networks. We formulated the sum rate maximization problem by jointly optimizing the RIS phase shift and the BS power allocation. The proposed DL solution utilized a low-complexity network architecture and employed MAML to improve the convergence rate. Simulation results demonstrated that higher transmission throughput was achieved by the proposed </a:t>
            </a:r>
            <a:r>
              <a:rPr lang="en-US" sz="2000" dirty="0" err="1"/>
              <a:t>QoSbased</a:t>
            </a:r>
            <a:r>
              <a:rPr lang="en-US" sz="2000" dirty="0"/>
              <a:t> clustering method than the baseline method. Results also illustrated that the proposed QoS-based NOMA model achieved higher throughput compared to the conventional OMA models for a wide range of values of the BS transmit power and the RLS elements.</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algn="just">
              <a:lnSpc>
                <a:spcPct val="170000"/>
              </a:lnSpc>
              <a:buFont typeface="Wingdings" panose="05000000000000000000" pitchFamily="2" charset="2"/>
              <a:buChar char="v"/>
            </a:pPr>
            <a:r>
              <a:rPr lang="en-IN" sz="2000" dirty="0"/>
              <a:t>  [1] L. Sanguinetti, E. Bjornson, and J. </a:t>
            </a:r>
            <a:r>
              <a:rPr lang="en-IN" sz="2000" dirty="0" err="1"/>
              <a:t>Hoydis</a:t>
            </a:r>
            <a:r>
              <a:rPr lang="en-IN" sz="2000" dirty="0"/>
              <a:t>, “Toward massive MIMO ¨ 2.0: Understanding spatial correlation, interference supp6 reflecting elements. contamination,” IEEE Trans. </a:t>
            </a:r>
            <a:r>
              <a:rPr lang="en-IN" sz="2000" dirty="0" err="1"/>
              <a:t>Commun</a:t>
            </a:r>
            <a:r>
              <a:rPr lang="en-IN" sz="2000" dirty="0"/>
              <a:t>., vol. 68, no. 1,</a:t>
            </a:r>
          </a:p>
          <a:p>
            <a:pPr algn="just">
              <a:lnSpc>
                <a:spcPct val="170000"/>
              </a:lnSpc>
              <a:buFont typeface="Wingdings" panose="05000000000000000000" pitchFamily="2" charset="2"/>
              <a:buChar char="v"/>
            </a:pPr>
            <a:r>
              <a:rPr lang="en-IN" sz="2000" dirty="0"/>
              <a:t> [2] Y. Liu, X. Liu, X. Mu, T. Hou, J. Xu, M. Di Renzo, and N. </a:t>
            </a:r>
            <a:r>
              <a:rPr lang="en-IN" sz="2000" dirty="0" err="1"/>
              <a:t>AlDhahir</a:t>
            </a:r>
            <a:r>
              <a:rPr lang="en-IN" sz="2000" dirty="0"/>
              <a:t>, “Reconfigurable intelligent surfaces: Principles and opportunities,” IEEE </a:t>
            </a:r>
            <a:r>
              <a:rPr lang="en-IN" sz="2000" dirty="0" err="1"/>
              <a:t>Commun</a:t>
            </a:r>
            <a:r>
              <a:rPr lang="en-IN" sz="2000" dirty="0"/>
              <a:t>. </a:t>
            </a:r>
            <a:r>
              <a:rPr lang="en-IN" sz="2000" dirty="0" err="1"/>
              <a:t>Surv</a:t>
            </a:r>
            <a:r>
              <a:rPr lang="en-IN" sz="2000" dirty="0"/>
              <a:t>. &amp; Tut., May 2021, accepted to appear, doi:10.1109/COMST.2021.3077737. </a:t>
            </a:r>
          </a:p>
          <a:p>
            <a:pPr algn="just">
              <a:lnSpc>
                <a:spcPct val="170000"/>
              </a:lnSpc>
              <a:buFont typeface="Wingdings" panose="05000000000000000000" pitchFamily="2" charset="2"/>
              <a:buChar char="v"/>
            </a:pPr>
            <a:r>
              <a:rPr lang="en-IN" sz="2000" dirty="0"/>
              <a:t>[3] X. Liu, Y. Liu, and Y. Chen, “Machine learning empowered trajectory and passive beamforming design in UAV-RIS wireless networks,” IEEE J. Sel. Areas </a:t>
            </a:r>
            <a:r>
              <a:rPr lang="en-IN" sz="2000" dirty="0" err="1"/>
              <a:t>Commun</a:t>
            </a:r>
            <a:r>
              <a:rPr lang="en-IN" sz="2000" dirty="0"/>
              <a:t>., Dec. 2020, doi:10.1109/JSAC.2020.3041401.</a:t>
            </a:r>
            <a:br>
              <a:rPr lang="en-IN" sz="2000" dirty="0"/>
            </a:br>
            <a:endParaRPr lang="en-IN" sz="18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2000" dirty="0"/>
              <a:t>[4] X. Liu, Y. Liu, Y. Chen, and H. V. Poor, “RIS enhanced massive nonorthogonal multiple access networks: Deployment and passive beamforming design,” IEEE J. Sel. Areas </a:t>
            </a:r>
            <a:r>
              <a:rPr lang="en-IN" sz="2000" dirty="0" err="1"/>
              <a:t>Commun</a:t>
            </a:r>
            <a:r>
              <a:rPr lang="en-IN" sz="2000" dirty="0"/>
              <a:t>., vol. 39, no. 4, pp. 1057–1071, Apr. 2021. </a:t>
            </a:r>
          </a:p>
          <a:p>
            <a:pPr algn="just">
              <a:lnSpc>
                <a:spcPct val="170000"/>
              </a:lnSpc>
            </a:pPr>
            <a:r>
              <a:rPr lang="en-IN" sz="2000" dirty="0"/>
              <a:t>[5] Y. Liu, Z. Qin, M. </a:t>
            </a:r>
            <a:r>
              <a:rPr lang="en-IN" sz="2000" dirty="0" err="1"/>
              <a:t>Elkashlan</a:t>
            </a:r>
            <a:r>
              <a:rPr lang="en-IN" sz="2000" dirty="0"/>
              <a:t>, Z. Ding, A. </a:t>
            </a:r>
            <a:r>
              <a:rPr lang="en-IN" sz="2000" dirty="0" err="1"/>
              <a:t>Nallanathan</a:t>
            </a:r>
            <a:r>
              <a:rPr lang="en-IN" sz="2000" dirty="0"/>
              <a:t>, and L. </a:t>
            </a:r>
            <a:r>
              <a:rPr lang="en-IN" sz="2000" dirty="0" err="1"/>
              <a:t>Hanzo</a:t>
            </a:r>
            <a:r>
              <a:rPr lang="en-IN" sz="2000" dirty="0"/>
              <a:t>, “Nonorthogonal multiple access for 5G and beyond,” Proc. IEEE, vol. 105, no. 12, pp. 2347–2381, Dec. 2017. </a:t>
            </a:r>
          </a:p>
          <a:p>
            <a:pPr algn="just">
              <a:lnSpc>
                <a:spcPct val="170000"/>
              </a:lnSpc>
            </a:pPr>
            <a:r>
              <a:rPr lang="en-IN" sz="2000" dirty="0"/>
              <a:t>[6] Y. Liu, X. Mu, X. Liu, M. Di Renzo, Z. Ding, and R. Schober, “Reconfigurable intelligent surface (RIS) aided multi-user networks: Interplay between NOMA and RIS,” </a:t>
            </a:r>
            <a:r>
              <a:rPr lang="en-IN" sz="2000" dirty="0" err="1"/>
              <a:t>arXi</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295400" y="228600"/>
            <a:ext cx="7467600" cy="6477000"/>
          </a:xfrm>
        </p:spPr>
        <p:txBody>
          <a:bodyPr>
            <a:noAutofit/>
          </a:bodyPr>
          <a:lstStyle/>
          <a:p>
            <a:pPr algn="just">
              <a:lnSpc>
                <a:spcPct val="170000"/>
              </a:lnSpc>
            </a:pPr>
            <a:r>
              <a:rPr lang="en-IN" sz="1200" dirty="0"/>
              <a:t> </a:t>
            </a:r>
            <a:r>
              <a:rPr lang="en-IN" sz="2000" dirty="0"/>
              <a:t>[7] T. Hou, Y. Liu, Z. Song, X. Sun, Y. Chen, and L. </a:t>
            </a:r>
            <a:r>
              <a:rPr lang="en-IN" sz="2000" dirty="0" err="1"/>
              <a:t>Hanzo</a:t>
            </a:r>
            <a:r>
              <a:rPr lang="en-IN" sz="2000" dirty="0"/>
              <a:t>, “Reconfigurable intelligent surface aided NOMA networks,” IEEE J. Sel. Areas </a:t>
            </a:r>
            <a:r>
              <a:rPr lang="en-IN" sz="2000" dirty="0" err="1"/>
              <a:t>Commun</a:t>
            </a:r>
            <a:r>
              <a:rPr lang="en-IN" sz="2000" dirty="0"/>
              <a:t>., vol. 38, no. 11, pp. 2575–2588, Jul. 2020.</a:t>
            </a:r>
          </a:p>
          <a:p>
            <a:pPr algn="just">
              <a:lnSpc>
                <a:spcPct val="170000"/>
              </a:lnSpc>
            </a:pPr>
            <a:endParaRPr lang="en-IN" sz="2000" dirty="0"/>
          </a:p>
          <a:p>
            <a:pPr algn="just">
              <a:lnSpc>
                <a:spcPct val="170000"/>
              </a:lnSpc>
            </a:pPr>
            <a:r>
              <a:rPr lang="en-IN" sz="2000" dirty="0"/>
              <a:t> [8] X. Mu, Y. Liu, L. Guo, J. Lin, and N. Al-</a:t>
            </a:r>
            <a:r>
              <a:rPr lang="en-IN" sz="2000" dirty="0" err="1"/>
              <a:t>Dhahir</a:t>
            </a:r>
            <a:r>
              <a:rPr lang="en-IN" sz="2000" dirty="0"/>
              <a:t>, “Exploiting intelligent reflecting surfaces in NOMA networks: Joint beamforming optimization,” IEEE Trans. Wireless </a:t>
            </a:r>
            <a:r>
              <a:rPr lang="en-IN" sz="2000" dirty="0" err="1"/>
              <a:t>Commun</a:t>
            </a:r>
            <a:r>
              <a:rPr lang="en-IN" sz="2000" dirty="0"/>
              <a:t>., vol. 19, no. 10, pp. 6884–6898, Jul. 2020. </a:t>
            </a:r>
          </a:p>
          <a:p>
            <a:pPr algn="just">
              <a:lnSpc>
                <a:spcPct val="170000"/>
              </a:lnSpc>
            </a:pPr>
            <a:endParaRPr lang="en-IN" sz="2000" dirty="0"/>
          </a:p>
          <a:p>
            <a:pPr algn="just">
              <a:lnSpc>
                <a:spcPct val="170000"/>
              </a:lnSpc>
            </a:pPr>
            <a:r>
              <a:rPr lang="en-IN" sz="2000" dirty="0"/>
              <a:t>[9] G. Yang, X. Xu, and Y.-C. Liang, “Intelligent reflecting surface assisted non-orthogonal multiple access,” in IEEE Wireless </a:t>
            </a:r>
            <a:r>
              <a:rPr lang="en-IN" sz="2000" dirty="0" err="1"/>
              <a:t>Commun</a:t>
            </a:r>
            <a:r>
              <a:rPr lang="en-IN" sz="2000" dirty="0"/>
              <a:t>. </a:t>
            </a:r>
            <a:r>
              <a:rPr lang="en-IN" sz="2000" dirty="0" err="1"/>
              <a:t>Netw</a:t>
            </a:r>
            <a:r>
              <a:rPr lang="en-IN" sz="2000" dirty="0"/>
              <a:t>. Conf. (WCNC 2020), May 2020, pp. 1–6. </a:t>
            </a:r>
          </a:p>
          <a:p>
            <a:pPr algn="just">
              <a:lnSpc>
                <a:spcPct val="170000"/>
              </a:lnSpc>
            </a:pP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143000" y="304800"/>
            <a:ext cx="7790688" cy="6019800"/>
          </a:xfrm>
        </p:spPr>
        <p:txBody>
          <a:bodyPr>
            <a:normAutofit/>
          </a:bodyPr>
          <a:lstStyle/>
          <a:p>
            <a:r>
              <a:rPr lang="en-IN" sz="1200" dirty="0"/>
              <a:t> </a:t>
            </a:r>
            <a:r>
              <a:rPr lang="en-IN" sz="2000" dirty="0"/>
              <a:t>[10] S. Sun, Z. Cao, H. Zhu, and J. Zhao, “A survey of optimization methods from a machine learning perspective,” IEEE Trans. </a:t>
            </a:r>
            <a:r>
              <a:rPr lang="en-IN" sz="2000" dirty="0" err="1"/>
              <a:t>Cybern</a:t>
            </a:r>
            <a:r>
              <a:rPr lang="en-IN" sz="2000" dirty="0"/>
              <a:t>., vol. 50, no. 8, pp. 3668–3681, Nov. 2020. </a:t>
            </a:r>
          </a:p>
          <a:p>
            <a:endParaRPr lang="en-IN" sz="2000" dirty="0"/>
          </a:p>
          <a:p>
            <a:r>
              <a:rPr lang="en-IN" sz="2000" dirty="0"/>
              <a:t>[11] Y. Ge and J. Fan, “Beamforming optimization for intelligent reflecting surface assisted MISO: A deep transfer learning approach,” IEEE Trans. </a:t>
            </a:r>
            <a:r>
              <a:rPr lang="en-IN" sz="2000" dirty="0" err="1"/>
              <a:t>Veh</a:t>
            </a:r>
            <a:r>
              <a:rPr lang="en-IN" sz="2000" dirty="0"/>
              <a:t>. Technol., pp. 1–1, Mar. 2021. </a:t>
            </a:r>
          </a:p>
          <a:p>
            <a:endParaRPr lang="en-IN" sz="2000" dirty="0"/>
          </a:p>
          <a:p>
            <a:r>
              <a:rPr lang="en-IN" sz="2000" dirty="0"/>
              <a:t>[12] C. Huang, G. C. Alexandropoulos, C. Yuen, and M. </a:t>
            </a:r>
            <a:r>
              <a:rPr lang="en-IN" sz="2000" dirty="0" err="1"/>
              <a:t>Debbah</a:t>
            </a:r>
            <a:r>
              <a:rPr lang="en-IN" sz="2000" dirty="0"/>
              <a:t>, “Indoor signal focusing with deep learning designed reconfigurable intelligent surfaces,” in IEEE Int. Workshop Signal Process. Adv. Wireless </a:t>
            </a:r>
            <a:r>
              <a:rPr lang="en-IN" sz="2000" dirty="0" err="1"/>
              <a:t>Commun</a:t>
            </a:r>
            <a:r>
              <a:rPr lang="en-IN" sz="2000" dirty="0"/>
              <a:t>. (SPAWC), Jul. 2019, pp. 1–5. </a:t>
            </a:r>
          </a:p>
          <a:p>
            <a:endParaRPr lang="en-IN" sz="2000" dirty="0"/>
          </a:p>
          <a:p>
            <a:r>
              <a:rPr lang="en-IN" sz="2000" dirty="0"/>
              <a:t>[13] B. Sheen, J. Yang, X. Feng, and M. M. U. Chowdhury, “A deep learning based </a:t>
            </a:r>
            <a:r>
              <a:rPr lang="en-IN" sz="2000" dirty="0" err="1"/>
              <a:t>modeling</a:t>
            </a:r>
            <a:r>
              <a:rPr lang="en-IN" sz="2000" dirty="0"/>
              <a:t> of reconfigurable intelligent surface assisted wireless communications for phase shift configuration,” IEEE Open J. </a:t>
            </a:r>
            <a:r>
              <a:rPr lang="en-IN" sz="2000" dirty="0" err="1"/>
              <a:t>Commun</a:t>
            </a:r>
            <a:r>
              <a:rPr lang="en-IN" sz="2000" dirty="0"/>
              <a:t>. Soc., vol. 2,</a:t>
            </a:r>
          </a:p>
        </p:txBody>
      </p:sp>
    </p:spTree>
    <p:extLst>
      <p:ext uri="{BB962C8B-B14F-4D97-AF65-F5344CB8AC3E}">
        <p14:creationId xmlns:p14="http://schemas.microsoft.com/office/powerpoint/2010/main" val="17289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r>
              <a:rPr lang="en-IN" sz="2000" dirty="0"/>
              <a:t>[14] C. Finn, P. </a:t>
            </a:r>
            <a:r>
              <a:rPr lang="en-IN" sz="2000" dirty="0" err="1"/>
              <a:t>Abbeel</a:t>
            </a:r>
            <a:r>
              <a:rPr lang="en-IN" sz="2000" dirty="0"/>
              <a:t>, and S. Levine, “Model-agnostic meta-learning for fast adaptation of deep networks,” Proc. Int. Conf. Mach. Learn. (ICML 2017), pp. 1126–1135, Jul. 2017. </a:t>
            </a:r>
          </a:p>
          <a:p>
            <a:endParaRPr lang="en-IN" sz="2000" dirty="0"/>
          </a:p>
          <a:p>
            <a:r>
              <a:rPr lang="en-IN" sz="2000" dirty="0"/>
              <a:t>[15] Y. Wu, M. </a:t>
            </a:r>
            <a:r>
              <a:rPr lang="en-IN" sz="2000" dirty="0" err="1"/>
              <a:t>Rosca</a:t>
            </a:r>
            <a:r>
              <a:rPr lang="en-IN" sz="2000" dirty="0"/>
              <a:t>, and T. </a:t>
            </a:r>
            <a:r>
              <a:rPr lang="en-IN" sz="2000" dirty="0" err="1"/>
              <a:t>Lillicrap</a:t>
            </a:r>
            <a:r>
              <a:rPr lang="en-IN" sz="2000" dirty="0"/>
              <a:t>, “Deep compressed sensing,” Proc. Int. Conf. Mach. Learn., vol. 97, </a:t>
            </a: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1892</TotalTime>
  <Words>1855</Words>
  <Application>Microsoft Office PowerPoint</Application>
  <PresentationFormat>On-screen Show (4:3)</PresentationFormat>
  <Paragraphs>78</Paragraphs>
  <Slides>20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Calibri</vt:lpstr>
      <vt:lpstr>Gill Sans MT</vt:lpstr>
      <vt:lpstr>Times New Roman</vt:lpstr>
      <vt:lpstr>Verdana</vt:lpstr>
      <vt:lpstr>Wingdings</vt:lpstr>
      <vt:lpstr>Wingdings 2</vt:lpstr>
      <vt:lpstr>Solstice</vt:lpstr>
      <vt:lpstr>AI Empowered RIS-Assisted NOMA Networks: Deep Learning or Reinforcement Learning? </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638</cp:revision>
  <dcterms:created xsi:type="dcterms:W3CDTF">2006-08-16T00:00:00Z</dcterms:created>
  <dcterms:modified xsi:type="dcterms:W3CDTF">2023-02-01T10:16:13Z</dcterms:modified>
</cp:coreProperties>
</file>