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22" r:id="rId2"/>
    <p:sldId id="325" r:id="rId3"/>
    <p:sldId id="345" r:id="rId4"/>
    <p:sldId id="260" r:id="rId5"/>
    <p:sldId id="262" r:id="rId6"/>
    <p:sldId id="263" r:id="rId7"/>
    <p:sldId id="294" r:id="rId8"/>
    <p:sldId id="327" r:id="rId9"/>
    <p:sldId id="326" r:id="rId10"/>
    <p:sldId id="332" r:id="rId11"/>
    <p:sldId id="330" r:id="rId12"/>
    <p:sldId id="333" r:id="rId13"/>
    <p:sldId id="296" r:id="rId14"/>
    <p:sldId id="295" r:id="rId15"/>
    <p:sldId id="331" r:id="rId16"/>
    <p:sldId id="323" r:id="rId17"/>
    <p:sldId id="329" r:id="rId18"/>
    <p:sldId id="344" r:id="rId19"/>
    <p:sldId id="347" r:id="rId20"/>
    <p:sldId id="34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71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 Combining deep learning model compression techniques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49362"/>
          </a:xfrm>
        </p:spPr>
        <p:txBody>
          <a:bodyPr>
            <a:normAutofit/>
          </a:bodyPr>
          <a:lstStyle/>
          <a:p>
            <a:r>
              <a:rPr lang="en-US" b="1" dirty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447800"/>
            <a:ext cx="7638288" cy="49149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In this article, we evaluate the performance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ofcombining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several model compression techniques. The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techni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-ques assessed were dark knowledge distillation, pruning,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andquantization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We use the classification of chest x-rays as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ascenario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of experimentation. From this scenario, we found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thatthe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combination of these three techniques yielded a new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modelcapable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of aggregating the individual advantages of each one.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0" y="609600"/>
            <a:ext cx="7239000" cy="557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In the experiments we used a combination of deep modelswith95.05%accuracy, a value higher than that reported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insome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related works but lower than the state of the art,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whoseaccuracy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is96.39%.</a:t>
            </a:r>
          </a:p>
          <a:p>
            <a:pPr algn="just">
              <a:lnSpc>
                <a:spcPct val="150000"/>
              </a:lnSpc>
            </a:pPr>
            <a:endParaRPr lang="en-US" sz="2000" b="0" i="0" dirty="0">
              <a:effectLst/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 The accuracy of the compressed model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inturn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was90.86%, a small loss compared to the gain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obtainedfrom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the reduction, in bytes, in relation to the size of the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originalmodel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</a:t>
            </a:r>
          </a:p>
          <a:p>
            <a:pPr algn="just">
              <a:lnSpc>
                <a:spcPct val="150000"/>
              </a:lnSpc>
            </a:pPr>
            <a:endParaRPr lang="en-US" sz="2000" b="0" i="0" dirty="0">
              <a:effectLst/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The size has been reduced from841MBto40KB,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whichopens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up the possibility for using the compressed model in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edgecomputing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applications.Z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A maioria das estratégias de poda deriva doalgoritmo proposto por . Nesse algoritmo, é feito umtreinamento inicial do modelo. Em seguida, cada parâmetroda rede recebe um score, e a rede é podada de acordo comele. Depois, um novo treinamento é realizado para ajustar omodelo (devido à perda de acurácia que pode ocorrer com ouso da poda), o processo de poda e reajuste pode ser repetidovárias vezes</a:t>
            </a:r>
          </a:p>
          <a:p>
            <a:pPr algn="just">
              <a:lnSpc>
                <a:spcPct val="150000"/>
              </a:lnSpc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Os testes iniciais dos modelos propostos foram feitos coma base de dadosChest X-Ray Images(Pneumonia) [12]. Estabase de dados possui três classes: imagens de raio X do tóraxde pessoas saudáveis, de pessoas com pneumonia bacteriana ede pessoas com pneumonia viral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/>
              <a:t>Disadvantage of Existing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9144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Observamos, portanto, asvantagens próprias que cada uma destas técnicas isoladamentepossui e verificamos também que seu uso combinado pro-duz uma vantagem cumulativa, abrindo possibilidade para oemprego do modelo comprimido em computação na borda.Por fim, embora os nossos experimentos tenham utilizadosomente a base de dados Chest x-ray images (Pneumonia),a abordagem empregada é genérica o suficiente e tambémpode ser aplicada à outros problemas</a:t>
            </a:r>
            <a:r>
              <a:rPr lang="pt-BR" sz="1200" b="0" i="0" dirty="0">
                <a:effectLst/>
                <a:latin typeface="Arial" panose="020B0604020202020204" pitchFamily="34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Em nossos experimentos agrupa-mos as duas classes de pneumonia (bacteriana e viral) em umasó, de modo que o problema passou a ser uma classificaçãobinária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39140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Existem várias maneiras de realizar a poda em uma redeneural, isto é, diferentes critérios usados para remover ospesos. Alguns métodos podam os parâmetros individualmente(unstructured pruning), essa abordagem cria uma rede neuralesparsa, o que possibilita o uso de recursos de hardware esoftware otimizados para operações com matrizes desse tipo.Outros métodos consideram parâmetros em grupos (structuredpruning), removendo neurônios inteiros, filtros ou canais, essaabordagem equivale a remover blocos inteiros das matrizesde pesos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866888" cy="5791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We use the classification of chest x-rays as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ascenario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of experimentation. From this scenario, we found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thatthe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combination of these three techniques yielded a new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modelcapable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of aggregating the individual advantages of each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one.In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the experiments we used a combination of deep modelswith95.05%accuracy, a value higher than that reported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insome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related works but lower than the state of the art, </a:t>
            </a:r>
            <a:r>
              <a:rPr lang="en-US" sz="2000" b="0" i="0" dirty="0" err="1">
                <a:effectLst/>
                <a:latin typeface="Arial" panose="020B0604020202020204" pitchFamily="34" charset="0"/>
              </a:rPr>
              <a:t>whoseaccuracy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 is96.39%.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645494"/>
              </p:ext>
            </p:extLst>
          </p:nvPr>
        </p:nvGraphicFramePr>
        <p:xfrm>
          <a:off x="1066800" y="228600"/>
          <a:ext cx="78676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2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2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Deep learning for chest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radi-ograph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diagnosis: A retrospective comparison of the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chexnext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algorithmto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practicing radiologists,”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Rajpurkar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J. Irvin, R. L. Ball, K. Zhu, B. Yang, H. Mehta, T.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Duan,D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Ding, A.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Bagul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C. P.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Langlotz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Chest radiograph interpretation is critical for the detection of thoracic diseases, including tuberculosis and lung cancer, which affect millions of people worldwide each year.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Distilling the knowledge in a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neuralnetwork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Hinton, O.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Vinyals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and J. Dean,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traditional machine learning, to achieve state-of-the-art (SOTA) performance, we often train a series of ensemble models for combating the weakness of a single model.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7783977"/>
              </p:ext>
            </p:extLst>
          </p:nvPr>
        </p:nvGraphicFramePr>
        <p:xfrm>
          <a:off x="1143000" y="304801"/>
          <a:ext cx="7791449" cy="60350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0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5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4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4302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DESCRIPTION</a:t>
                      </a:r>
                      <a:endParaRPr lang="en-I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0897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Deep compression: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Compressingdeep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neural networks with pruning, trained quantization and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huffmancoding</a:t>
                      </a:r>
                      <a:r>
                        <a:rPr lang="en-US" sz="2000" dirty="0"/>
                        <a:t>,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S. Han, H. Mao, and W. J. Dally,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2000" dirty="0"/>
                        <a:t>Neural networks are both computationally intensive and memory intensive, making them difficult to deploy on embedded systems with limited hardware resources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47457"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Quantization and training of neural networks </a:t>
                      </a:r>
                      <a:r>
                        <a:rPr kumimoji="0"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forefficient</a:t>
                      </a:r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integer-arithmetic-only inference</a:t>
                      </a:r>
                      <a:r>
                        <a:rPr lang="en-US" sz="2000" dirty="0"/>
                        <a:t>,”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Jacob, S.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Kligys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B. Chen, M. Zhu, M. Tang, A. Howard, H.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Adam,and</a:t>
                      </a:r>
                      <a:r>
                        <a:rPr kumimoji="0" lang="en-IN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D. </a:t>
                      </a:r>
                      <a:r>
                        <a:rPr kumimoji="0" lang="en-IN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Kalenichenko</a:t>
                      </a:r>
                      <a:r>
                        <a:rPr lang="en-US" sz="2000" dirty="0"/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rising popularity of intelligent mobile devices and the daunting computational cost of deep learning-based models call for efficient and accurate on-device inference scheme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417638"/>
            <a:ext cx="7498080" cy="4906962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A destilação do conhecimento obscuro [2] é uma técnicautilizada para melhorar a capacidade de generalização deuma rede neural. O processo visa transferir o conhecimentode um modelo para outro, sendo feito geralmente de ummodelo profundo (modelo professor) para um de arquiteturamais simples (modelo estudante). </a:t>
            </a:r>
            <a:endParaRPr lang="es-ES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Block Diagram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CA58696-F8EF-5651-1066-C27EF19D21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200" y="2129862"/>
            <a:ext cx="7498080" cy="320413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Diagram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E2BE0BE-3512-25BE-F797-F235FF94C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417638"/>
            <a:ext cx="7239000" cy="444976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/>
          </a:p>
          <a:p>
            <a:pPr lvl="0"/>
            <a:r>
              <a:rPr lang="en-US" dirty="0"/>
              <a:t>Operating System	: Windows 10</a:t>
            </a:r>
          </a:p>
          <a:p>
            <a:pPr lvl="0"/>
            <a:r>
              <a:rPr lang="en-US" dirty="0"/>
              <a:t>Platform			</a:t>
            </a:r>
            <a:r>
              <a:rPr lang="en-US"/>
              <a:t>: python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/>
              <a:t>Keyboard</a:t>
            </a:r>
          </a:p>
          <a:p>
            <a:r>
              <a:rPr lang="en-US" dirty="0"/>
              <a:t>Mouse</a:t>
            </a:r>
          </a:p>
          <a:p>
            <a:r>
              <a:rPr lang="en-US" dirty="0"/>
              <a:t>Hard disk 500GB</a:t>
            </a:r>
          </a:p>
          <a:p>
            <a:r>
              <a:rPr lang="en-US" dirty="0"/>
              <a:t>Ram 4 </a:t>
            </a:r>
            <a:r>
              <a:rPr lang="en-US" dirty="0" err="1"/>
              <a:t>Gb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24000"/>
            <a:ext cx="7281672" cy="4267200"/>
          </a:xfrm>
        </p:spPr>
        <p:txBody>
          <a:bodyPr>
            <a:noAutofit/>
          </a:bodyPr>
          <a:lstStyle/>
          <a:p>
            <a:pPr marL="82296" indent="0" algn="just">
              <a:lnSpc>
                <a:spcPct val="150000"/>
              </a:lnSpc>
              <a:buNone/>
            </a:pPr>
            <a:r>
              <a:rPr lang="pt-BR" sz="2000" b="0" i="0" dirty="0">
                <a:effectLst/>
                <a:latin typeface="Arial" panose="020B0604020202020204" pitchFamily="34" charset="0"/>
              </a:rPr>
              <a:t>Os resultados obtidos mostraram a eficácia das técnicasde compressão no cenário dos experimentos. Ao analisarempiricamente apenas a destilação do conhecimento obscuroobservamos o emprego de uma técnica que permitia obter, apartir de um modelo já treinado, um novo com uma novaarquitetura, mais simples que a original, que apresentavaacurácia pouco inferior. que concerne a utilização dapoda verificamos que permitia, além de reduzir a quantidadede parâmetros, reduzir também o sobreajuste.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715250" cy="5791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IN" sz="2000" dirty="0"/>
              <a:t>  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[1] P.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Rajpurkar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J. Irvin, R. L. Ball, K. Zhu, B. Yang, H. Mehta, T.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Duan,D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. Ding, A.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Bagul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C. P.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Langlotz,et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al., “Deep learning for chest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radi-ograph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diagnosis: A retrospective comparison of the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chexnext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algorithmto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practicing radiologists,”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PLoS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medicine, vol. 15, no. 11, p. e1002686,2018.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[2] G. Hinton, O.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Vinyals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and J. Dean, “Distilling the knowledge in a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neuralnetwork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,”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arXiv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preprint arXiv:1503.02531, 2015.</a:t>
            </a: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[3] S. Han, H. Mao, and W. J. Dally, “Deep compression: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Compressingdeep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neural networks with pruning, trained quantization and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huffmancoding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,”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arXiv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preprint arXiv:1510.00149, 2015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8600"/>
            <a:ext cx="7574280" cy="6324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[4] B. Jacob, S.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Kligys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B. Chen, M. Zhu, M. Tang, A. Howard, H.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Adam,and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D.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Kalenichenko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“Quantization and training of neural networks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forefficient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integer-arithmetic-only inference,”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inProceedings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of the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IEEEConference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on Computer Vision and Pattern Recognition, pp. 2704–2713, 2018.</a:t>
            </a:r>
          </a:p>
          <a:p>
            <a:pPr algn="just">
              <a:lnSpc>
                <a:spcPct val="170000"/>
              </a:lnSpc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[5] W. H. O. WHO, “Standardization of interpretation of chest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radiographsfor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the diagnosis of pneumonia in children,” tech. rep., World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HealthOrganization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2001.</a:t>
            </a:r>
          </a:p>
          <a:p>
            <a:pPr algn="just">
              <a:lnSpc>
                <a:spcPct val="170000"/>
              </a:lnSpc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[6] T.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Franquet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“Imaging of pneumonia: trends and algorithms,”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EuropeanRespiratory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Journal, vol. 18, no. 1, pp. 196–208, 2001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447800" y="609600"/>
            <a:ext cx="7315200" cy="58674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[7] J. V. Silva and L. Matos, “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Detecção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de pneumonia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usando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redes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neuraisconvolucionais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treinadas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com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destilação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do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conhecimento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obscuro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,”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inAnais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da XX Escola Regional de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Computação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Bahia, Alagoas e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Sergipe,pp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. 51–60, SBC, 2020.</a:t>
            </a:r>
          </a:p>
          <a:p>
            <a:pPr algn="just">
              <a:lnSpc>
                <a:spcPct val="170000"/>
              </a:lnSpc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[8] S. A.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Janowsky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“Pruning versus clipping in neural networks,”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PhysicalReview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A, vol. 39, no. 12, p. 6600, 1989.</a:t>
            </a:r>
          </a:p>
          <a:p>
            <a:pPr algn="just">
              <a:lnSpc>
                <a:spcPct val="170000"/>
              </a:lnSpc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[9] D. Blalock, J. J. G. Ortiz, J.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Frankle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and J.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Guttag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“What is the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stateof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neural network pruning?,”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arXiv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preprint arXiv:2003.03033, 2020</a:t>
            </a: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33DD8-6D1C-13C0-48F1-ED1980CBB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304800"/>
            <a:ext cx="7790688" cy="6019800"/>
          </a:xfrm>
        </p:spPr>
        <p:txBody>
          <a:bodyPr>
            <a:normAutofit/>
          </a:bodyPr>
          <a:lstStyle/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[10] S. Gupta, A. Agrawal, K. Gopalakrishnan, and P. Narayanan, “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Deeplearning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with limited numerical precision,”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inInternational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conferenceon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machine learning, pp. 1737–1746, PMLR, 2015.</a:t>
            </a:r>
          </a:p>
          <a:p>
            <a:pPr algn="l"/>
            <a:endParaRPr lang="en-IN" sz="20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[11] I.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Hubara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M.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Courbariaux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D.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Soudry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R. El-Yaniv, and Y.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Bengio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,“Binarized neural networks,”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inProceedings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of the 30th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InternationalConference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on Neural Information Processing Systems, pp. 4114–4122,2016.</a:t>
            </a:r>
          </a:p>
          <a:p>
            <a:pPr algn="l"/>
            <a:endParaRPr lang="en-IN" sz="20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[12] D. S.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Kermany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M.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Goldbaum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W. Cai, C. C.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Valentim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H. Liang, S.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L.Baxter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A. McKeown, G. Yang, X. Wu, F.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Yan,et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al., “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Identifyingmedical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diagnoses and treatable diseases by image-based deep </a:t>
            </a:r>
            <a:r>
              <a:rPr lang="en-IN" sz="20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learning,”Cell</a:t>
            </a:r>
            <a:r>
              <a:rPr lang="en-IN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vol. 172, no. 5, pp. 1122–1131, 2018.</a:t>
            </a:r>
          </a:p>
          <a:p>
            <a:br>
              <a:rPr lang="en-IN" sz="12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val="17289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5C86A-A6D6-5BE7-B556-264580CB2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104900"/>
            <a:ext cx="7333488" cy="46482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[13] R. Caruana, S. Lawrence, and L. Giles, “Overfitting in neural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nets:Backpropagation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conjugate gradient, and early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stopping,”Advances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inneural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information processing systems, pp. 402–408, 20</a:t>
            </a:r>
          </a:p>
          <a:p>
            <a:pPr marL="82296" indent="0">
              <a:buNone/>
            </a:pPr>
            <a:endParaRPr lang="en-IN" sz="2000" b="0" i="0" dirty="0">
              <a:effectLst/>
              <a:latin typeface="Arial" panose="020B0604020202020204" pitchFamily="34" charset="0"/>
            </a:endParaRPr>
          </a:p>
          <a:p>
            <a:pPr marL="82296" indent="0">
              <a:buNone/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.[14] V. Chouhan, S. K. Singh, A.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Khamparia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D. Gupta, P. Tiwari, C.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Moreira,R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Damaševiˇcius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and V. H. C. De Albuquerque, “A novel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transferlearning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based approach for pneumonia detection in chest x-ray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images,”Applied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Sciences, vol. 10, no. 2, p. 559, 2020.</a:t>
            </a:r>
          </a:p>
          <a:p>
            <a:pPr marL="82296" indent="0">
              <a:buNone/>
            </a:pPr>
            <a:endParaRPr lang="en-IN" sz="2000" b="0" i="0" dirty="0">
              <a:effectLst/>
              <a:latin typeface="Arial" panose="020B0604020202020204" pitchFamily="34" charset="0"/>
            </a:endParaRPr>
          </a:p>
          <a:p>
            <a:pPr marL="82296" indent="0">
              <a:buNone/>
            </a:pPr>
            <a:r>
              <a:rPr lang="en-IN" sz="2000" b="0" i="0" dirty="0">
                <a:effectLst/>
                <a:latin typeface="Arial" panose="020B0604020202020204" pitchFamily="34" charset="0"/>
              </a:rPr>
              <a:t>[15] A.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Krizhevsky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I.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Sutskever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, and G. E. Hinton, “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Imagenet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classificationwith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deep convolutional neural networks,”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inAdvances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in neural </a:t>
            </a:r>
            <a:r>
              <a:rPr lang="en-IN" sz="2000" b="0" i="0" dirty="0" err="1">
                <a:effectLst/>
                <a:latin typeface="Arial" panose="020B0604020202020204" pitchFamily="34" charset="0"/>
              </a:rPr>
              <a:t>infor-mation</a:t>
            </a:r>
            <a:r>
              <a:rPr lang="en-IN" sz="2000" b="0" i="0" dirty="0">
                <a:effectLst/>
                <a:latin typeface="Arial" panose="020B0604020202020204" pitchFamily="34" charset="0"/>
              </a:rPr>
              <a:t> processing systems, pp. 1097–1105, 2012</a:t>
            </a: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val="1116593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1966</TotalTime>
  <Words>1691</Words>
  <Application>Microsoft Office PowerPoint</Application>
  <PresentationFormat>On-screen Show (4:3)</PresentationFormat>
  <Paragraphs>76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Gill Sans MT</vt:lpstr>
      <vt:lpstr>Times New Roman</vt:lpstr>
      <vt:lpstr>Verdana</vt:lpstr>
      <vt:lpstr>Wingdings</vt:lpstr>
      <vt:lpstr>Wingdings 2</vt:lpstr>
      <vt:lpstr>Solstice</vt:lpstr>
      <vt:lpstr> Combining deep learning model compression techniques</vt:lpstr>
      <vt:lpstr>Abstract</vt:lpstr>
      <vt:lpstr>PowerPoint Presentation</vt:lpstr>
      <vt:lpstr>Existing System</vt:lpstr>
      <vt:lpstr>Disadvantage of Existing System</vt:lpstr>
      <vt:lpstr>PROPOSED SYSTEM :</vt:lpstr>
      <vt:lpstr>ADVANTAGE</vt:lpstr>
      <vt:lpstr>PowerPoint Presentation</vt:lpstr>
      <vt:lpstr>PowerPoint Presentation</vt:lpstr>
      <vt:lpstr>OVERVIEW </vt:lpstr>
      <vt:lpstr>Block Diagram</vt:lpstr>
      <vt:lpstr>Architecture Diagram</vt:lpstr>
      <vt:lpstr>SOFTWARE REQUIREMENTS:</vt:lpstr>
      <vt:lpstr>HARDWARE REQUIREMENTS:</vt:lpstr>
      <vt:lpstr>CONCLUTION</vt:lpstr>
      <vt:lpstr>REFERENCE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vishalrameshv13@gmail.com</cp:lastModifiedBy>
  <cp:revision>641</cp:revision>
  <dcterms:created xsi:type="dcterms:W3CDTF">2006-08-16T00:00:00Z</dcterms:created>
  <dcterms:modified xsi:type="dcterms:W3CDTF">2023-02-01T05:46:14Z</dcterms:modified>
</cp:coreProperties>
</file>