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 id="34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3600" dirty="0"/>
              <a:t>Federated Deep Learning for the Diagnosis of Cerebellar Ataxia: Privacy Preservation and Auto-Crafted Feature Extractor</a:t>
            </a:r>
            <a:endParaRPr lang="en-US" sz="36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6" name="Content Placeholder 2">
            <a:extLst>
              <a:ext uri="{FF2B5EF4-FFF2-40B4-BE49-F238E27FC236}">
                <a16:creationId xmlns:a16="http://schemas.microsoft.com/office/drawing/2014/main" id="{4927BE52-7225-4FFF-61C3-3B3098C43366}"/>
              </a:ext>
            </a:extLst>
          </p:cNvPr>
          <p:cNvSpPr>
            <a:spLocks noGrp="1"/>
          </p:cNvSpPr>
          <p:nvPr>
            <p:ph idx="1"/>
          </p:nvPr>
        </p:nvSpPr>
        <p:spPr>
          <a:xfrm>
            <a:off x="1371600" y="1143000"/>
            <a:ext cx="7772400" cy="5715000"/>
          </a:xfrm>
        </p:spPr>
        <p:txBody>
          <a:bodyPr>
            <a:noAutofit/>
          </a:bodyPr>
          <a:lstStyle/>
          <a:p>
            <a:pPr algn="just">
              <a:lnSpc>
                <a:spcPct val="150000"/>
              </a:lnSpc>
            </a:pPr>
            <a:r>
              <a:rPr lang="en-US" sz="2000" dirty="0"/>
              <a:t>Cerebellar ataxia (CA) is concerned with the incoordination of movement caused by cerebellar dysfunction. Movements of the eyes, speech, trunk, and limbs are affected. Conventional machine learning approaches utilizing </a:t>
            </a:r>
            <a:r>
              <a:rPr lang="en-US" sz="2000" dirty="0" err="1"/>
              <a:t>centralised</a:t>
            </a:r>
            <a:r>
              <a:rPr lang="en-US" sz="2000" dirty="0"/>
              <a:t> databases have been used to objectively diagnose and quantify the severity of CA</a:t>
            </a:r>
            <a:r>
              <a:rPr lang="en-US" sz="1200" dirty="0"/>
              <a:t> .  </a:t>
            </a:r>
            <a:r>
              <a:rPr lang="en-US" sz="2000" dirty="0"/>
              <a:t>Although these approaches achieved high </a:t>
            </a:r>
            <a:r>
              <a:rPr lang="en-US" sz="2000" dirty="0" err="1"/>
              <a:t>accuracy,large</a:t>
            </a:r>
            <a:r>
              <a:rPr lang="en-US" sz="2000" dirty="0"/>
              <a:t> scale deployment will require large clinics and raises privacy concerns.</a:t>
            </a:r>
            <a:r>
              <a:rPr lang="en-US" sz="1200" dirty="0"/>
              <a:t> </a:t>
            </a:r>
            <a:r>
              <a:rPr lang="en-US" sz="2000" dirty="0"/>
              <a:t>We use motion capture sensors during the performance of a standard neurological balance test obtained from four geographically separated clinics.</a:t>
            </a:r>
            <a:r>
              <a:rPr lang="en-US" sz="1200" dirty="0"/>
              <a:t> </a:t>
            </a:r>
            <a:r>
              <a:rPr lang="en-US" sz="2000" dirty="0"/>
              <a:t>The recurrence plot, </a:t>
            </a:r>
            <a:r>
              <a:rPr lang="en-US" sz="2000" dirty="0" err="1"/>
              <a:t>melspectrogram</a:t>
            </a:r>
            <a:r>
              <a:rPr lang="en-US" sz="2000" dirty="0"/>
              <a:t>, and </a:t>
            </a:r>
            <a:r>
              <a:rPr lang="en-US" sz="2000" dirty="0" err="1"/>
              <a:t>poincaré</a:t>
            </a:r>
            <a:r>
              <a:rPr lang="en-US" sz="2000" dirty="0"/>
              <a:t> plot are three transformation techniques explored.</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The recurrence plot, </a:t>
            </a:r>
            <a:r>
              <a:rPr lang="en-US" sz="2000" dirty="0" err="1"/>
              <a:t>melspectrogram</a:t>
            </a:r>
            <a:r>
              <a:rPr lang="en-US" sz="2000" dirty="0"/>
              <a:t>, and </a:t>
            </a:r>
            <a:r>
              <a:rPr lang="en-US" sz="2000" dirty="0" err="1"/>
              <a:t>poincaré</a:t>
            </a:r>
            <a:r>
              <a:rPr lang="en-US" sz="2000" dirty="0"/>
              <a:t> plot are three transformation techniques explored</a:t>
            </a:r>
            <a:r>
              <a:rPr lang="en-US" sz="1200" dirty="0"/>
              <a:t>. </a:t>
            </a:r>
          </a:p>
          <a:p>
            <a:pPr algn="just">
              <a:lnSpc>
                <a:spcPct val="150000"/>
              </a:lnSpc>
            </a:pPr>
            <a:r>
              <a:rPr lang="en-US" sz="2000" dirty="0"/>
              <a:t>The proposed scheme provides a practical solution with high diagnosis accuracy, removing the need for feature engineering and preserving data privacy for a large-scale deployment.</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The proposed scheme provides a practical solution with high diagnosis accuracy, removing the need for feature engineering and preserving data privacy for a large-scale deployment.</a:t>
            </a:r>
          </a:p>
          <a:p>
            <a:pPr algn="just">
              <a:lnSpc>
                <a:spcPct val="150000"/>
              </a:lnSpc>
            </a:pPr>
            <a:r>
              <a:rPr lang="en-US" sz="2000" dirty="0"/>
              <a:t>we propose an image transformation-based approach to leverage the advantages of state-of-the-art deep learning with federated learning in diagnosing CA. We use motion capture sensors during the performance of a standard neurological balance test obtained from four geographically separated clinics. The recurrence plot, </a:t>
            </a:r>
            <a:r>
              <a:rPr lang="en-US" sz="2000" dirty="0" err="1"/>
              <a:t>melspectrogram</a:t>
            </a:r>
            <a:r>
              <a:rPr lang="en-US" sz="2000" dirty="0"/>
              <a:t>, and </a:t>
            </a:r>
            <a:r>
              <a:rPr lang="en-US" sz="2000" dirty="0" err="1"/>
              <a:t>poincaré</a:t>
            </a:r>
            <a:r>
              <a:rPr lang="en-US" sz="2000" dirty="0"/>
              <a:t> plot are three transformation techniques explored.</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marL="82296" indent="0" algn="just">
              <a:lnSpc>
                <a:spcPct val="150000"/>
              </a:lnSpc>
              <a:buNone/>
            </a:pPr>
            <a:r>
              <a:rPr lang="en-US" sz="2000" dirty="0"/>
              <a:t>  Three fundamental problems in assessing ataxia are </a:t>
            </a:r>
          </a:p>
          <a:p>
            <a:pPr algn="just">
              <a:lnSpc>
                <a:spcPct val="150000"/>
              </a:lnSpc>
            </a:pPr>
            <a:r>
              <a:rPr lang="en-US" sz="2000" dirty="0"/>
              <a:t>(</a:t>
            </a:r>
            <a:r>
              <a:rPr lang="en-US" sz="2000" dirty="0" err="1"/>
              <a:t>i</a:t>
            </a:r>
            <a:r>
              <a:rPr lang="en-US" sz="2000" dirty="0"/>
              <a:t>) classifying people as </a:t>
            </a:r>
            <a:r>
              <a:rPr lang="en-US" sz="2000" dirty="0" err="1"/>
              <a:t>ataxics</a:t>
            </a:r>
            <a:r>
              <a:rPr lang="en-US" sz="2000" dirty="0"/>
              <a:t> or non-ataxic controls; </a:t>
            </a:r>
          </a:p>
          <a:p>
            <a:pPr algn="just">
              <a:lnSpc>
                <a:spcPct val="150000"/>
              </a:lnSpc>
            </a:pPr>
            <a:r>
              <a:rPr lang="en-US" sz="2000" dirty="0"/>
              <a:t>(ii) assessing severity with a regression model or classify the severity into sub-groups of low, moderate, and severe; and,</a:t>
            </a:r>
          </a:p>
          <a:p>
            <a:pPr algn="just">
              <a:lnSpc>
                <a:spcPct val="150000"/>
              </a:lnSpc>
            </a:pPr>
            <a:r>
              <a:rPr lang="en-US" sz="2000" dirty="0"/>
              <a:t> (iii) classifying subjects ataxia phenotype to facilitate more specific therapeutic and rehabilitation programs</a:t>
            </a:r>
          </a:p>
          <a:p>
            <a:pPr marL="82296" indent="0" algn="just">
              <a:lnSpc>
                <a:spcPct val="150000"/>
              </a:lnSpc>
              <a:buNone/>
            </a:pPr>
            <a:r>
              <a:rPr lang="en-US" sz="2000" dirty="0"/>
              <a:t>    We evaluate three different image transformation techniques to use     with DL and employ transfer learning to overcome the problem of limited datasets.</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we propose an image transformation-based approach to leverage the advantages of state-of-the-art deep learning with federated learning in diagnosing CA. We use motion capture sensors during the performance of a standard neurological balance test obtained from four geographically separated clinics. The recurrence plot, </a:t>
            </a:r>
            <a:r>
              <a:rPr lang="en-US" sz="2000" dirty="0" err="1"/>
              <a:t>melspectrogram</a:t>
            </a:r>
            <a:r>
              <a:rPr lang="en-US" sz="2000" dirty="0"/>
              <a:t>, and </a:t>
            </a:r>
            <a:r>
              <a:rPr lang="en-US" sz="2000" dirty="0" err="1"/>
              <a:t>poincaré</a:t>
            </a:r>
            <a:r>
              <a:rPr lang="en-US" sz="2000" dirty="0"/>
              <a:t> plot are three transformation techniques explored.</a:t>
            </a:r>
          </a:p>
          <a:p>
            <a:pPr algn="just">
              <a:lnSpc>
                <a:spcPct val="150000"/>
              </a:lnSpc>
            </a:pPr>
            <a:r>
              <a:rPr lang="en-US" sz="2000" dirty="0"/>
              <a:t>The clinician’s experience and the inherent subjectiveness of the human decision-making procedure impact significantly on this assessment method</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t>Researchers also used prism-equipped goggles to assess motor adaptation in ataxia</a:t>
            </a:r>
          </a:p>
          <a:p>
            <a:pPr algn="just">
              <a:lnSpc>
                <a:spcPct val="150000"/>
              </a:lnSpc>
            </a:pPr>
            <a:r>
              <a:rPr lang="en-US" sz="2000" dirty="0"/>
              <a:t>In the balance domain, a cloud-based ML implementation operating on data from IMU based wearable sensors were used to quantify the severity of truncal ataxia . </a:t>
            </a:r>
          </a:p>
          <a:p>
            <a:pPr algn="just">
              <a:lnSpc>
                <a:spcPct val="150000"/>
              </a:lnSpc>
            </a:pPr>
            <a:r>
              <a:rPr lang="en-US" sz="2000" dirty="0"/>
              <a:t>Interpolating and sliding a fixed-sized window with two second overlapping was used to pre-process the raw data. As recurrence plots are significantly reliable when the data length is longer than 1000 samples</a:t>
            </a:r>
          </a:p>
          <a:p>
            <a:pPr algn="just">
              <a:lnSpc>
                <a:spcPct val="150000"/>
              </a:lnSpc>
            </a:pPr>
            <a:r>
              <a:rPr lang="en-US" sz="2000" dirty="0"/>
              <a:t>Most studies in CA have used traditional ML with hand-crafted feature extraction.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28625197"/>
              </p:ext>
            </p:extLst>
          </p:nvPr>
        </p:nvGraphicFramePr>
        <p:xfrm>
          <a:off x="1219200" y="228600"/>
          <a:ext cx="7715250" cy="4820920"/>
        </p:xfrm>
        <a:graphic>
          <a:graphicData uri="http://schemas.openxmlformats.org/drawingml/2006/table">
            <a:tbl>
              <a:tblPr firstRow="1" bandRow="1">
                <a:tableStyleId>{5C22544A-7EE6-4342-B048-85BDC9FD1C3A}</a:tableStyleId>
              </a:tblPr>
              <a:tblGrid>
                <a:gridCol w="24701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US" sz="2000" dirty="0"/>
                        <a:t>“Balance deficits due to cerebellar ataxia: A machine learning and cloud-based approach</a:t>
                      </a:r>
                      <a:endParaRPr lang="en-IN" sz="2000" dirty="0">
                        <a:latin typeface="Times New Roman" pitchFamily="18" charset="0"/>
                        <a:cs typeface="Times New Roman" pitchFamily="18" charset="0"/>
                      </a:endParaRPr>
                    </a:p>
                  </a:txBody>
                  <a:tcPr/>
                </a:tc>
                <a:tc>
                  <a:txBody>
                    <a:bodyPr/>
                    <a:lstStyle/>
                    <a:p>
                      <a:pPr algn="just"/>
                      <a:r>
                        <a:rPr lang="en-IN" sz="2000" dirty="0"/>
                        <a:t>T. Ngo </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It manifests as uncoordinated movement of the limbs, speech, and balance.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US" sz="2000" dirty="0"/>
                        <a:t>A guide to deep learning in healthcare</a:t>
                      </a:r>
                      <a:endParaRPr lang="en-IN" sz="2000" dirty="0">
                        <a:latin typeface="Times New Roman" pitchFamily="18" charset="0"/>
                        <a:cs typeface="Times New Roman" pitchFamily="18" charset="0"/>
                      </a:endParaRPr>
                    </a:p>
                  </a:txBody>
                  <a:tcPr/>
                </a:tc>
                <a:tc>
                  <a:txBody>
                    <a:bodyPr/>
                    <a:lstStyle/>
                    <a:p>
                      <a:pPr algn="just"/>
                      <a:r>
                        <a:rPr lang="en-IN" sz="2000" dirty="0"/>
                        <a:t>A. </a:t>
                      </a:r>
                      <a:r>
                        <a:rPr lang="en-IN" sz="2000" dirty="0" err="1"/>
                        <a:t>Esteva</a:t>
                      </a:r>
                      <a:r>
                        <a:rPr lang="en-IN"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we present deep-learning techniques for healthcare, centering our discussion on deep learning in computer vision, natural language processing, reinforcement learning, and generalized methods.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174637991"/>
              </p:ext>
            </p:extLst>
          </p:nvPr>
        </p:nvGraphicFramePr>
        <p:xfrm>
          <a:off x="1219200" y="304800"/>
          <a:ext cx="7715250" cy="5870917"/>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20000"/>
                    </a:ext>
                  </a:extLst>
                </a:gridCol>
                <a:gridCol w="255270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gn="just"/>
                      <a:r>
                        <a:rPr lang="en-US" sz="2000" dirty="0"/>
                        <a:t>“Deep learning for healthcare: Review, opportunities and challenges,” </a:t>
                      </a:r>
                      <a:endParaRPr lang="en-IN" sz="2000" dirty="0">
                        <a:latin typeface="Times New Roman" pitchFamily="18" charset="0"/>
                        <a:cs typeface="Times New Roman" pitchFamily="18" charset="0"/>
                      </a:endParaRPr>
                    </a:p>
                  </a:txBody>
                  <a:tcPr/>
                </a:tc>
                <a:tc>
                  <a:txBody>
                    <a:bodyPr/>
                    <a:lstStyle/>
                    <a:p>
                      <a:pPr algn="just"/>
                      <a:r>
                        <a:rPr lang="en-IN" sz="2000" dirty="0"/>
                        <a:t>R. </a:t>
                      </a:r>
                      <a:r>
                        <a:rPr lang="en-IN" sz="2000" dirty="0" err="1"/>
                        <a:t>Miotto</a:t>
                      </a:r>
                      <a:r>
                        <a:rPr lang="en-IN" sz="2000" dirty="0"/>
                        <a:t>, F. Wang, S. Wang, X. Jiang, and J. T. Dudley</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 Biomedical research, including electronic health records, imaging, -omics, sensor data and text, which are complex, heterogeneous, poorly annotated and generally unstructured.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pPr algn="just"/>
                      <a:r>
                        <a:rPr lang="en-US" sz="2000" dirty="0"/>
                        <a:t>Federated learning and differential privacy for medical image analysis,</a:t>
                      </a:r>
                      <a:endParaRPr lang="en-IN" sz="2000" dirty="0">
                        <a:latin typeface="Times New Roman" pitchFamily="18" charset="0"/>
                        <a:cs typeface="Times New Roman" pitchFamily="18" charset="0"/>
                      </a:endParaRPr>
                    </a:p>
                  </a:txBody>
                  <a:tcPr/>
                </a:tc>
                <a:tc>
                  <a:txBody>
                    <a:bodyPr/>
                    <a:lstStyle/>
                    <a:p>
                      <a:pPr algn="just"/>
                      <a:r>
                        <a:rPr lang="en-US" sz="2000" dirty="0"/>
                        <a:t>M. Adnan, S. Kalra, J. C. </a:t>
                      </a:r>
                      <a:r>
                        <a:rPr lang="en-US" sz="2000" dirty="0" err="1"/>
                        <a:t>Cresswell</a:t>
                      </a:r>
                      <a:r>
                        <a:rPr lang="en-US" sz="2000" dirty="0"/>
                        <a:t>, G. W. Taylor, and H. R. </a:t>
                      </a:r>
                      <a:r>
                        <a:rPr lang="en-US" sz="2000" dirty="0" err="1"/>
                        <a:t>Tizhoosh</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artificial intelligence revolution has been spurred forward by the availability of large-scale datasets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t>Datasets in this study were provided by four clinics, located in three Australian states: Victoria, New South Wales and </a:t>
            </a:r>
            <a:r>
              <a:rPr lang="en-IN" sz="2000" dirty="0"/>
              <a:t>Western Australia</a:t>
            </a:r>
          </a:p>
          <a:p>
            <a:pPr algn="just">
              <a:lnSpc>
                <a:spcPct val="170000"/>
              </a:lnSpc>
            </a:pPr>
            <a:r>
              <a:rPr lang="en-US" sz="2000" dirty="0"/>
              <a:t>Ethics approval was granted by the Human Research and Ethics Committee, Royal Victorian Eye and Ear Hospital, East Melbourne, Australia </a:t>
            </a:r>
            <a:endParaRPr lang="en-IN" sz="2000" dirty="0"/>
          </a:p>
          <a:p>
            <a:pPr algn="just">
              <a:lnSpc>
                <a:spcPct val="170000"/>
              </a:lnSpc>
            </a:pPr>
            <a:r>
              <a:rPr lang="en-US" sz="2000" dirty="0"/>
              <a:t>All participants provided informed consent as per the Declaration of Helsinki.</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3" name="Content Placeholder 12">
            <a:extLst>
              <a:ext uri="{FF2B5EF4-FFF2-40B4-BE49-F238E27FC236}">
                <a16:creationId xmlns:a16="http://schemas.microsoft.com/office/drawing/2014/main" id="{CAE38913-66A9-040C-36C4-EBAFDA6A59B2}"/>
              </a:ext>
            </a:extLst>
          </p:cNvPr>
          <p:cNvPicPr>
            <a:picLocks noGrp="1" noChangeAspect="1"/>
          </p:cNvPicPr>
          <p:nvPr>
            <p:ph idx="1"/>
          </p:nvPr>
        </p:nvPicPr>
        <p:blipFill>
          <a:blip r:embed="rId2"/>
          <a:stretch>
            <a:fillRect/>
          </a:stretch>
        </p:blipFill>
        <p:spPr>
          <a:xfrm>
            <a:off x="1435608" y="1304678"/>
            <a:ext cx="7359142" cy="448652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5" name="Content Placeholder 4">
            <a:extLst>
              <a:ext uri="{FF2B5EF4-FFF2-40B4-BE49-F238E27FC236}">
                <a16:creationId xmlns:a16="http://schemas.microsoft.com/office/drawing/2014/main" id="{460E194C-2B38-EB24-4BB2-293788704CEA}"/>
              </a:ext>
            </a:extLst>
          </p:cNvPr>
          <p:cNvPicPr>
            <a:picLocks noGrp="1" noChangeAspect="1"/>
          </p:cNvPicPr>
          <p:nvPr>
            <p:ph idx="1"/>
          </p:nvPr>
        </p:nvPicPr>
        <p:blipFill>
          <a:blip r:embed="rId2"/>
          <a:stretch>
            <a:fillRect/>
          </a:stretch>
        </p:blipFill>
        <p:spPr>
          <a:xfrm>
            <a:off x="1295400" y="1295400"/>
            <a:ext cx="7499350" cy="51816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19200" y="1219200"/>
            <a:ext cx="7714488" cy="5364162"/>
          </a:xfrm>
        </p:spPr>
        <p:txBody>
          <a:bodyPr>
            <a:noAutofit/>
          </a:bodyPr>
          <a:lstStyle/>
          <a:p>
            <a:pPr algn="just">
              <a:lnSpc>
                <a:spcPct val="150000"/>
              </a:lnSpc>
            </a:pPr>
            <a:r>
              <a:rPr lang="en-US" sz="2000" dirty="0"/>
              <a:t>This study proposed a novel scheme to utilize image transformation-based approach on DL framework integrated with FL for the CA diagnosis. The results of the analysis indicated the possibility to classify 86.69% accurate using a lightweight convolutional architecture (MobileNetV2) with the recurrence plot transformer. Compared to traditional ML approach, applying DL achieved a better accuracy with higher flexibility to engage with different datasets. It also saved analysis and deployment time by eliminating the laborious work of feature extraction. The FL enables privacy protection for the participant clinics with a deployable and practical scheme for implementation</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2000" dirty="0"/>
              <a:t>[1] T. Ngo et al., “Balance deficits due to cerebellar ataxia: A machine learning and cloud-based approach,” IEEE Trans. Biomed. Eng., vol. 68, no. 5, pp. 1507–1517, May 2021. </a:t>
            </a:r>
          </a:p>
          <a:p>
            <a:pPr algn="just">
              <a:lnSpc>
                <a:spcPct val="170000"/>
              </a:lnSpc>
            </a:pPr>
            <a:r>
              <a:rPr lang="en-IN" sz="2000" dirty="0"/>
              <a:t>[2] A. </a:t>
            </a:r>
            <a:r>
              <a:rPr lang="en-IN" sz="2000" dirty="0" err="1"/>
              <a:t>Esteva</a:t>
            </a:r>
            <a:r>
              <a:rPr lang="en-IN" sz="2000" dirty="0"/>
              <a:t> et al., “A guide to deep learning in healthcare,” Nature Med., vol. 25, no. 1, pp. 24–29, Jan. 2019. </a:t>
            </a:r>
          </a:p>
          <a:p>
            <a:pPr algn="just">
              <a:lnSpc>
                <a:spcPct val="170000"/>
              </a:lnSpc>
            </a:pPr>
            <a:r>
              <a:rPr lang="en-IN" sz="2000" dirty="0"/>
              <a:t>[3] R. </a:t>
            </a:r>
            <a:r>
              <a:rPr lang="en-IN" sz="2000" dirty="0" err="1"/>
              <a:t>Miotto</a:t>
            </a:r>
            <a:r>
              <a:rPr lang="en-IN" sz="2000" dirty="0"/>
              <a:t>, F. Wang, S. Wang, X. Jiang, and J. T. Dudley, “Deep learning for healthcare: Review, opportunities and challenges,” Briefings </a:t>
            </a:r>
            <a:r>
              <a:rPr lang="en-IN" sz="2000" dirty="0" err="1"/>
              <a:t>Bioinf</a:t>
            </a:r>
            <a:r>
              <a:rPr lang="en-IN" sz="2000" dirty="0"/>
              <a:t>., vol. 19, no. 6, pp. 1236–1246, Nov. 2018..</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762000"/>
            <a:ext cx="7650480" cy="5791200"/>
          </a:xfrm>
        </p:spPr>
        <p:txBody>
          <a:bodyPr>
            <a:noAutofit/>
          </a:bodyPr>
          <a:lstStyle/>
          <a:p>
            <a:pPr algn="just">
              <a:lnSpc>
                <a:spcPct val="170000"/>
              </a:lnSpc>
            </a:pPr>
            <a:r>
              <a:rPr lang="en-IN" sz="2000" dirty="0"/>
              <a:t>[4] M. Adnan, S. Kalra, J. C. </a:t>
            </a:r>
            <a:r>
              <a:rPr lang="en-IN" sz="2000" dirty="0" err="1"/>
              <a:t>Cresswell</a:t>
            </a:r>
            <a:r>
              <a:rPr lang="en-IN" sz="2000" dirty="0"/>
              <a:t>, G. W. Taylor, and H. R. </a:t>
            </a:r>
            <a:r>
              <a:rPr lang="en-IN" sz="2000" dirty="0" err="1"/>
              <a:t>Tizhoosh</a:t>
            </a:r>
            <a:r>
              <a:rPr lang="en-IN" sz="2000" dirty="0"/>
              <a:t>, “Federated learning and differential privacy for medical image analysis,” Sci. Rep., vol. 12, no. 1, pp. 1–10, Dec. 2022. </a:t>
            </a:r>
          </a:p>
          <a:p>
            <a:pPr algn="just">
              <a:lnSpc>
                <a:spcPct val="170000"/>
              </a:lnSpc>
            </a:pPr>
            <a:r>
              <a:rPr lang="en-IN" sz="2000" dirty="0"/>
              <a:t>[5] M. Hao, H. Li, X. Luo, G. Xu, H. Yang, and S. Liu, “Efficient and privacy-enhanced federated learning for industrial artificial intelligence,” IEEE Trans. Ind. </a:t>
            </a:r>
            <a:r>
              <a:rPr lang="en-IN" sz="2000" dirty="0" err="1"/>
              <a:t>Informat</a:t>
            </a:r>
            <a:r>
              <a:rPr lang="en-IN" sz="2000" dirty="0"/>
              <a:t>., vol. 16, no. 10, pp. 6532–6542, Oct. 2020.</a:t>
            </a:r>
          </a:p>
          <a:p>
            <a:pPr algn="just">
              <a:lnSpc>
                <a:spcPct val="170000"/>
              </a:lnSpc>
            </a:pPr>
            <a:r>
              <a:rPr lang="en-IN" sz="2000" dirty="0"/>
              <a:t> [6] Y. Liu, J. J. Q. Yu, J. Kang, D. </a:t>
            </a:r>
            <a:r>
              <a:rPr lang="en-IN" sz="2000" dirty="0" err="1"/>
              <a:t>Niyato</a:t>
            </a:r>
            <a:r>
              <a:rPr lang="en-IN" sz="2000" dirty="0"/>
              <a:t>, and S. Zhang, “Privacy-preserving traffic flow prediction: A federated learning approach,” IEEE Internet Things J., vol. 7, no. 8, pp. 7751–7763, Aug. 2020</a:t>
            </a:r>
            <a:r>
              <a:rPr lang="en-IN" sz="1200" dirty="0"/>
              <a:t>.</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2000" dirty="0"/>
              <a:t>[7] Q. Wu, K. He, and X. Chen, “Personalized federated learning for intelligent IoT applications: A cloud-edge based framework,” IEEE Open J. </a:t>
            </a:r>
            <a:r>
              <a:rPr lang="en-IN" sz="2000" dirty="0" err="1"/>
              <a:t>Comput</a:t>
            </a:r>
            <a:r>
              <a:rPr lang="en-IN" sz="2000" dirty="0"/>
              <a:t>. Soc., vol. 1, pp. 35–44, 2020. </a:t>
            </a:r>
          </a:p>
          <a:p>
            <a:pPr algn="just">
              <a:lnSpc>
                <a:spcPct val="170000"/>
              </a:lnSpc>
            </a:pPr>
            <a:r>
              <a:rPr lang="en-IN" sz="2000" dirty="0"/>
              <a:t>[8] Y. Zhao, H. Liu, H. Li, P. </a:t>
            </a:r>
            <a:r>
              <a:rPr lang="en-IN" sz="2000" dirty="0" err="1"/>
              <a:t>Barnaghi</a:t>
            </a:r>
            <a:r>
              <a:rPr lang="en-IN" sz="2000" dirty="0"/>
              <a:t>, and H. Haddadi, “Semi-supervised federated learning for activity recognition,” 2020, arXiv:2011.00851.</a:t>
            </a:r>
          </a:p>
          <a:p>
            <a:pPr algn="just">
              <a:lnSpc>
                <a:spcPct val="170000"/>
              </a:lnSpc>
            </a:pPr>
            <a:r>
              <a:rPr lang="en-IN" sz="2000" dirty="0"/>
              <a:t> [9] D. C. Nguyen, M. Ding, P. N. Pathirana, A. Seneviratne, J. Li, and H. V. Poor, “Federated learning for Internet of Things: A comprehensive survey,” IEEE </a:t>
            </a:r>
            <a:r>
              <a:rPr lang="en-IN" sz="2000" dirty="0" err="1"/>
              <a:t>Commun</a:t>
            </a:r>
            <a:r>
              <a:rPr lang="en-IN" sz="2000" dirty="0"/>
              <a:t>. Surveys Tuts., vol. 23, no. 3, pp. 1622–1658, 3rd Quart., 2021.</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60DCFC-B158-047E-1D5C-005ADD27F99A}"/>
              </a:ext>
            </a:extLst>
          </p:cNvPr>
          <p:cNvSpPr>
            <a:spLocks noGrp="1"/>
          </p:cNvSpPr>
          <p:nvPr>
            <p:ph idx="1"/>
          </p:nvPr>
        </p:nvSpPr>
        <p:spPr>
          <a:xfrm>
            <a:off x="1371600" y="762000"/>
            <a:ext cx="7562088" cy="5715000"/>
          </a:xfrm>
        </p:spPr>
        <p:txBody>
          <a:bodyPr>
            <a:noAutofit/>
          </a:bodyPr>
          <a:lstStyle/>
          <a:p>
            <a:r>
              <a:rPr lang="en-IN" sz="2000" dirty="0"/>
              <a:t>[10] Q. Wu, X. Chen, Z. Zhou, and J. Zhang, “</a:t>
            </a:r>
            <a:r>
              <a:rPr lang="en-IN" sz="2000" dirty="0" err="1"/>
              <a:t>FedHome</a:t>
            </a:r>
            <a:r>
              <a:rPr lang="en-IN" sz="2000" dirty="0"/>
              <a:t>: Cloud-edge based personalized federated learning for in-home health monitoring,” IEEE Trans. Mobile </a:t>
            </a:r>
            <a:r>
              <a:rPr lang="en-IN" sz="2000" dirty="0" err="1"/>
              <a:t>Comput</a:t>
            </a:r>
            <a:r>
              <a:rPr lang="en-IN" sz="2000" dirty="0"/>
              <a:t>., early access, Dec. 16, 2020, </a:t>
            </a:r>
            <a:r>
              <a:rPr lang="en-IN" sz="2000" dirty="0" err="1"/>
              <a:t>doi</a:t>
            </a:r>
            <a:r>
              <a:rPr lang="en-IN" sz="2000" dirty="0"/>
              <a:t>: 10.1109/TMC.2020.3045266.  </a:t>
            </a:r>
          </a:p>
          <a:p>
            <a:endParaRPr lang="en-IN" sz="2000" dirty="0"/>
          </a:p>
          <a:p>
            <a:r>
              <a:rPr lang="en-IN" sz="2000" dirty="0"/>
              <a:t>[11] N. Rieke et al., “The future of digital health with federated learning,” </a:t>
            </a:r>
            <a:r>
              <a:rPr lang="en-IN" sz="2000" dirty="0" err="1"/>
              <a:t>npj</a:t>
            </a:r>
            <a:r>
              <a:rPr lang="en-IN" sz="2000" dirty="0"/>
              <a:t> Digit. Med., vol. 3, no. 1, pp. 1–7, Dec. 2020. </a:t>
            </a:r>
          </a:p>
          <a:p>
            <a:endParaRPr lang="en-IN" sz="2000" dirty="0"/>
          </a:p>
          <a:p>
            <a:r>
              <a:rPr lang="en-IN" sz="2000" dirty="0"/>
              <a:t>[12] R. Kumar et al., “Blockchain-federated-learning and deep learning models for COVID-19 detection using CT imaging,” IEEE Sensors J., vol. 21, no. 14, pp. 16301–16314, Jul. 2021.</a:t>
            </a:r>
          </a:p>
        </p:txBody>
      </p:sp>
    </p:spTree>
    <p:extLst>
      <p:ext uri="{BB962C8B-B14F-4D97-AF65-F5344CB8AC3E}">
        <p14:creationId xmlns:p14="http://schemas.microsoft.com/office/powerpoint/2010/main" val="8779155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DCEE5EA-378D-D76C-92D8-381BA8A8BDCF}"/>
              </a:ext>
            </a:extLst>
          </p:cNvPr>
          <p:cNvSpPr>
            <a:spLocks noGrp="1"/>
          </p:cNvSpPr>
          <p:nvPr>
            <p:ph idx="1"/>
          </p:nvPr>
        </p:nvSpPr>
        <p:spPr>
          <a:xfrm>
            <a:off x="1143000" y="457200"/>
            <a:ext cx="7790688" cy="5791200"/>
          </a:xfrm>
        </p:spPr>
        <p:txBody>
          <a:bodyPr>
            <a:normAutofit/>
          </a:bodyPr>
          <a:lstStyle/>
          <a:p>
            <a:r>
              <a:rPr lang="en-IN" sz="2000" dirty="0"/>
              <a:t>[13] S. </a:t>
            </a:r>
            <a:r>
              <a:rPr lang="en-IN" sz="2000" dirty="0" err="1"/>
              <a:t>Warnat-Herresthal</a:t>
            </a:r>
            <a:r>
              <a:rPr lang="en-IN" sz="2000" dirty="0"/>
              <a:t> et al., “Swarm learning for decentralized and confidential clinical machine learning,” Nature, vol. 594, no. 7862, pp. 265–270, 2021. </a:t>
            </a:r>
          </a:p>
          <a:p>
            <a:endParaRPr lang="en-IN" sz="2000" dirty="0"/>
          </a:p>
          <a:p>
            <a:r>
              <a:rPr lang="en-IN" sz="2000" dirty="0"/>
              <a:t>[14] Z. Yang, S. Zhong, A. </a:t>
            </a:r>
            <a:r>
              <a:rPr lang="en-IN" sz="2000" dirty="0" err="1"/>
              <a:t>Carass</a:t>
            </a:r>
            <a:r>
              <a:rPr lang="en-IN" sz="2000" dirty="0"/>
              <a:t>, S. H. Ying, and J. L. Prince, “Deep learning for cerebellar ataxia classification and functional score regression,” in Machine Learning in Medical Imaging, G. Wu, D. Zhang, and L. Zhou, Eds. Cham, Switzerland: Springer, 2014, pp. 68–76.</a:t>
            </a:r>
          </a:p>
          <a:p>
            <a:endParaRPr lang="en-IN" sz="2000" dirty="0"/>
          </a:p>
          <a:p>
            <a:r>
              <a:rPr lang="en-IN" sz="2000" dirty="0"/>
              <a:t> [15] Z. Chang et al., “Accurate detection of cerebellar smooth pursuit eye movement abnormalities via mobile phone video and machine learning,” Sci. Rep., vol. 10, no. 1, pp. 1–10, Dec. 2020.</a:t>
            </a:r>
          </a:p>
        </p:txBody>
      </p:sp>
    </p:spTree>
    <p:extLst>
      <p:ext uri="{BB962C8B-B14F-4D97-AF65-F5344CB8AC3E}">
        <p14:creationId xmlns:p14="http://schemas.microsoft.com/office/powerpoint/2010/main" val="24274169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1787</TotalTime>
  <Words>1669</Words>
  <Application>Microsoft Office PowerPoint</Application>
  <PresentationFormat>On-screen Show (4:3)</PresentationFormat>
  <Paragraphs>80</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Federated Deep Learning for the Diagnosis of Cerebellar Ataxia: Privacy Preservation and Auto-Crafted Feature Extractor</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641</cp:revision>
  <dcterms:created xsi:type="dcterms:W3CDTF">2006-08-16T00:00:00Z</dcterms:created>
  <dcterms:modified xsi:type="dcterms:W3CDTF">2023-02-01T09:52:27Z</dcterms:modified>
</cp:coreProperties>
</file>