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328" r:id="rId5"/>
    <p:sldId id="260" r:id="rId6"/>
    <p:sldId id="262" r:id="rId7"/>
    <p:sldId id="263" r:id="rId8"/>
    <p:sldId id="294" r:id="rId9"/>
    <p:sldId id="327" r:id="rId10"/>
    <p:sldId id="326" r:id="rId11"/>
    <p:sldId id="332" r:id="rId12"/>
    <p:sldId id="330" r:id="rId13"/>
    <p:sldId id="333" r:id="rId14"/>
    <p:sldId id="296" r:id="rId15"/>
    <p:sldId id="295" r:id="rId16"/>
    <p:sldId id="331" r:id="rId17"/>
    <p:sldId id="323" r:id="rId18"/>
    <p:sldId id="329" r:id="rId19"/>
    <p:sldId id="344" r:id="rId20"/>
    <p:sldId id="346"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3600" dirty="0"/>
              <a:t>Inference of Brain States Under Anesthesia With Meta Learning Based Deep Learning Models</a:t>
            </a:r>
            <a:endParaRPr lang="en-US" sz="36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6" name="Content Placeholder 2">
            <a:extLst>
              <a:ext uri="{FF2B5EF4-FFF2-40B4-BE49-F238E27FC236}">
                <a16:creationId xmlns:a16="http://schemas.microsoft.com/office/drawing/2014/main" id="{4927BE52-7225-4FFF-61C3-3B3098C43366}"/>
              </a:ext>
            </a:extLst>
          </p:cNvPr>
          <p:cNvSpPr>
            <a:spLocks noGrp="1"/>
          </p:cNvSpPr>
          <p:nvPr>
            <p:ph idx="1"/>
          </p:nvPr>
        </p:nvSpPr>
        <p:spPr>
          <a:xfrm>
            <a:off x="1295400" y="1295400"/>
            <a:ext cx="7498080" cy="4953000"/>
          </a:xfrm>
        </p:spPr>
        <p:txBody>
          <a:bodyPr>
            <a:noAutofit/>
          </a:bodyPr>
          <a:lstStyle/>
          <a:p>
            <a:pPr algn="just">
              <a:lnSpc>
                <a:spcPct val="150000"/>
              </a:lnSpc>
            </a:pPr>
            <a:r>
              <a:rPr lang="en-US" sz="1800" dirty="0" err="1"/>
              <a:t>Monitoringthe</a:t>
            </a:r>
            <a:r>
              <a:rPr lang="en-US" sz="1800" dirty="0"/>
              <a:t> depth of </a:t>
            </a:r>
            <a:r>
              <a:rPr lang="en-US" sz="1800" dirty="0" err="1"/>
              <a:t>unconsciousnessduring</a:t>
            </a:r>
            <a:r>
              <a:rPr lang="en-US" sz="1800" dirty="0"/>
              <a:t> anesthesia is beneficial in both clinical settings and neuroscience investigations to understand brain mechanisms. Electroencephalogram(EEG) has been used as an objective means of characterizing brain altered arousal and/or cognition states induced by anesthetics in real-time. Different general anesthetics affect cerebral electrical activities in different ways. However, the performance of conventional machine learning models on EEG data is unsatisfactory due to the low Signal to Noise Ratio (SNR) in the EEG signals, especially in the office-based anesthesia EEG setting. Deep learning models have been used widely in the field of Brain Computer Interface (BCI) to perform </a:t>
            </a:r>
            <a:r>
              <a:rPr lang="en-US" sz="1800" dirty="0" err="1"/>
              <a:t>classificationand</a:t>
            </a:r>
            <a:r>
              <a:rPr lang="en-US" sz="1800" dirty="0"/>
              <a:t> pattern recognition tasks due to their capability of good generalization and handling noises</a:t>
            </a:r>
            <a:endParaRPr lang="en-US"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t>Compared to other BCI applications, where deep learning has demonstrated encouraging results, the deep learning approach for classifying different brain </a:t>
            </a:r>
            <a:r>
              <a:rPr lang="en-US" sz="2000" dirty="0" err="1"/>
              <a:t>consciousnessstates</a:t>
            </a:r>
            <a:r>
              <a:rPr lang="en-US" sz="2000" dirty="0"/>
              <a:t> under anesthesia has been much less investigated. In this paper, we propose a new framework based on meta-learning using deep neural networks, named </a:t>
            </a:r>
            <a:r>
              <a:rPr lang="en-US" sz="2000" dirty="0" err="1"/>
              <a:t>Anes-MetaNet</a:t>
            </a:r>
            <a:r>
              <a:rPr lang="en-US" sz="2000" dirty="0"/>
              <a:t>, to classify brain states under anesthetics</a:t>
            </a:r>
          </a:p>
          <a:p>
            <a:pPr algn="just">
              <a:lnSpc>
                <a:spcPct val="150000"/>
              </a:lnSpc>
            </a:pPr>
            <a:r>
              <a:rPr lang="en-US" sz="2000" dirty="0"/>
              <a:t>The </a:t>
            </a:r>
            <a:r>
              <a:rPr lang="en-US" sz="2000" dirty="0" err="1"/>
              <a:t>Anes-MetaNet</a:t>
            </a:r>
            <a:r>
              <a:rPr lang="en-US" sz="2000" dirty="0"/>
              <a:t> is composed of </a:t>
            </a:r>
            <a:r>
              <a:rPr lang="en-US" sz="2000" dirty="0" err="1"/>
              <a:t>ConvolutionalNeural</a:t>
            </a:r>
            <a:r>
              <a:rPr lang="en-US" sz="2000" dirty="0"/>
              <a:t> Networks (CNN) to extract power spectrum features, and a time consequence model based on Long Short-Term Memory (LSTM) networks to capture the temporal dependencies, and a meta-learning framework to handle large cross-subject variability</a:t>
            </a: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t>We use a multi-stage training paradigm to improve the performance, which is justified by visualizing the high-level feature mapping. Experiments on the office-based anesthesia EEG dataset demonstrate the </a:t>
            </a:r>
            <a:r>
              <a:rPr lang="en-US" sz="2000" dirty="0" err="1"/>
              <a:t>effectivenessof</a:t>
            </a:r>
            <a:r>
              <a:rPr lang="en-US" sz="2000" dirty="0"/>
              <a:t> our </a:t>
            </a:r>
            <a:r>
              <a:rPr lang="en-US" sz="2000" dirty="0" err="1"/>
              <a:t>proposedAnes-MetaNet</a:t>
            </a:r>
            <a:r>
              <a:rPr lang="en-US" sz="2000" dirty="0"/>
              <a:t> by comparison of existing methods. Index Terms—Brain state estimation, meta learning, anesthesia EEG, deep learning.</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Experiments on the office-based anesthesia EEG dataset demonstrate the </a:t>
            </a:r>
            <a:r>
              <a:rPr lang="en-US" sz="2000" dirty="0" err="1"/>
              <a:t>effectivenessof</a:t>
            </a:r>
            <a:r>
              <a:rPr lang="en-US" sz="2000" dirty="0"/>
              <a:t> our </a:t>
            </a:r>
            <a:r>
              <a:rPr lang="en-US" sz="2000" dirty="0" err="1"/>
              <a:t>proposedAnes-MetaNet</a:t>
            </a:r>
            <a:r>
              <a:rPr lang="en-US" sz="2000" dirty="0"/>
              <a:t> by comparison of existing methods.</a:t>
            </a:r>
          </a:p>
          <a:p>
            <a:pPr algn="just">
              <a:lnSpc>
                <a:spcPct val="150000"/>
              </a:lnSpc>
            </a:pPr>
            <a:r>
              <a:rPr lang="en-US" sz="2000" dirty="0"/>
              <a:t>As for the </a:t>
            </a:r>
            <a:r>
              <a:rPr lang="en-US" sz="2000" dirty="0" err="1"/>
              <a:t>DoA</a:t>
            </a:r>
            <a:r>
              <a:rPr lang="en-US" sz="2000" dirty="0"/>
              <a:t> task, only a few researches based on deep learning have been conducted. For instance, Park et al. proposed a real-time </a:t>
            </a:r>
            <a:r>
              <a:rPr lang="en-US" sz="2000" dirty="0" err="1"/>
              <a:t>DoA</a:t>
            </a:r>
            <a:r>
              <a:rPr lang="en-US" sz="2000" dirty="0"/>
              <a:t> monitoring system based on a convolutional neural network framework </a:t>
            </a:r>
          </a:p>
          <a:p>
            <a:pPr algn="just">
              <a:lnSpc>
                <a:spcPct val="150000"/>
              </a:lnSpc>
            </a:pPr>
            <a:r>
              <a:rPr lang="en-US" sz="2000" dirty="0"/>
              <a:t>Although deep learning frameworks proposed in the previous literature typically outperform the existing classical machine learning algorithms, these studies are designed to analyze the anesthetic EEG data collected from the hospital-based environment.</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EEG signals vary significantly from subject to subject. The classification function f obtained using CNN training from EEG data of some subjects may not be applicable to other subjects. Meta-learning is used in this paper to address this problem.</a:t>
            </a:r>
          </a:p>
          <a:p>
            <a:pPr algn="just">
              <a:lnSpc>
                <a:spcPct val="150000"/>
              </a:lnSpc>
            </a:pPr>
            <a:r>
              <a:rPr lang="en-US" sz="2000" dirty="0"/>
              <a:t>LSTM network is a special instance of RNN which mitigates the problems of gradient vanishing and gradient explosion in long sequence training of RNN.</a:t>
            </a:r>
          </a:p>
          <a:p>
            <a:pPr algn="just">
              <a:lnSpc>
                <a:spcPct val="150000"/>
              </a:lnSpc>
            </a:pPr>
            <a:r>
              <a:rPr lang="en-US" sz="2000" dirty="0"/>
              <a:t>we randomly extract the same amount of data for training, which can effectively prevent the overfitting problem caused by the problem of class imbalance</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Experiments on the office-based anesthesia EEG dataset demonstrate the </a:t>
            </a:r>
            <a:r>
              <a:rPr lang="en-US" sz="2000" dirty="0" err="1"/>
              <a:t>effectivenessof</a:t>
            </a:r>
            <a:r>
              <a:rPr lang="en-US" sz="2000" dirty="0"/>
              <a:t> our </a:t>
            </a:r>
            <a:r>
              <a:rPr lang="en-US" sz="2000" dirty="0" err="1"/>
              <a:t>proposedAnes-MetaNet</a:t>
            </a:r>
            <a:r>
              <a:rPr lang="en-US" sz="2000" dirty="0"/>
              <a:t> by comparison of existing methods.</a:t>
            </a:r>
          </a:p>
          <a:p>
            <a:pPr algn="just">
              <a:lnSpc>
                <a:spcPct val="150000"/>
              </a:lnSpc>
            </a:pPr>
            <a:r>
              <a:rPr lang="en-US" sz="2000" dirty="0"/>
              <a:t>Although deep learning frameworks proposed in the previous literature typically outperform the existing classical machine learning algorithms, these studies are designed to analyze the anesthetic EEG data collected from the hospital-based environment</a:t>
            </a:r>
            <a:r>
              <a:rPr lang="en-US" sz="1200" dirty="0"/>
              <a:t>. </a:t>
            </a:r>
          </a:p>
          <a:p>
            <a:pPr algn="just">
              <a:lnSpc>
                <a:spcPct val="150000"/>
              </a:lnSpc>
            </a:pPr>
            <a:r>
              <a:rPr lang="en-US" sz="2000" dirty="0"/>
              <a:t>Even though the CLA model performs much better than the other existing models in [25] when applying it to an HBA dataset, such results indicate this model is not suitable for the OBA condition</a:t>
            </a:r>
            <a:r>
              <a:rPr lang="en-US" sz="1200" dirty="0"/>
              <a:t>.</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a:t>Electroencephalogram(EEG) has been used as an objective means of characterizing brain altered arousal and/or cognition states induced by anesthetics in real-time</a:t>
            </a:r>
          </a:p>
          <a:p>
            <a:pPr algn="just">
              <a:lnSpc>
                <a:spcPct val="150000"/>
              </a:lnSpc>
            </a:pPr>
            <a:r>
              <a:rPr lang="en-US" sz="2000" dirty="0"/>
              <a:t>Measurements through the observation of heart rate, breathing pattern, blood pressure and other factors, have been used to measure </a:t>
            </a:r>
            <a:r>
              <a:rPr lang="en-US" sz="2000" dirty="0" err="1"/>
              <a:t>DoA</a:t>
            </a:r>
            <a:endParaRPr lang="en-US" sz="2000" dirty="0"/>
          </a:p>
          <a:p>
            <a:pPr algn="just">
              <a:lnSpc>
                <a:spcPct val="150000"/>
              </a:lnSpc>
            </a:pPr>
            <a:r>
              <a:rPr lang="en-US" sz="2000" dirty="0"/>
              <a:t>Currently, the </a:t>
            </a:r>
            <a:r>
              <a:rPr lang="en-US" sz="2000" dirty="0" err="1"/>
              <a:t>Bispectral</a:t>
            </a:r>
            <a:r>
              <a:rPr lang="en-US" sz="2000" dirty="0"/>
              <a:t> Index (BIS, Aspect Medical Systems, USA) is the most widely used </a:t>
            </a:r>
            <a:r>
              <a:rPr lang="en-US" sz="2000" dirty="0" err="1"/>
              <a:t>DoA</a:t>
            </a:r>
            <a:r>
              <a:rPr lang="en-US" sz="2000" dirty="0"/>
              <a:t> monitor index in clinical practice; however, previous researchers have reported a poor connection between the </a:t>
            </a:r>
            <a:r>
              <a:rPr lang="en-US" sz="2000" dirty="0" err="1"/>
              <a:t>DoA</a:t>
            </a:r>
            <a:r>
              <a:rPr lang="en-US" sz="2000" dirty="0"/>
              <a:t> and the BIS</a:t>
            </a: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548733436"/>
              </p:ext>
            </p:extLst>
          </p:nvPr>
        </p:nvGraphicFramePr>
        <p:xfrm>
          <a:off x="1143000" y="228600"/>
          <a:ext cx="7791450" cy="5125720"/>
        </p:xfrm>
        <a:graphic>
          <a:graphicData uri="http://schemas.openxmlformats.org/drawingml/2006/table">
            <a:tbl>
              <a:tblPr firstRow="1" bandRow="1">
                <a:tableStyleId>{5C22544A-7EE6-4342-B048-85BDC9FD1C3A}</a:tableStyleId>
              </a:tblPr>
              <a:tblGrid>
                <a:gridCol w="25463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370840">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0840">
                <a:tc>
                  <a:txBody>
                    <a:bodyPr/>
                    <a:lstStyle/>
                    <a:p>
                      <a:pPr algn="just"/>
                      <a:r>
                        <a:rPr lang="en-US" sz="2000" dirty="0"/>
                        <a:t>General anesthesia and altered states of arousal: A systems neuroscience analysis</a:t>
                      </a:r>
                      <a:endParaRPr lang="en-IN" sz="2000" dirty="0">
                        <a:latin typeface="Times New Roman" pitchFamily="18" charset="0"/>
                        <a:cs typeface="Times New Roman" pitchFamily="18" charset="0"/>
                      </a:endParaRPr>
                    </a:p>
                  </a:txBody>
                  <a:tcPr/>
                </a:tc>
                <a:tc>
                  <a:txBody>
                    <a:bodyPr/>
                    <a:lstStyle/>
                    <a:p>
                      <a:pPr algn="just"/>
                      <a:r>
                        <a:rPr lang="en-US" sz="2000" dirty="0"/>
                        <a:t>E. N. Brown, P. L. Purdon, and C. J. Van Dort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Each altered arousal state results from the anesthetic drugs acting at multiple targets in the central nervous system.</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just"/>
                      <a:r>
                        <a:rPr lang="en-US" sz="2000" dirty="0"/>
                        <a:t>Intraoperative electroencephalogram suppression predicts postoperative delirium</a:t>
                      </a:r>
                      <a:endParaRPr lang="en-IN" sz="2000" dirty="0">
                        <a:latin typeface="Times New Roman" pitchFamily="18" charset="0"/>
                        <a:cs typeface="Times New Roman" pitchFamily="18" charset="0"/>
                      </a:endParaRPr>
                    </a:p>
                  </a:txBody>
                  <a:tcPr/>
                </a:tc>
                <a:tc>
                  <a:txBody>
                    <a:bodyPr/>
                    <a:lstStyle/>
                    <a:p>
                      <a:pPr algn="just"/>
                      <a:r>
                        <a:rPr lang="en-IN" sz="2000" dirty="0"/>
                        <a:t>B. A. Fritz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Postoperative delirium is a common complication associated with increased morbidity and mortality, longer hospital stays, and greater health care expenditures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743413202"/>
              </p:ext>
            </p:extLst>
          </p:nvPr>
        </p:nvGraphicFramePr>
        <p:xfrm>
          <a:off x="1295400" y="304800"/>
          <a:ext cx="7639050" cy="5638800"/>
        </p:xfrm>
        <a:graphic>
          <a:graphicData uri="http://schemas.openxmlformats.org/drawingml/2006/table">
            <a:tbl>
              <a:tblPr firstRow="1" bandRow="1">
                <a:tableStyleId>{5C22544A-7EE6-4342-B048-85BDC9FD1C3A}</a:tableStyleId>
              </a:tblPr>
              <a:tblGrid>
                <a:gridCol w="2495550">
                  <a:extLst>
                    <a:ext uri="{9D8B030D-6E8A-4147-A177-3AD203B41FA5}">
                      <a16:colId xmlns:a16="http://schemas.microsoft.com/office/drawing/2014/main" val="20000"/>
                    </a:ext>
                  </a:extLst>
                </a:gridCol>
                <a:gridCol w="2571750">
                  <a:extLst>
                    <a:ext uri="{9D8B030D-6E8A-4147-A177-3AD203B41FA5}">
                      <a16:colId xmlns:a16="http://schemas.microsoft.com/office/drawing/2014/main" val="20001"/>
                    </a:ext>
                  </a:extLst>
                </a:gridCol>
                <a:gridCol w="2571750">
                  <a:extLst>
                    <a:ext uri="{9D8B030D-6E8A-4147-A177-3AD203B41FA5}">
                      <a16:colId xmlns:a16="http://schemas.microsoft.com/office/drawing/2014/main" val="20002"/>
                    </a:ext>
                  </a:extLst>
                </a:gridCol>
              </a:tblGrid>
              <a:tr h="43375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02523">
                <a:tc>
                  <a:txBody>
                    <a:bodyPr/>
                    <a:lstStyle/>
                    <a:p>
                      <a:pPr algn="just"/>
                      <a:r>
                        <a:rPr lang="en-US" sz="2000" dirty="0"/>
                        <a:t>Electroencephalogram signatures of loss and recovery of consciousness from propofol</a:t>
                      </a:r>
                      <a:endParaRPr lang="en-IN" sz="2000" dirty="0">
                        <a:latin typeface="Times New Roman" pitchFamily="18" charset="0"/>
                        <a:cs typeface="Times New Roman" pitchFamily="18" charset="0"/>
                      </a:endParaRPr>
                    </a:p>
                  </a:txBody>
                  <a:tcPr/>
                </a:tc>
                <a:tc>
                  <a:txBody>
                    <a:bodyPr/>
                    <a:lstStyle/>
                    <a:p>
                      <a:pPr algn="just"/>
                      <a:r>
                        <a:rPr lang="en-IN" sz="2000" dirty="0"/>
                        <a:t>P. L. Purdon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he subjects executed an auditory task at 4-s intervals consisting of interleaved verbal and click stimuli to identify loss and recovery of consciousness.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602523">
                <a:tc>
                  <a:txBody>
                    <a:bodyPr/>
                    <a:lstStyle/>
                    <a:p>
                      <a:pPr algn="just"/>
                      <a:r>
                        <a:rPr lang="en-US" sz="2000" dirty="0"/>
                        <a:t>Closed-loop control of anesthetic state in nonhuman primates</a:t>
                      </a:r>
                      <a:endParaRPr lang="en-IN" sz="2000" dirty="0">
                        <a:latin typeface="Times New Roman" pitchFamily="18" charset="0"/>
                        <a:cs typeface="Times New Roman" pitchFamily="18" charset="0"/>
                      </a:endParaRPr>
                    </a:p>
                  </a:txBody>
                  <a:tcPr/>
                </a:tc>
                <a:tc>
                  <a:txBody>
                    <a:bodyPr/>
                    <a:lstStyle/>
                    <a:p>
                      <a:pPr algn="just"/>
                      <a:r>
                        <a:rPr lang="en-IN" sz="2000" dirty="0"/>
                        <a:t>S. Chakravarty </a:t>
                      </a:r>
                      <a:endParaRPr lang="en-IN" sz="2000" dirty="0">
                        <a:latin typeface="Times New Roman" pitchFamily="18" charset="0"/>
                        <a:cs typeface="Times New Roman" pitchFamily="18" charset="0"/>
                      </a:endParaRPr>
                    </a:p>
                  </a:txBody>
                  <a:tcPr/>
                </a:tc>
                <a:tc>
                  <a:txBody>
                    <a:bodyPr/>
                    <a:lstStyle/>
                    <a:p>
                      <a:pPr algn="just"/>
                      <a:r>
                        <a:rPr lang="en-US" sz="2000" dirty="0"/>
                        <a:t>The United States FDA acknowledges the potential benefits of such automatic physiological closed-loop control devices for patient care.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algn="just">
              <a:lnSpc>
                <a:spcPct val="170000"/>
              </a:lnSpc>
            </a:pPr>
            <a:r>
              <a:rPr lang="en-IN" sz="2000" dirty="0"/>
              <a:t>The dataset provides EEG recordings of patients during general </a:t>
            </a:r>
            <a:r>
              <a:rPr lang="en-IN" sz="2000" dirty="0" err="1"/>
              <a:t>anesthesia</a:t>
            </a:r>
            <a:r>
              <a:rPr lang="en-IN" sz="2000" dirty="0"/>
              <a:t>. The induction and maintenance of sedation is done by administering low-dose propofol ramp, intermitted by boluses of propofol, ketamine, dexmedetomidine and lidocaine. </a:t>
            </a:r>
          </a:p>
          <a:p>
            <a:pPr algn="just">
              <a:lnSpc>
                <a:spcPct val="170000"/>
              </a:lnSpc>
            </a:pPr>
            <a:r>
              <a:rPr lang="en-US" sz="2000" dirty="0"/>
              <a:t>it is difficult to classify the OBA data into multiple states as conducted in the previous works. Despite this, the transitioned state between CON and LOC states is critically important for the anesthetists to control the doses of drugs. We then determine to classify the </a:t>
            </a:r>
            <a:r>
              <a:rPr lang="en-US" sz="2000" dirty="0" err="1"/>
              <a:t>DoA</a:t>
            </a:r>
            <a:r>
              <a:rPr lang="en-US" sz="2000" dirty="0"/>
              <a:t> into LOC, CON and the transitioning states in this study.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6DA4B9A8-BDD8-8C66-29C7-57A3CD028EB3}"/>
              </a:ext>
            </a:extLst>
          </p:cNvPr>
          <p:cNvPicPr>
            <a:picLocks noGrp="1" noChangeAspect="1"/>
          </p:cNvPicPr>
          <p:nvPr>
            <p:ph idx="1"/>
          </p:nvPr>
        </p:nvPicPr>
        <p:blipFill>
          <a:blip r:embed="rId2"/>
          <a:stretch>
            <a:fillRect/>
          </a:stretch>
        </p:blipFill>
        <p:spPr>
          <a:xfrm>
            <a:off x="1311498" y="1417638"/>
            <a:ext cx="7622952" cy="4385323"/>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7" name="Content Placeholder 6">
            <a:extLst>
              <a:ext uri="{FF2B5EF4-FFF2-40B4-BE49-F238E27FC236}">
                <a16:creationId xmlns:a16="http://schemas.microsoft.com/office/drawing/2014/main" id="{39536629-FD02-7611-806A-EB50A236D396}"/>
              </a:ext>
            </a:extLst>
          </p:cNvPr>
          <p:cNvPicPr>
            <a:picLocks noGrp="1" noChangeAspect="1"/>
          </p:cNvPicPr>
          <p:nvPr>
            <p:ph idx="1"/>
          </p:nvPr>
        </p:nvPicPr>
        <p:blipFill>
          <a:blip r:embed="rId2"/>
          <a:stretch>
            <a:fillRect/>
          </a:stretch>
        </p:blipFill>
        <p:spPr>
          <a:xfrm>
            <a:off x="1651360" y="1447800"/>
            <a:ext cx="7066829" cy="48006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p:txBody>
          <a:bodyPr>
            <a:normAutofit/>
          </a:bodyPr>
          <a:lstStyle/>
          <a:p>
            <a:pPr algn="just">
              <a:lnSpc>
                <a:spcPct val="150000"/>
              </a:lnSpc>
            </a:pPr>
            <a:r>
              <a:rPr lang="en-US" sz="1600" dirty="0"/>
              <a:t>In this study, we propose an </a:t>
            </a:r>
            <a:r>
              <a:rPr lang="en-US" sz="1600" dirty="0" err="1"/>
              <a:t>Anes-MetaNet</a:t>
            </a:r>
            <a:r>
              <a:rPr lang="en-US" sz="1600" dirty="0"/>
              <a:t> to solve the </a:t>
            </a:r>
            <a:r>
              <a:rPr lang="en-US" sz="1600" dirty="0" err="1"/>
              <a:t>DoA</a:t>
            </a:r>
            <a:r>
              <a:rPr lang="en-US" sz="1600" dirty="0"/>
              <a:t> classification problem in office-based environments, in which, studies on the classification of anesthesia EEG data have not been well investigated. The model we develop, provides good performance for the classification of brain states using anesthesia EEG data. The proposed </a:t>
            </a:r>
            <a:r>
              <a:rPr lang="en-US" sz="1600" dirty="0" err="1"/>
              <a:t>Anes-MetaNet</a:t>
            </a:r>
            <a:r>
              <a:rPr lang="en-US" sz="1600" dirty="0"/>
              <a:t> can mitigate the individual differences among subjects. We train the model in a sequential way to reach a better classification accuracy. The t-SNE visualization validates our two-stage training mechanism. The comparison results using an HBA dataset and an OBA dataset, showcase how complex the OBA data is and the necessity of developing the </a:t>
            </a:r>
            <a:r>
              <a:rPr lang="en-US" sz="1600" dirty="0" err="1"/>
              <a:t>Anes-MetaNet</a:t>
            </a:r>
            <a:r>
              <a:rPr lang="en-US" sz="1600" dirty="0"/>
              <a:t>. In the future, a systematic comparison of OBA EEG data and HBA EEG data under different anesthetics need to be conducted with regards to model accuracy and interpretability</a:t>
            </a:r>
            <a:endParaRPr lang="en-US" sz="16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pPr>
            <a:r>
              <a:rPr lang="en-IN" sz="2000" dirty="0"/>
              <a:t>[1] E. N. Brown, P. L. Purdon, and C. J. Van Dort, “General </a:t>
            </a:r>
            <a:r>
              <a:rPr lang="en-IN" sz="2000" dirty="0" err="1"/>
              <a:t>anesthesia</a:t>
            </a:r>
            <a:r>
              <a:rPr lang="en-IN" sz="2000" dirty="0"/>
              <a:t> and altered states of arousal: A systems neuroscience analysis,” </a:t>
            </a:r>
            <a:r>
              <a:rPr lang="en-IN" sz="2000" dirty="0" err="1"/>
              <a:t>Annu</a:t>
            </a:r>
            <a:r>
              <a:rPr lang="en-IN" sz="2000" dirty="0"/>
              <a:t>. Rev. </a:t>
            </a:r>
            <a:r>
              <a:rPr lang="en-IN" sz="2000" dirty="0" err="1"/>
              <a:t>Neurosci</a:t>
            </a:r>
            <a:r>
              <a:rPr lang="en-IN" sz="2000" dirty="0"/>
              <a:t>., vol. 34, no. 1, pp. 601–628, Jul. 2011.</a:t>
            </a:r>
          </a:p>
          <a:p>
            <a:pPr algn="just">
              <a:lnSpc>
                <a:spcPct val="170000"/>
              </a:lnSpc>
            </a:pPr>
            <a:r>
              <a:rPr lang="en-IN" sz="2000" dirty="0"/>
              <a:t>[2] B. A. Fritz et al., “Intraoperative electroencephalogram suppression predicts postoperative delirium,” </a:t>
            </a:r>
            <a:r>
              <a:rPr lang="en-IN" sz="2000" dirty="0" err="1"/>
              <a:t>Anesthesia</a:t>
            </a:r>
            <a:r>
              <a:rPr lang="en-IN" sz="2000" dirty="0"/>
              <a:t> Analgesia, vol. 122, no. 1, p. 234, 2016.</a:t>
            </a:r>
          </a:p>
          <a:p>
            <a:pPr algn="just">
              <a:lnSpc>
                <a:spcPct val="170000"/>
              </a:lnSpc>
            </a:pPr>
            <a:r>
              <a:rPr lang="en-US" sz="2000" dirty="0"/>
              <a:t>[3] P. L. Purdon et al., “Electroencephalogram signatures of loss and recovery of consciousness from propofol,” Proc. Nat. Acad. Sci. USA, vol. 110, no. 12, pp. E1142–E1151, 2013</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2000" dirty="0"/>
              <a:t>[4] S. Chakravarty et al., “Closed-loop control of </a:t>
            </a:r>
            <a:r>
              <a:rPr lang="en-IN" sz="2000" dirty="0" err="1"/>
              <a:t>anesthetic</a:t>
            </a:r>
            <a:r>
              <a:rPr lang="en-IN" sz="2000" dirty="0"/>
              <a:t> state in nonhuman primates,” </a:t>
            </a:r>
            <a:r>
              <a:rPr lang="en-IN" sz="2000" dirty="0" err="1"/>
              <a:t>bioRxiv</a:t>
            </a:r>
            <a:r>
              <a:rPr lang="en-IN" sz="2000" dirty="0"/>
              <a:t>, 2021, </a:t>
            </a:r>
            <a:r>
              <a:rPr lang="en-IN" sz="2000" dirty="0" err="1"/>
              <a:t>doi</a:t>
            </a:r>
            <a:r>
              <a:rPr lang="en-IN" sz="2000" dirty="0"/>
              <a:t>: 10.1101/2021.09.12.459958. </a:t>
            </a:r>
          </a:p>
          <a:p>
            <a:pPr algn="just">
              <a:lnSpc>
                <a:spcPct val="170000"/>
              </a:lnSpc>
            </a:pPr>
            <a:r>
              <a:rPr lang="en-IN" sz="2000" dirty="0"/>
              <a:t>[5] C. N. Sessler et al., “The Richmond agitation–sedation scale: Validity and reliability in adult intensive care unit patients,” Amer. J. Respiratory Crit. Care Med., vol. 166, no. 10, pp. 1338–1344, 2002. </a:t>
            </a:r>
          </a:p>
          <a:p>
            <a:pPr algn="just">
              <a:lnSpc>
                <a:spcPct val="170000"/>
              </a:lnSpc>
            </a:pPr>
            <a:r>
              <a:rPr lang="en-IN" sz="2000" dirty="0"/>
              <a:t>[6] T. A. </a:t>
            </a:r>
            <a:r>
              <a:rPr lang="en-IN" sz="2000" dirty="0" err="1"/>
              <a:t>Bowdle</a:t>
            </a:r>
            <a:r>
              <a:rPr lang="en-IN" sz="2000" dirty="0"/>
              <a:t>, “Depth of </a:t>
            </a:r>
            <a:r>
              <a:rPr lang="en-IN" sz="2000" dirty="0" err="1"/>
              <a:t>anesthesia</a:t>
            </a:r>
            <a:r>
              <a:rPr lang="en-IN" sz="2000" dirty="0"/>
              <a:t> monitoring,” </a:t>
            </a:r>
            <a:r>
              <a:rPr lang="en-IN" sz="2000" dirty="0" err="1"/>
              <a:t>Anesthesiol</a:t>
            </a:r>
            <a:r>
              <a:rPr lang="en-IN" sz="2000" dirty="0"/>
              <a:t>. Clinics North Amer., vol. 24, no. 4, pp. 793–822, 2006.</a:t>
            </a:r>
          </a:p>
          <a:p>
            <a:pPr algn="just">
              <a:lnSpc>
                <a:spcPct val="170000"/>
              </a:lnSpc>
            </a:pPr>
            <a:r>
              <a:rPr lang="en-US" sz="2000" dirty="0"/>
              <a:t>[7] X.-S. Zhang, R. J. Roy, and E. W. Jensen, “EEG complexity as a measure of depth of anesthesia for patients,” IEEE Trans. Biomed. Eng., vol. 48, no. 12, pp. 1424–1433, Dec. 2001.</a:t>
            </a: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295400" y="228600"/>
            <a:ext cx="7467600" cy="6477000"/>
          </a:xfrm>
        </p:spPr>
        <p:txBody>
          <a:bodyPr>
            <a:noAutofit/>
          </a:bodyPr>
          <a:lstStyle/>
          <a:p>
            <a:pPr algn="just">
              <a:lnSpc>
                <a:spcPct val="170000"/>
              </a:lnSpc>
            </a:pPr>
            <a:r>
              <a:rPr lang="en-IN" sz="2000" dirty="0"/>
              <a:t>[8] F. L. da Silva, “EEG and MEG: Relevance to neuroscience,” Neuron, vol. 80, no. 5, pp. 1112–1128, 2013.</a:t>
            </a:r>
          </a:p>
          <a:p>
            <a:pPr algn="just">
              <a:lnSpc>
                <a:spcPct val="170000"/>
              </a:lnSpc>
            </a:pPr>
            <a:r>
              <a:rPr lang="en-IN" sz="2000" dirty="0"/>
              <a:t> [9] O. </a:t>
            </a:r>
            <a:r>
              <a:rPr lang="en-IN" sz="2000" dirty="0" err="1"/>
              <a:t>Akeju</a:t>
            </a:r>
            <a:r>
              <a:rPr lang="en-IN" sz="2000" dirty="0"/>
              <a:t> et al., “Electroencephalogram signatures of ketamine </a:t>
            </a:r>
            <a:r>
              <a:rPr lang="en-IN" sz="2000" dirty="0" err="1"/>
              <a:t>anesthesia</a:t>
            </a:r>
            <a:r>
              <a:rPr lang="en-IN" sz="2000" dirty="0"/>
              <a:t>-induced unconsciousness,” Clin. </a:t>
            </a:r>
            <a:r>
              <a:rPr lang="en-IN" sz="2000" dirty="0" err="1"/>
              <a:t>Neurophysiol</a:t>
            </a:r>
            <a:r>
              <a:rPr lang="en-IN" sz="2000" dirty="0"/>
              <a:t>., vol. 127, no. 6, pp. 2414–2422, Jun. 2016. </a:t>
            </a:r>
          </a:p>
          <a:p>
            <a:pPr algn="just">
              <a:lnSpc>
                <a:spcPct val="170000"/>
              </a:lnSpc>
            </a:pPr>
            <a:r>
              <a:rPr lang="en-IN" sz="2000" dirty="0"/>
              <a:t>[10] H. W. Shin et al., “Monitoring of </a:t>
            </a:r>
            <a:r>
              <a:rPr lang="en-IN" sz="2000" dirty="0" err="1"/>
              <a:t>anesthetic</a:t>
            </a:r>
            <a:r>
              <a:rPr lang="en-IN" sz="2000" dirty="0"/>
              <a:t> depth and EEG band power using phase lag entropy during propofol </a:t>
            </a:r>
            <a:r>
              <a:rPr lang="en-IN" sz="2000" dirty="0" err="1"/>
              <a:t>anesthesia</a:t>
            </a:r>
            <a:r>
              <a:rPr lang="en-IN" sz="2000" dirty="0"/>
              <a:t>,” BMC </a:t>
            </a:r>
            <a:r>
              <a:rPr lang="en-IN" sz="2000" dirty="0" err="1"/>
              <a:t>Anesthesiol</a:t>
            </a:r>
            <a:r>
              <a:rPr lang="en-IN" sz="2000" dirty="0"/>
              <a:t>., vol. 20, no. 1, pp. 1–10, Dec. 2020.</a:t>
            </a:r>
          </a:p>
          <a:p>
            <a:pPr algn="just">
              <a:lnSpc>
                <a:spcPct val="170000"/>
              </a:lnSpc>
            </a:pPr>
            <a:r>
              <a:rPr lang="en-IN" sz="2000" dirty="0"/>
              <a:t> [11] R. </a:t>
            </a:r>
            <a:r>
              <a:rPr lang="en-IN" sz="2000" dirty="0" err="1"/>
              <a:t>Shalbaf</a:t>
            </a:r>
            <a:r>
              <a:rPr lang="en-IN" sz="2000" dirty="0"/>
              <a:t>, H. Behnam, and H. J. Moghadam, “Monitoring depth of </a:t>
            </a:r>
            <a:r>
              <a:rPr lang="en-IN" sz="2000" dirty="0" err="1"/>
              <a:t>anesthesia</a:t>
            </a:r>
            <a:r>
              <a:rPr lang="en-IN" sz="2000" dirty="0"/>
              <a:t> using combination of EEG measure and hemodynamic variables,” Cognit. </a:t>
            </a:r>
            <a:r>
              <a:rPr lang="en-IN" sz="2000" dirty="0" err="1"/>
              <a:t>Neurodyn</a:t>
            </a:r>
            <a:r>
              <a:rPr lang="en-IN" sz="2000" dirty="0"/>
              <a:t>., vol. 9, no. 1, pp. 41–51, 2015.</a:t>
            </a:r>
            <a:endParaRPr lang="en-IN" sz="20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60DCFC-B158-047E-1D5C-005ADD27F99A}"/>
              </a:ext>
            </a:extLst>
          </p:cNvPr>
          <p:cNvSpPr>
            <a:spLocks noGrp="1"/>
          </p:cNvSpPr>
          <p:nvPr>
            <p:ph idx="1"/>
          </p:nvPr>
        </p:nvSpPr>
        <p:spPr>
          <a:xfrm>
            <a:off x="1371600" y="533400"/>
            <a:ext cx="7543800" cy="5943600"/>
          </a:xfrm>
        </p:spPr>
        <p:txBody>
          <a:bodyPr>
            <a:noAutofit/>
          </a:bodyPr>
          <a:lstStyle/>
          <a:p>
            <a:r>
              <a:rPr lang="en-IN" sz="2000" dirty="0"/>
              <a:t>[12] M. Jospin et al., “Detrended fluctuation analysis of EEG as a measure of depth of </a:t>
            </a:r>
            <a:r>
              <a:rPr lang="en-IN" sz="2000" dirty="0" err="1"/>
              <a:t>anesthesia</a:t>
            </a:r>
            <a:r>
              <a:rPr lang="en-IN" sz="2000" dirty="0"/>
              <a:t>,” IEEE Trans. Biomed. Eng., vol. 54, no. 5, pp. 840–846, May 2007. </a:t>
            </a:r>
          </a:p>
          <a:p>
            <a:endParaRPr lang="en-IN" sz="2000" dirty="0"/>
          </a:p>
          <a:p>
            <a:r>
              <a:rPr lang="en-IN" sz="2000" dirty="0"/>
              <a:t>[13] T. Nguyen-Ky, P. F. Wen, and Y. Li, “Consciousness and depth of </a:t>
            </a:r>
            <a:r>
              <a:rPr lang="en-IN" sz="2000" dirty="0" err="1"/>
              <a:t>anesthesia</a:t>
            </a:r>
            <a:r>
              <a:rPr lang="en-IN" sz="2000" dirty="0"/>
              <a:t> assessment based on Bayesian analysis of EEG signals,” IEEE Trans. Biomed. Eng., vol. 60, no. 6, pp. 1488–1498, Jun. 2013. </a:t>
            </a:r>
          </a:p>
          <a:p>
            <a:endParaRPr lang="en-IN" sz="2000" dirty="0"/>
          </a:p>
          <a:p>
            <a:r>
              <a:rPr lang="en-IN" sz="2000" dirty="0"/>
              <a:t>[14] R. </a:t>
            </a:r>
            <a:r>
              <a:rPr lang="en-IN" sz="2000" dirty="0" err="1"/>
              <a:t>Shalbaf</a:t>
            </a:r>
            <a:r>
              <a:rPr lang="en-IN" sz="2000" dirty="0"/>
              <a:t>, H. Behnam, J. W. Sleigh, A. Steyn-Ross, and L. J. Voss, “Monitoring the depth of </a:t>
            </a:r>
            <a:r>
              <a:rPr lang="en-IN" sz="2000" dirty="0" err="1"/>
              <a:t>anesthesia</a:t>
            </a:r>
            <a:r>
              <a:rPr lang="en-IN" sz="2000" dirty="0"/>
              <a:t> using entropy features and an artificial neural network,” J. </a:t>
            </a:r>
            <a:r>
              <a:rPr lang="en-IN" sz="2000" dirty="0" err="1"/>
              <a:t>Neurosci</a:t>
            </a:r>
            <a:r>
              <a:rPr lang="en-IN" sz="2000" dirty="0"/>
              <a:t>. Methods, vol. 218, no. 1, pp. 17–24, 2013. </a:t>
            </a:r>
          </a:p>
          <a:p>
            <a:endParaRPr lang="en-IN" sz="2000" dirty="0"/>
          </a:p>
          <a:p>
            <a:r>
              <a:rPr lang="en-IN" sz="2000" dirty="0"/>
              <a:t>[15] M. </a:t>
            </a:r>
            <a:r>
              <a:rPr lang="en-IN" sz="2000" dirty="0" err="1"/>
              <a:t>Peker</a:t>
            </a:r>
            <a:r>
              <a:rPr lang="en-IN" sz="2000" dirty="0"/>
              <a:t>, A. Arslan, B. ¸Sen, F. V. </a:t>
            </a:r>
            <a:r>
              <a:rPr lang="en-IN" sz="2000" dirty="0" err="1"/>
              <a:t>Çelebi</a:t>
            </a:r>
            <a:r>
              <a:rPr lang="en-IN" sz="2000" dirty="0"/>
              <a:t>, and A. But, “A novel hybrid method for determining the depth of </a:t>
            </a:r>
            <a:r>
              <a:rPr lang="en-IN" sz="2000" dirty="0" err="1"/>
              <a:t>anesthesia</a:t>
            </a:r>
            <a:r>
              <a:rPr lang="en-IN" sz="2000" dirty="0"/>
              <a:t> level: Combining </a:t>
            </a:r>
            <a:r>
              <a:rPr lang="en-IN" sz="2000" dirty="0" err="1"/>
              <a:t>ReliefF</a:t>
            </a:r>
            <a:r>
              <a:rPr lang="en-IN" sz="2000" dirty="0"/>
              <a:t> feature selection and random forest algorithm (</a:t>
            </a:r>
            <a:r>
              <a:rPr lang="en-IN" sz="2000" dirty="0" err="1"/>
              <a:t>ReliefF</a:t>
            </a:r>
            <a:r>
              <a:rPr lang="en-IN" sz="2000" dirty="0"/>
              <a:t>+ RF),” in Proc. Int. </a:t>
            </a:r>
            <a:r>
              <a:rPr lang="en-IN" sz="2000" dirty="0" err="1"/>
              <a:t>Symp</a:t>
            </a:r>
            <a:r>
              <a:rPr lang="en-IN" sz="2000" dirty="0"/>
              <a:t>. </a:t>
            </a:r>
            <a:r>
              <a:rPr lang="en-IN" sz="2000" dirty="0" err="1"/>
              <a:t>Innov</a:t>
            </a:r>
            <a:r>
              <a:rPr lang="en-IN" sz="2000" dirty="0"/>
              <a:t>. </a:t>
            </a:r>
            <a:r>
              <a:rPr lang="en-IN" sz="2000" dirty="0" err="1"/>
              <a:t>Intell</a:t>
            </a:r>
            <a:r>
              <a:rPr lang="en-IN" sz="2000" dirty="0"/>
              <a:t>. Syst. Appl. (INISTA), 2015, pp. 1–8.</a:t>
            </a:r>
          </a:p>
        </p:txBody>
      </p:sp>
    </p:spTree>
    <p:extLst>
      <p:ext uri="{BB962C8B-B14F-4D97-AF65-F5344CB8AC3E}">
        <p14:creationId xmlns:p14="http://schemas.microsoft.com/office/powerpoint/2010/main" val="8779155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1681</TotalTime>
  <Words>1837</Words>
  <Application>Microsoft Office PowerPoint</Application>
  <PresentationFormat>On-screen Show (4:3)</PresentationFormat>
  <Paragraphs>78</Paragraphs>
  <Slides>20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Calibri</vt:lpstr>
      <vt:lpstr>Gill Sans MT</vt:lpstr>
      <vt:lpstr>Times New Roman</vt:lpstr>
      <vt:lpstr>Verdana</vt:lpstr>
      <vt:lpstr>Wingdings 2</vt:lpstr>
      <vt:lpstr>Solstice</vt:lpstr>
      <vt:lpstr>Inference of Brain States Under Anesthesia With Meta Learning Based Deep Learning Models</vt:lpstr>
      <vt:lpstr>Abstract</vt:lpstr>
      <vt:lpstr>PowerPoint Presentation</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640</cp:revision>
  <dcterms:created xsi:type="dcterms:W3CDTF">2006-08-16T00:00:00Z</dcterms:created>
  <dcterms:modified xsi:type="dcterms:W3CDTF">2023-02-01T08:54:42Z</dcterms:modified>
</cp:coreProperties>
</file>