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2"/>
  </p:notesMasterIdLst>
  <p:sldIdLst>
    <p:sldId id="322" r:id="rId2"/>
    <p:sldId id="325" r:id="rId3"/>
    <p:sldId id="345" r:id="rId4"/>
    <p:sldId id="260" r:id="rId5"/>
    <p:sldId id="262" r:id="rId6"/>
    <p:sldId id="263" r:id="rId7"/>
    <p:sldId id="294" r:id="rId8"/>
    <p:sldId id="327" r:id="rId9"/>
    <p:sldId id="326" r:id="rId10"/>
    <p:sldId id="332" r:id="rId11"/>
    <p:sldId id="330" r:id="rId12"/>
    <p:sldId id="333" r:id="rId13"/>
    <p:sldId id="296" r:id="rId14"/>
    <p:sldId id="295" r:id="rId15"/>
    <p:sldId id="331" r:id="rId16"/>
    <p:sldId id="323" r:id="rId17"/>
    <p:sldId id="329" r:id="rId18"/>
    <p:sldId id="344" r:id="rId19"/>
    <p:sldId id="347" r:id="rId20"/>
    <p:sldId id="348"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4" d="100"/>
          <a:sy n="74" d="100"/>
        </p:scale>
        <p:origin x="1714" y="5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2/1/2023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10</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fld id="{1D8BD707-D9CF-40AE-B4C6-C98DA3205C09}" type="datetimeFigureOut">
              <a:rPr lang="en-US" smtClean="0"/>
              <a:pPr/>
              <a:t>2/1/2023</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2/1/2023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2/1/2023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1D8BD707-D9CF-40AE-B4C6-C98DA3205C09}" type="datetimeFigureOut">
              <a:rPr lang="en-US" smtClean="0"/>
              <a:pPr/>
              <a:t>2/1/2023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a:t>Click to edit Master title style</a:t>
            </a:r>
          </a:p>
        </p:txBody>
      </p:sp>
      <p:sp>
        <p:nvSpPr>
          <p:cNvPr id="5" name="Date Placeholder 4"/>
          <p:cNvSpPr>
            <a:spLocks noGrp="1"/>
          </p:cNvSpPr>
          <p:nvPr>
            <p:ph type="dt" sz="half" idx="10"/>
          </p:nvPr>
        </p:nvSpPr>
        <p:spPr/>
        <p:txBody>
          <a:bodyPr/>
          <a:lstStyle/>
          <a:p>
            <a:fld id="{1D8BD707-D9CF-40AE-B4C6-C98DA3205C09}" type="datetimeFigureOut">
              <a:rPr lang="en-US" smtClean="0"/>
              <a:pPr/>
              <a:t>2/1/2023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a:t>Click to edit Master title style</a:t>
            </a:r>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2/1/2023</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sz="4800" dirty="0"/>
              <a:t> </a:t>
            </a:r>
            <a:r>
              <a:rPr lang="en-US" sz="4000" dirty="0" err="1"/>
              <a:t>iPhosS</a:t>
            </a:r>
            <a:r>
              <a:rPr lang="en-US" sz="4000" dirty="0"/>
              <a:t>(Deep)-</a:t>
            </a:r>
            <a:r>
              <a:rPr lang="en-US" sz="4000" dirty="0" err="1"/>
              <a:t>PseAAC</a:t>
            </a:r>
            <a:r>
              <a:rPr lang="en-US" sz="4000" dirty="0"/>
              <a:t>: Identification of Phosphoserine Sites in Proteins Using Deep Learning on General Pseudo Amino Acid Compositions</a:t>
            </a:r>
            <a:endParaRPr lang="en-US" sz="40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249362"/>
          </a:xfrm>
        </p:spPr>
        <p:txBody>
          <a:bodyPr>
            <a:normAutofit/>
          </a:bodyPr>
          <a:lstStyle/>
          <a:p>
            <a:r>
              <a:rPr lang="en-US" b="1" dirty="0"/>
              <a:t>Abstract</a:t>
            </a:r>
            <a:endParaRPr lang="en-IN" dirty="0"/>
          </a:p>
        </p:txBody>
      </p:sp>
      <p:sp>
        <p:nvSpPr>
          <p:cNvPr id="3" name="Content Placeholder 2"/>
          <p:cNvSpPr>
            <a:spLocks noGrp="1"/>
          </p:cNvSpPr>
          <p:nvPr>
            <p:ph idx="1"/>
          </p:nvPr>
        </p:nvSpPr>
        <p:spPr>
          <a:xfrm>
            <a:off x="1295400" y="1447800"/>
            <a:ext cx="7638288" cy="4914900"/>
          </a:xfrm>
        </p:spPr>
        <p:txBody>
          <a:bodyPr>
            <a:noAutofit/>
          </a:bodyPr>
          <a:lstStyle/>
          <a:p>
            <a:pPr algn="just">
              <a:lnSpc>
                <a:spcPct val="150000"/>
              </a:lnSpc>
            </a:pPr>
            <a:r>
              <a:rPr lang="en-US" sz="2000" dirty="0" err="1"/>
              <a:t>Phosphoaspartate</a:t>
            </a:r>
            <a:r>
              <a:rPr lang="en-US" sz="2000" dirty="0"/>
              <a:t> is one of the major components of eukaryotes and prokaryotic two-component signaling pathways, and it communicates the signal from the sensor of histidine kinase, through the response regulator, to the DNA alongside transcription features and initiates the transcription of correct response genes. Thus, the prediction of </a:t>
            </a:r>
            <a:r>
              <a:rPr lang="en-US" sz="2000" dirty="0" err="1"/>
              <a:t>phosphoaspartate</a:t>
            </a:r>
            <a:r>
              <a:rPr lang="en-US" sz="2000" dirty="0"/>
              <a:t> sites is critical, and its experimental identification can be expensive, time-consuming, and tedious. For this purpose, we propose </a:t>
            </a:r>
            <a:r>
              <a:rPr lang="en-US" sz="2000" dirty="0" err="1"/>
              <a:t>iPhosD-PseAAC</a:t>
            </a:r>
            <a:r>
              <a:rPr lang="en-US" sz="2000" dirty="0"/>
              <a:t>, a new computational model for predicting </a:t>
            </a:r>
            <a:r>
              <a:rPr lang="en-US" sz="2000" dirty="0" err="1"/>
              <a:t>phosphoaspartate</a:t>
            </a:r>
            <a:r>
              <a:rPr lang="en-US" sz="2000" dirty="0"/>
              <a:t> sites in a particular protein sequence using Chou’s 5-steps rues: (1) Benchmark dataset</a:t>
            </a:r>
            <a:r>
              <a:rPr lang="en-US" sz="1200" dirty="0"/>
              <a:t>. </a:t>
            </a:r>
            <a:endParaRPr lang="en-US" sz="20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484909"/>
            <a:ext cx="7714488" cy="5715000"/>
          </a:xfrm>
        </p:spPr>
        <p:txBody>
          <a:bodyPr>
            <a:normAutofit/>
          </a:bodyPr>
          <a:lstStyle/>
          <a:p>
            <a:pPr algn="just">
              <a:lnSpc>
                <a:spcPct val="150000"/>
              </a:lnSpc>
            </a:pPr>
            <a:r>
              <a:rPr lang="en-US" sz="2000" dirty="0">
                <a:latin typeface="Times New Roman" pitchFamily="18" charset="0"/>
                <a:cs typeface="Times New Roman" pitchFamily="18" charset="0"/>
              </a:rPr>
              <a:t>. </a:t>
            </a:r>
          </a:p>
        </p:txBody>
      </p:sp>
      <p:sp>
        <p:nvSpPr>
          <p:cNvPr id="4" name="Rectangle 3"/>
          <p:cNvSpPr/>
          <p:nvPr/>
        </p:nvSpPr>
        <p:spPr>
          <a:xfrm>
            <a:off x="1524000" y="609600"/>
            <a:ext cx="7239000" cy="4654736"/>
          </a:xfrm>
          <a:prstGeom prst="rect">
            <a:avLst/>
          </a:prstGeom>
        </p:spPr>
        <p:txBody>
          <a:bodyPr wrap="square">
            <a:spAutoFit/>
          </a:bodyPr>
          <a:lstStyle/>
          <a:p>
            <a:pPr algn="just">
              <a:lnSpc>
                <a:spcPct val="150000"/>
              </a:lnSpc>
            </a:pPr>
            <a:r>
              <a:rPr lang="en-US" sz="2000" dirty="0"/>
              <a:t>(2) The feature extraction techniques such as pseudo amino acid composition (</a:t>
            </a:r>
            <a:r>
              <a:rPr lang="en-US" sz="2000" dirty="0" err="1"/>
              <a:t>PseAAC</a:t>
            </a:r>
            <a:r>
              <a:rPr lang="en-US" sz="2000" dirty="0"/>
              <a:t>), statistical moments, and position relative features. (3) For the classification, artificial neural network AAN will be used. (4) In this step, 10-fold cross-validation and self-consistency testing will be used for validation. For self-consistency testing, 100% Acc is achieved, whereas, for 10-fold </a:t>
            </a:r>
            <a:r>
              <a:rPr lang="en-US" sz="2000" dirty="0" err="1"/>
              <a:t>crossvalidation</a:t>
            </a:r>
            <a:r>
              <a:rPr lang="en-US" sz="2000" dirty="0"/>
              <a:t> 95.14% Acc, 95.58% Sn, 94.70% </a:t>
            </a:r>
            <a:r>
              <a:rPr lang="en-US" sz="2000" dirty="0" err="1"/>
              <a:t>Sp</a:t>
            </a:r>
            <a:r>
              <a:rPr lang="en-US" sz="2000" dirty="0"/>
              <a:t> and 0.95 MCC are observed. (5). The final step is the development of a user-friendly web server for the ease of users. Thus, the </a:t>
            </a:r>
            <a:r>
              <a:rPr lang="en-US" sz="2000" dirty="0" err="1"/>
              <a:t>iPhosD-PseAAC</a:t>
            </a:r>
            <a:r>
              <a:rPr lang="en-US" sz="2000" dirty="0"/>
              <a:t> is the first and novel predictor for accurate and efficient identification of </a:t>
            </a:r>
            <a:r>
              <a:rPr lang="en-US" sz="2000" dirty="0" err="1"/>
              <a:t>phosphoaspartate</a:t>
            </a:r>
            <a:r>
              <a:rPr lang="en-US" sz="2000" dirty="0"/>
              <a:t> sites.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a:t>Existing System</a:t>
            </a:r>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a:t>The feature vector was formulated from both positive and negative samples (Cheng et al., 2018b). In 2018, Khan et al. (2018) proposed a strategy named </a:t>
            </a:r>
            <a:r>
              <a:rPr lang="en-US" sz="2000" dirty="0" err="1"/>
              <a:t>iPhosTPseAAC</a:t>
            </a:r>
            <a:r>
              <a:rPr lang="en-US" sz="2000" dirty="0"/>
              <a:t> for an expectation of </a:t>
            </a:r>
            <a:r>
              <a:rPr lang="en-US" sz="2000" dirty="0" err="1"/>
              <a:t>phosphothreonine</a:t>
            </a:r>
            <a:r>
              <a:rPr lang="en-US" sz="2000" dirty="0"/>
              <a:t> destinations utilizing </a:t>
            </a:r>
            <a:r>
              <a:rPr lang="en-US" sz="2000" dirty="0" err="1"/>
              <a:t>PSeAAC</a:t>
            </a:r>
            <a:r>
              <a:rPr lang="en-US" sz="2000" dirty="0"/>
              <a:t>, measurable minutes, and different position relative highlights. ANN was utilized for classification while testing was performed by 10-overlay Cross-Validation and Jackknife testing.</a:t>
            </a:r>
          </a:p>
          <a:p>
            <a:pPr algn="just">
              <a:lnSpc>
                <a:spcPct val="150000"/>
              </a:lnSpc>
            </a:pPr>
            <a:r>
              <a:rPr lang="en-US" sz="2000" dirty="0"/>
              <a:t>Formulation of the proposed predictor based on the 5-step rule brings a large dividend. It renders the model clarity of rationale, sets a benchmark for improvements, and makes it easily accessible to the wide-spread scientific community. </a:t>
            </a:r>
            <a:endParaRPr lang="en-US" sz="20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a:t>Disadvantage of Existing System</a:t>
            </a:r>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US" sz="2000" dirty="0"/>
              <a:t>Commonly, the experimentally proven datasets are used for model prediction; sometimes for testing, we do not have an experimentally proven dataset to test the model against the actual available data. By chance, if the data is available, it might be possible that data are not sufficient to test the accuracy of the predicting model. Only those samples could be incorporated into the model which exists in nature as for such a biological problem, it is not possible to build hypothetical datasets. To score the four metrics of Eq.  what kind of testing should be done to meet sufficient accuracy reliability? Usually, the dataset is split into 3 partitions. One partition is used for training while another is used for testing, and the leftover partition is used for validation. </a:t>
            </a:r>
            <a:endParaRPr lang="en-US" sz="20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a:t>PROPOSED SYSTEM :</a:t>
            </a:r>
            <a:endParaRPr lang="en-US" dirty="0"/>
          </a:p>
        </p:txBody>
      </p:sp>
      <p:sp>
        <p:nvSpPr>
          <p:cNvPr id="3" name="Content Placeholder 2"/>
          <p:cNvSpPr>
            <a:spLocks noGrp="1"/>
          </p:cNvSpPr>
          <p:nvPr>
            <p:ph idx="1"/>
          </p:nvPr>
        </p:nvSpPr>
        <p:spPr>
          <a:xfrm>
            <a:off x="1066800" y="990600"/>
            <a:ext cx="7391400" cy="5867400"/>
          </a:xfrm>
        </p:spPr>
        <p:txBody>
          <a:bodyPr>
            <a:noAutofit/>
          </a:bodyPr>
          <a:lstStyle/>
          <a:p>
            <a:pPr algn="just">
              <a:lnSpc>
                <a:spcPct val="150000"/>
              </a:lnSpc>
            </a:pPr>
            <a:r>
              <a:rPr lang="en-US" sz="2000" dirty="0"/>
              <a:t>In a comparative analysis, the results of </a:t>
            </a:r>
            <a:r>
              <a:rPr lang="en-US" sz="2000" dirty="0" err="1"/>
              <a:t>iPhosD-PseAAC</a:t>
            </a:r>
            <a:r>
              <a:rPr lang="en-US" sz="2000" dirty="0"/>
              <a:t> for the metrics are compared with already existing PTM site prediction models, i.e., </a:t>
            </a:r>
            <a:r>
              <a:rPr lang="en-US" sz="2000" dirty="0" err="1"/>
              <a:t>iPhosT-PseAAC</a:t>
            </a:r>
            <a:r>
              <a:rPr lang="en-US" sz="2000" dirty="0"/>
              <a:t> (Khan et al., 2018) and </a:t>
            </a:r>
            <a:r>
              <a:rPr lang="en-US" sz="2000" dirty="0" err="1"/>
              <a:t>PhosphoSVM</a:t>
            </a:r>
            <a:r>
              <a:rPr lang="en-US" sz="2000" dirty="0"/>
              <a:t> (Dou et al., 2014). Both the models </a:t>
            </a:r>
            <a:r>
              <a:rPr lang="en-US" sz="2000" dirty="0" err="1"/>
              <a:t>iPhosT-PseAAC</a:t>
            </a:r>
            <a:r>
              <a:rPr lang="en-US" sz="2000" dirty="0"/>
              <a:t> and </a:t>
            </a:r>
            <a:r>
              <a:rPr lang="en-US" sz="2000" dirty="0" err="1"/>
              <a:t>PhosphoSVM</a:t>
            </a:r>
            <a:r>
              <a:rPr lang="en-US" sz="2000" dirty="0"/>
              <a:t> are merely used benchmarks for comparison of accuracy metrics. Since no earlier model for identification phosphorylation sites of aspartic acid has been found in texts. Considering these benchmark values, the metrics yielded by </a:t>
            </a:r>
            <a:r>
              <a:rPr lang="en-US" sz="2000" dirty="0" err="1"/>
              <a:t>iPhosD-PseAAC</a:t>
            </a:r>
            <a:r>
              <a:rPr lang="en-US" sz="2000" dirty="0"/>
              <a:t> has higher values than </a:t>
            </a:r>
            <a:r>
              <a:rPr lang="en-US" sz="2000" dirty="0" err="1"/>
              <a:t>iPhosT-PseAAC</a:t>
            </a:r>
            <a:r>
              <a:rPr lang="en-US" sz="2000" dirty="0"/>
              <a:t> and </a:t>
            </a:r>
            <a:r>
              <a:rPr lang="en-US" sz="2000" dirty="0" err="1"/>
              <a:t>PhosphoSVM</a:t>
            </a:r>
            <a:r>
              <a:rPr lang="en-US" sz="2000" dirty="0"/>
              <a:t> for all Acc, </a:t>
            </a:r>
            <a:r>
              <a:rPr lang="en-US" sz="2000" dirty="0" err="1"/>
              <a:t>Sp</a:t>
            </a:r>
            <a:r>
              <a:rPr lang="en-US" sz="2000" dirty="0"/>
              <a:t>, Sn, and MCC. This indicates better prediction as compared to others</a:t>
            </a:r>
            <a:endParaRPr lang="en-US" sz="20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a:t>ADVANTAGE</a:t>
            </a:r>
            <a:endParaRPr lang="en-US" dirty="0"/>
          </a:p>
        </p:txBody>
      </p:sp>
      <p:sp>
        <p:nvSpPr>
          <p:cNvPr id="3" name="Content Placeholder 2"/>
          <p:cNvSpPr>
            <a:spLocks noGrp="1"/>
          </p:cNvSpPr>
          <p:nvPr>
            <p:ph idx="1"/>
          </p:nvPr>
        </p:nvSpPr>
        <p:spPr>
          <a:xfrm>
            <a:off x="1066800" y="1066800"/>
            <a:ext cx="7866888" cy="5791200"/>
          </a:xfrm>
        </p:spPr>
        <p:txBody>
          <a:bodyPr>
            <a:normAutofit/>
          </a:bodyPr>
          <a:lstStyle/>
          <a:p>
            <a:pPr algn="just">
              <a:lnSpc>
                <a:spcPct val="150000"/>
              </a:lnSpc>
            </a:pPr>
            <a:r>
              <a:rPr lang="en-US" sz="2000" dirty="0"/>
              <a:t>If an obvious dataset is not available to validate the model prediction, cross-validation is the best option to choose and to give the validation that the developed model is working fine. Herein, we performed 10-fold cross-validation and calculated accumulated accuracy by adding the accuracy of each fold. The average accuracy was 95.14%, as shown in Tab. 2 and Fig. 3. We also validate the prediction model using jackknife to verify the quality of </a:t>
            </a:r>
            <a:r>
              <a:rPr lang="en-US" sz="2000" dirty="0" err="1"/>
              <a:t>iPhosD-PseAAC</a:t>
            </a:r>
            <a:r>
              <a:rPr lang="en-US" sz="2000" dirty="0"/>
              <a:t>. For jackknife validation training, every instance of both the datasets is used for training and testing for unique output and received 94.46% of the prediction validation accuracy.</a:t>
            </a:r>
            <a:endParaRPr lang="en-US" sz="2000"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3524306739"/>
              </p:ext>
            </p:extLst>
          </p:nvPr>
        </p:nvGraphicFramePr>
        <p:xfrm>
          <a:off x="1066800" y="228600"/>
          <a:ext cx="7867650" cy="5562600"/>
        </p:xfrm>
        <a:graphic>
          <a:graphicData uri="http://schemas.openxmlformats.org/drawingml/2006/table">
            <a:tbl>
              <a:tblPr firstRow="1" bandRow="1">
                <a:tableStyleId>{5C22544A-7EE6-4342-B048-85BDC9FD1C3A}</a:tableStyleId>
              </a:tblPr>
              <a:tblGrid>
                <a:gridCol w="2622550">
                  <a:extLst>
                    <a:ext uri="{9D8B030D-6E8A-4147-A177-3AD203B41FA5}">
                      <a16:colId xmlns:a16="http://schemas.microsoft.com/office/drawing/2014/main" val="20000"/>
                    </a:ext>
                  </a:extLst>
                </a:gridCol>
                <a:gridCol w="2622550">
                  <a:extLst>
                    <a:ext uri="{9D8B030D-6E8A-4147-A177-3AD203B41FA5}">
                      <a16:colId xmlns:a16="http://schemas.microsoft.com/office/drawing/2014/main" val="20001"/>
                    </a:ext>
                  </a:extLst>
                </a:gridCol>
                <a:gridCol w="2622550">
                  <a:extLst>
                    <a:ext uri="{9D8B030D-6E8A-4147-A177-3AD203B41FA5}">
                      <a16:colId xmlns:a16="http://schemas.microsoft.com/office/drawing/2014/main" val="20002"/>
                    </a:ext>
                  </a:extLst>
                </a:gridCol>
              </a:tblGrid>
              <a:tr h="528049">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2734282">
                <a:tc>
                  <a:txBody>
                    <a:bodyPr/>
                    <a:lstStyle/>
                    <a:p>
                      <a:pPr algn="just"/>
                      <a:r>
                        <a:rPr lang="en-US" sz="2000" dirty="0"/>
                        <a:t>Identification of N6- </a:t>
                      </a:r>
                      <a:r>
                        <a:rPr lang="en-US" sz="2000" dirty="0" err="1"/>
                        <a:t>methyladenosine</a:t>
                      </a:r>
                      <a:r>
                        <a:rPr lang="en-US" sz="2000" dirty="0"/>
                        <a:t> sites by extending the idea of SAAC into Chou’s </a:t>
                      </a:r>
                      <a:r>
                        <a:rPr lang="en-US" sz="2000" dirty="0" err="1"/>
                        <a:t>PseAAC</a:t>
                      </a:r>
                      <a:r>
                        <a:rPr lang="en-US" sz="2000" dirty="0"/>
                        <a:t> to formulate RNA sequences.</a:t>
                      </a:r>
                      <a:endParaRPr lang="en-IN" sz="2000" dirty="0">
                        <a:latin typeface="Times New Roman" pitchFamily="18" charset="0"/>
                        <a:cs typeface="Times New Roman" pitchFamily="18" charset="0"/>
                      </a:endParaRPr>
                    </a:p>
                  </a:txBody>
                  <a:tcPr/>
                </a:tc>
                <a:tc>
                  <a:txBody>
                    <a:bodyPr/>
                    <a:lstStyle/>
                    <a:p>
                      <a:pPr algn="just"/>
                      <a:r>
                        <a:rPr lang="en-IN" sz="2000" dirty="0" err="1"/>
                        <a:t>iMethyl</a:t>
                      </a:r>
                      <a:r>
                        <a:rPr lang="en-IN" sz="2000" dirty="0"/>
                        <a:t>-STTNC</a:t>
                      </a:r>
                      <a:r>
                        <a:rPr kumimoji="0" lang="en-IN" sz="2000" b="0" i="0" kern="1200" dirty="0">
                          <a:solidFill>
                            <a:schemeClr val="dk1"/>
                          </a:solidFill>
                          <a:effectLst/>
                          <a:latin typeface="+mn-lt"/>
                          <a:ea typeface="+mn-ea"/>
                          <a:cs typeface="+mn-cs"/>
                        </a:rPr>
                        <a:t>,</a:t>
                      </a:r>
                      <a:endParaRPr lang="en-IN" sz="2000" dirty="0">
                        <a:latin typeface="Times New Roman" pitchFamily="18" charset="0"/>
                        <a:cs typeface="Times New Roman" pitchFamily="18" charset="0"/>
                      </a:endParaRPr>
                    </a:p>
                  </a:txBody>
                  <a:tcPr/>
                </a:tc>
                <a:tc>
                  <a:txBody>
                    <a:bodyPr/>
                    <a:lstStyle/>
                    <a:p>
                      <a:pPr algn="just"/>
                      <a:r>
                        <a:rPr kumimoji="0" lang="en-US" sz="2000" b="1" i="0" kern="1200" dirty="0">
                          <a:solidFill>
                            <a:schemeClr val="dk1"/>
                          </a:solidFill>
                          <a:effectLst/>
                          <a:latin typeface="+mn-lt"/>
                          <a:ea typeface="+mn-ea"/>
                          <a:cs typeface="+mn-cs"/>
                        </a:rPr>
                        <a:t> </a:t>
                      </a:r>
                      <a:r>
                        <a:rPr kumimoji="0" lang="en-US" sz="2000" b="0" i="0" kern="1200" dirty="0">
                          <a:solidFill>
                            <a:schemeClr val="dk1"/>
                          </a:solidFill>
                          <a:effectLst/>
                          <a:latin typeface="+mn-lt"/>
                          <a:ea typeface="+mn-ea"/>
                          <a:cs typeface="+mn-cs"/>
                        </a:rPr>
                        <a:t>Among these codes, identification of methylated or not methylated GAC motif is highly indispensable.</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300269">
                <a:tc>
                  <a:txBody>
                    <a:bodyPr/>
                    <a:lstStyle/>
                    <a:p>
                      <a:pPr algn="just"/>
                      <a:r>
                        <a:rPr lang="en-US" sz="2000" dirty="0"/>
                        <a:t>Prediction of N-linked glycosylation sites using position relative features and statistical moments.</a:t>
                      </a:r>
                      <a:r>
                        <a:rPr kumimoji="0" lang="en-US" sz="2000" b="0" i="0" kern="1200" dirty="0">
                          <a:solidFill>
                            <a:schemeClr val="dk1"/>
                          </a:solidFill>
                          <a:effectLst/>
                          <a:latin typeface="+mn-lt"/>
                          <a:ea typeface="+mn-ea"/>
                          <a:cs typeface="+mn-cs"/>
                        </a:rPr>
                        <a:t>,</a:t>
                      </a:r>
                      <a:endParaRPr lang="en-IN" sz="2000" dirty="0">
                        <a:latin typeface="Times New Roman" pitchFamily="18" charset="0"/>
                        <a:cs typeface="Times New Roman" pitchFamily="18" charset="0"/>
                      </a:endParaRPr>
                    </a:p>
                  </a:txBody>
                  <a:tcPr/>
                </a:tc>
                <a:tc>
                  <a:txBody>
                    <a:bodyPr/>
                    <a:lstStyle/>
                    <a:p>
                      <a:pPr algn="just"/>
                      <a:r>
                        <a:rPr lang="en-IN" sz="2000" dirty="0"/>
                        <a:t>MA, Rasool N, Khan YD</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Glycosylation is one of the most complex post translation modification in eukaryotic cells. </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1011508160"/>
              </p:ext>
            </p:extLst>
          </p:nvPr>
        </p:nvGraphicFramePr>
        <p:xfrm>
          <a:off x="1143000" y="304801"/>
          <a:ext cx="7791449" cy="6400799"/>
        </p:xfrm>
        <a:graphic>
          <a:graphicData uri="http://schemas.openxmlformats.org/drawingml/2006/table">
            <a:tbl>
              <a:tblPr firstRow="1" bandRow="1">
                <a:tableStyleId>{5C22544A-7EE6-4342-B048-85BDC9FD1C3A}</a:tableStyleId>
              </a:tblPr>
              <a:tblGrid>
                <a:gridCol w="1840557">
                  <a:extLst>
                    <a:ext uri="{9D8B030D-6E8A-4147-A177-3AD203B41FA5}">
                      <a16:colId xmlns:a16="http://schemas.microsoft.com/office/drawing/2014/main" val="20000"/>
                    </a:ext>
                  </a:extLst>
                </a:gridCol>
                <a:gridCol w="2975446">
                  <a:extLst>
                    <a:ext uri="{9D8B030D-6E8A-4147-A177-3AD203B41FA5}">
                      <a16:colId xmlns:a16="http://schemas.microsoft.com/office/drawing/2014/main" val="20001"/>
                    </a:ext>
                  </a:extLst>
                </a:gridCol>
                <a:gridCol w="2975446">
                  <a:extLst>
                    <a:ext uri="{9D8B030D-6E8A-4147-A177-3AD203B41FA5}">
                      <a16:colId xmlns:a16="http://schemas.microsoft.com/office/drawing/2014/main" val="20002"/>
                    </a:ext>
                  </a:extLst>
                </a:gridCol>
              </a:tblGrid>
              <a:tr h="404302">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3100897">
                <a:tc>
                  <a:txBody>
                    <a:bodyPr/>
                    <a:lstStyle/>
                    <a:p>
                      <a:pPr algn="just"/>
                      <a:r>
                        <a:rPr lang="en-US" sz="2000" dirty="0"/>
                        <a:t>a two-level model for discrimination of membrane proteins and their types by extending the notion of SAAC into Chou’s pseudo amino acid composition.</a:t>
                      </a:r>
                      <a:endParaRPr lang="en-IN" sz="2000" dirty="0">
                        <a:latin typeface="Times New Roman" pitchFamily="18" charset="0"/>
                        <a:cs typeface="Times New Roman" pitchFamily="18" charset="0"/>
                      </a:endParaRPr>
                    </a:p>
                  </a:txBody>
                  <a:tcPr/>
                </a:tc>
                <a:tc>
                  <a:txBody>
                    <a:bodyPr/>
                    <a:lstStyle/>
                    <a:p>
                      <a:pPr algn="just"/>
                      <a:r>
                        <a:rPr lang="en-IN" sz="2000" dirty="0"/>
                        <a:t>M, Jan Z </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Membrane proteins execute significant roles in cellular processes of living organisms, ranging from cell signaling to cell adhesion.</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247457">
                <a:tc>
                  <a:txBody>
                    <a:bodyPr/>
                    <a:lstStyle/>
                    <a:p>
                      <a:pPr algn="just"/>
                      <a:r>
                        <a:rPr lang="en-US" sz="2000" dirty="0"/>
                        <a:t>Focus on </a:t>
                      </a:r>
                      <a:r>
                        <a:rPr lang="en-US" sz="2000" dirty="0" err="1"/>
                        <a:t>phosphoaspartate</a:t>
                      </a:r>
                      <a:r>
                        <a:rPr lang="en-US" sz="2000" dirty="0"/>
                        <a:t> and </a:t>
                      </a:r>
                      <a:r>
                        <a:rPr lang="en-US" sz="2000" dirty="0" err="1"/>
                        <a:t>phosphoglutamate</a:t>
                      </a:r>
                      <a:r>
                        <a:rPr lang="en-US" sz="2000" dirty="0"/>
                        <a:t>.</a:t>
                      </a:r>
                      <a:endParaRPr lang="en-IN" sz="2000" dirty="0">
                        <a:latin typeface="Times New Roman" pitchFamily="18" charset="0"/>
                        <a:cs typeface="Times New Roman" pitchFamily="18" charset="0"/>
                      </a:endParaRPr>
                    </a:p>
                  </a:txBody>
                  <a:tcPr/>
                </a:tc>
                <a:tc>
                  <a:txBody>
                    <a:bodyPr/>
                    <a:lstStyle/>
                    <a:p>
                      <a:pPr algn="just"/>
                      <a:r>
                        <a:rPr lang="sv-SE" sz="2000" dirty="0"/>
                        <a:t>P, Besant P, Piggott MJ</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Protein phosphorylation is a common </a:t>
                      </a:r>
                      <a:r>
                        <a:rPr kumimoji="0" lang="en-US" sz="2000" b="0" i="0" kern="1200" dirty="0" err="1">
                          <a:solidFill>
                            <a:schemeClr val="dk1"/>
                          </a:solidFill>
                          <a:effectLst/>
                          <a:latin typeface="+mn-lt"/>
                          <a:ea typeface="+mn-ea"/>
                          <a:cs typeface="+mn-cs"/>
                        </a:rPr>
                        <a:t>signalling</a:t>
                      </a:r>
                      <a:r>
                        <a:rPr kumimoji="0" lang="en-US" sz="2000" b="0" i="0" kern="1200" dirty="0">
                          <a:solidFill>
                            <a:schemeClr val="dk1"/>
                          </a:solidFill>
                          <a:effectLst/>
                          <a:latin typeface="+mn-lt"/>
                          <a:ea typeface="+mn-ea"/>
                          <a:cs typeface="+mn-cs"/>
                        </a:rPr>
                        <a:t> mechanism in both prokaryotic and eukaryotic organisms.</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OVERVIEW	</a:t>
            </a:r>
          </a:p>
        </p:txBody>
      </p:sp>
      <p:sp>
        <p:nvSpPr>
          <p:cNvPr id="3" name="Content Placeholder 2"/>
          <p:cNvSpPr>
            <a:spLocks noGrp="1"/>
          </p:cNvSpPr>
          <p:nvPr>
            <p:ph idx="1"/>
          </p:nvPr>
        </p:nvSpPr>
        <p:spPr>
          <a:xfrm>
            <a:off x="1295400" y="1219200"/>
            <a:ext cx="7638288" cy="5105400"/>
          </a:xfrm>
        </p:spPr>
        <p:txBody>
          <a:bodyPr>
            <a:noAutofit/>
          </a:bodyPr>
          <a:lstStyle/>
          <a:p>
            <a:pPr algn="just">
              <a:lnSpc>
                <a:spcPct val="170000"/>
              </a:lnSpc>
            </a:pPr>
            <a:r>
              <a:rPr lang="en-US" sz="2000" dirty="0" err="1"/>
              <a:t>Uniprot</a:t>
            </a:r>
            <a:r>
              <a:rPr lang="en-US" sz="2000" dirty="0"/>
              <a:t> is a huge database of proteins that contain annotated descriptions based on several experimental studies. The advanced query option of </a:t>
            </a:r>
            <a:r>
              <a:rPr lang="en-US" sz="2000" dirty="0" err="1"/>
              <a:t>Uniprot</a:t>
            </a:r>
            <a:r>
              <a:rPr lang="en-US" sz="2000" dirty="0"/>
              <a:t> was used to query PTM annotated protein sequences to form a benchmark dataset. The term 4-aspartyl phosphate was specified as modified residue to filter the protein having </a:t>
            </a:r>
            <a:r>
              <a:rPr lang="en-US" sz="2000" dirty="0" err="1"/>
              <a:t>phosphoaspartate</a:t>
            </a:r>
            <a:r>
              <a:rPr lang="en-US" sz="2000" dirty="0"/>
              <a:t> sites. Subsequently, to increase the reliability of data, only the proteins which have been reviewed and their post-translation modification identification is based on experimental assertion, were selected. </a:t>
            </a:r>
            <a:endParaRPr lang="es-ES" sz="20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Block Diagram</a:t>
            </a:r>
          </a:p>
        </p:txBody>
      </p:sp>
      <p:pic>
        <p:nvPicPr>
          <p:cNvPr id="7" name="Content Placeholder 6">
            <a:extLst>
              <a:ext uri="{FF2B5EF4-FFF2-40B4-BE49-F238E27FC236}">
                <a16:creationId xmlns:a16="http://schemas.microsoft.com/office/drawing/2014/main" id="{BFF42711-0441-AED5-CB93-8954C4861B43}"/>
              </a:ext>
            </a:extLst>
          </p:cNvPr>
          <p:cNvPicPr>
            <a:picLocks noGrp="1" noChangeAspect="1"/>
          </p:cNvPicPr>
          <p:nvPr>
            <p:ph idx="1"/>
          </p:nvPr>
        </p:nvPicPr>
        <p:blipFill>
          <a:blip r:embed="rId2"/>
          <a:stretch>
            <a:fillRect/>
          </a:stretch>
        </p:blipFill>
        <p:spPr>
          <a:xfrm>
            <a:off x="1435100" y="1417638"/>
            <a:ext cx="7499350" cy="4373562"/>
          </a:xfr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Architecture Diagram</a:t>
            </a:r>
          </a:p>
        </p:txBody>
      </p:sp>
      <p:pic>
        <p:nvPicPr>
          <p:cNvPr id="7" name="Content Placeholder 6">
            <a:extLst>
              <a:ext uri="{FF2B5EF4-FFF2-40B4-BE49-F238E27FC236}">
                <a16:creationId xmlns:a16="http://schemas.microsoft.com/office/drawing/2014/main" id="{57371ABA-98F4-99D4-80B6-7A44AD12BCE2}"/>
              </a:ext>
            </a:extLst>
          </p:cNvPr>
          <p:cNvPicPr>
            <a:picLocks noGrp="1" noChangeAspect="1"/>
          </p:cNvPicPr>
          <p:nvPr>
            <p:ph idx="1"/>
          </p:nvPr>
        </p:nvPicPr>
        <p:blipFill>
          <a:blip r:embed="rId2"/>
          <a:stretch>
            <a:fillRect/>
          </a:stretch>
        </p:blipFill>
        <p:spPr>
          <a:xfrm>
            <a:off x="1905000" y="1905000"/>
            <a:ext cx="5867400" cy="3548062"/>
          </a:xfr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a:p>
          <a:p>
            <a:pPr lvl="0"/>
            <a:r>
              <a:rPr lang="en-US" dirty="0"/>
              <a:t>Operating System	: Windows 10</a:t>
            </a:r>
          </a:p>
          <a:p>
            <a:pPr lvl="0"/>
            <a:r>
              <a:rPr lang="en-US" dirty="0"/>
              <a:t>Platform			</a:t>
            </a:r>
            <a:r>
              <a:rPr lang="en-US"/>
              <a:t>: python</a:t>
            </a:r>
            <a:endParaRPr lang="en-US" dirty="0"/>
          </a:p>
          <a:p>
            <a:pPr>
              <a:buNone/>
            </a:pP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a:t>Keyboard</a:t>
            </a:r>
          </a:p>
          <a:p>
            <a:r>
              <a:rPr lang="en-US" dirty="0"/>
              <a:t>Mouse</a:t>
            </a:r>
          </a:p>
          <a:p>
            <a:r>
              <a:rPr lang="en-US" dirty="0"/>
              <a:t>Hard disk 500GB</a:t>
            </a:r>
          </a:p>
          <a:p>
            <a:r>
              <a:rPr lang="en-US" dirty="0"/>
              <a:t>Ram 4 </a:t>
            </a:r>
            <a:r>
              <a:rPr lang="en-US" dirty="0" err="1"/>
              <a:t>Gb</a:t>
            </a:r>
            <a:endParaRPr lang="en-US" dirty="0"/>
          </a:p>
          <a:p>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CONCLUTION</a:t>
            </a:r>
          </a:p>
        </p:txBody>
      </p:sp>
      <p:sp>
        <p:nvSpPr>
          <p:cNvPr id="3" name="Content Placeholder 2"/>
          <p:cNvSpPr>
            <a:spLocks noGrp="1"/>
          </p:cNvSpPr>
          <p:nvPr>
            <p:ph idx="1"/>
          </p:nvPr>
        </p:nvSpPr>
        <p:spPr>
          <a:xfrm>
            <a:off x="1400972" y="1219200"/>
            <a:ext cx="7281672" cy="4648200"/>
          </a:xfrm>
        </p:spPr>
        <p:txBody>
          <a:bodyPr>
            <a:noAutofit/>
          </a:bodyPr>
          <a:lstStyle/>
          <a:p>
            <a:pPr marL="82296" indent="0" algn="just">
              <a:lnSpc>
                <a:spcPct val="150000"/>
              </a:lnSpc>
              <a:buNone/>
            </a:pPr>
            <a:r>
              <a:rPr lang="en-US" sz="2000" dirty="0"/>
              <a:t>In this study, we have proposed a prediction model named </a:t>
            </a:r>
            <a:r>
              <a:rPr lang="en-US" sz="2000" dirty="0" err="1"/>
              <a:t>iPhosD-PseAAC</a:t>
            </a:r>
            <a:r>
              <a:rPr lang="en-US" sz="2000" dirty="0"/>
              <a:t> for </a:t>
            </a:r>
            <a:r>
              <a:rPr lang="en-US" sz="2000" dirty="0" err="1"/>
              <a:t>phosphoaspartate</a:t>
            </a:r>
            <a:r>
              <a:rPr lang="en-US" sz="2000" dirty="0"/>
              <a:t> site prediction using Chou’s 5-steps rule. </a:t>
            </a:r>
            <a:r>
              <a:rPr lang="en-US" sz="2000" dirty="0" err="1"/>
              <a:t>Phosphoaspartate</a:t>
            </a:r>
            <a:r>
              <a:rPr lang="en-US" sz="2000" dirty="0"/>
              <a:t> plays many fundamental roles in a number of biological processes, including signal transduction pathways, energy metabolism, various cellular processes, and ripening and circadian rhythms in plants. The aim of the current study was to propose a new and more accurate </a:t>
            </a:r>
            <a:r>
              <a:rPr lang="en-US" sz="2000" dirty="0" err="1"/>
              <a:t>phosphoaspartate</a:t>
            </a:r>
            <a:r>
              <a:rPr lang="en-US" sz="2000" dirty="0"/>
              <a:t> sites predictor and make it easy-to-use, user-friendly, and publicly available to experimental biologists to get their desired results. In </a:t>
            </a:r>
            <a:r>
              <a:rPr lang="en-US" sz="2000" dirty="0" err="1"/>
              <a:t>PseAAC</a:t>
            </a:r>
            <a:r>
              <a:rPr lang="en-US" sz="2000" dirty="0"/>
              <a:t>, it uses the various compositional and positional features of the protein sequence</a:t>
            </a:r>
            <a:endParaRPr lang="en-US" sz="2000" dirty="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a:t>REFERENCE</a:t>
            </a:r>
          </a:p>
        </p:txBody>
      </p:sp>
      <p:sp>
        <p:nvSpPr>
          <p:cNvPr id="4" name="Content Placeholder 2"/>
          <p:cNvSpPr>
            <a:spLocks noGrp="1"/>
          </p:cNvSpPr>
          <p:nvPr>
            <p:ph idx="1"/>
          </p:nvPr>
        </p:nvSpPr>
        <p:spPr>
          <a:xfrm>
            <a:off x="1219200" y="838200"/>
            <a:ext cx="7715250" cy="5791200"/>
          </a:xfrm>
        </p:spPr>
        <p:txBody>
          <a:bodyPr>
            <a:noAutofit/>
          </a:bodyPr>
          <a:lstStyle/>
          <a:p>
            <a:pPr algn="just">
              <a:lnSpc>
                <a:spcPct val="170000"/>
              </a:lnSpc>
              <a:buFont typeface="Wingdings" panose="05000000000000000000" pitchFamily="2" charset="2"/>
              <a:buChar char="v"/>
            </a:pPr>
            <a:r>
              <a:rPr lang="en-IN" sz="2000" dirty="0"/>
              <a:t>  [1]</a:t>
            </a:r>
            <a:r>
              <a:rPr lang="en-US" sz="2000" dirty="0"/>
              <a:t>S, Hayat M (2018). </a:t>
            </a:r>
            <a:r>
              <a:rPr lang="en-US" sz="2000" dirty="0" err="1"/>
              <a:t>iMethyl</a:t>
            </a:r>
            <a:r>
              <a:rPr lang="en-US" sz="2000" dirty="0"/>
              <a:t>-STTNC: Identification of N6- </a:t>
            </a:r>
            <a:r>
              <a:rPr lang="en-US" sz="2000" dirty="0" err="1"/>
              <a:t>methyladenosine</a:t>
            </a:r>
            <a:r>
              <a:rPr lang="en-US" sz="2000" dirty="0"/>
              <a:t> sites by extending the idea of SAAC into Chou’s </a:t>
            </a:r>
            <a:r>
              <a:rPr lang="en-US" sz="2000" dirty="0" err="1"/>
              <a:t>PseAAC</a:t>
            </a:r>
            <a:r>
              <a:rPr lang="en-US" sz="2000" dirty="0"/>
              <a:t> to formulate RNA sequences. Journal of Theoretical Biology 455: 205–211. DOI 10.1016/j. jtbi.2018.07.018.</a:t>
            </a:r>
          </a:p>
          <a:p>
            <a:pPr algn="just">
              <a:lnSpc>
                <a:spcPct val="170000"/>
              </a:lnSpc>
              <a:buFont typeface="Wingdings" panose="05000000000000000000" pitchFamily="2" charset="2"/>
              <a:buChar char="v"/>
            </a:pPr>
            <a:r>
              <a:rPr lang="en-US" sz="2000" dirty="0">
                <a:latin typeface="Times New Roman" pitchFamily="18" charset="0"/>
                <a:cs typeface="Times New Roman" pitchFamily="18" charset="0"/>
              </a:rPr>
              <a:t>[2]</a:t>
            </a:r>
            <a:r>
              <a:rPr lang="en-US" sz="2000" dirty="0"/>
              <a:t> MA, Rasool N, Khan YD (2017). Prediction of N-linked glycosylation sites using position relative features and statistical moments. </a:t>
            </a:r>
            <a:r>
              <a:rPr lang="en-US" sz="2000" dirty="0" err="1"/>
              <a:t>PLoS</a:t>
            </a:r>
            <a:r>
              <a:rPr lang="en-US" sz="2000" dirty="0"/>
              <a:t> One 12: e0181966. DOI 10.1371/ journal.pone.0181966.</a:t>
            </a:r>
          </a:p>
          <a:p>
            <a:pPr algn="just">
              <a:lnSpc>
                <a:spcPct val="170000"/>
              </a:lnSpc>
              <a:buFont typeface="Wingdings" panose="05000000000000000000" pitchFamily="2" charset="2"/>
              <a:buChar char="v"/>
            </a:pPr>
            <a:r>
              <a:rPr lang="en-US" sz="2000" dirty="0">
                <a:latin typeface="Times New Roman" pitchFamily="18" charset="0"/>
                <a:cs typeface="Times New Roman" pitchFamily="18" charset="0"/>
              </a:rPr>
              <a:t>[3]</a:t>
            </a:r>
            <a:r>
              <a:rPr lang="en-US" sz="2000" dirty="0"/>
              <a:t> M, Hayat M, Jan Z (2018). iMem-2LSAAC: a two-level model for discrimination of membrane proteins and their types by extending the notion of SAAC into Chou’s pseudo amino acid composition. Journal of Theoretical Biology 442: 11– 21. DOI 10.1016/j.jtbi.2018.01.008</a:t>
            </a:r>
            <a:endParaRPr lang="en-IN" sz="2000" dirty="0">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5400" y="228600"/>
            <a:ext cx="7574280" cy="6324600"/>
          </a:xfrm>
        </p:spPr>
        <p:txBody>
          <a:bodyPr>
            <a:noAutofit/>
          </a:bodyPr>
          <a:lstStyle/>
          <a:p>
            <a:pPr algn="just">
              <a:lnSpc>
                <a:spcPct val="170000"/>
              </a:lnSpc>
            </a:pPr>
            <a:r>
              <a:rPr lang="en-IN" sz="2000" dirty="0"/>
              <a:t>[4]P, Besant P, Piggott MJ (2011). Focus on </a:t>
            </a:r>
            <a:r>
              <a:rPr lang="en-IN" sz="2000" dirty="0" err="1"/>
              <a:t>phosphoaspartate</a:t>
            </a:r>
            <a:r>
              <a:rPr lang="en-IN" sz="2000" dirty="0"/>
              <a:t> and </a:t>
            </a:r>
            <a:r>
              <a:rPr lang="en-IN" sz="2000" dirty="0" err="1"/>
              <a:t>phosphoglutamate</a:t>
            </a:r>
            <a:r>
              <a:rPr lang="en-IN" sz="2000" dirty="0"/>
              <a:t>. Amino Acids 40: 1035–1051. DOI 10.1007/s00726-010-0738-5.</a:t>
            </a:r>
          </a:p>
          <a:p>
            <a:pPr algn="just">
              <a:lnSpc>
                <a:spcPct val="170000"/>
              </a:lnSpc>
            </a:pPr>
            <a:r>
              <a:rPr lang="en-IN" sz="2000" dirty="0">
                <a:latin typeface="Times New Roman" pitchFamily="18" charset="0"/>
                <a:cs typeface="Times New Roman" pitchFamily="18" charset="0"/>
              </a:rPr>
              <a:t>[5]</a:t>
            </a:r>
            <a:r>
              <a:rPr lang="en-IN" sz="2000" dirty="0"/>
              <a:t> , Khan SA, Jamil H, Rasool N, Khan YD (2016). A prediction model for membrane proteins using moments based features. BioMed Research International 2016: 1–7. DOI 10.1155/ 2016/8370132 .</a:t>
            </a:r>
          </a:p>
          <a:p>
            <a:pPr algn="just">
              <a:lnSpc>
                <a:spcPct val="170000"/>
              </a:lnSpc>
            </a:pPr>
            <a:r>
              <a:rPr lang="en-IN" sz="2000" dirty="0">
                <a:latin typeface="Times New Roman" pitchFamily="18" charset="0"/>
                <a:cs typeface="Times New Roman" pitchFamily="18" charset="0"/>
              </a:rPr>
              <a:t>[6]</a:t>
            </a:r>
            <a:r>
              <a:rPr lang="en-US" sz="2000" dirty="0"/>
              <a:t> Rasool N, Khan YD (2017). A treatise to computational approaches towards prediction of membrane protein and its subtypes. Journal of Membrane Biology 250: 55–76. DOI 10.1007/s00232-016-9937-7.</a:t>
            </a:r>
            <a:endParaRPr lang="en-IN" sz="2000" dirty="0">
              <a:latin typeface="Times New Roman" pitchFamily="18" charset="0"/>
              <a:cs typeface="Times New Roman"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1447800" y="609600"/>
            <a:ext cx="7315200" cy="5867400"/>
          </a:xfrm>
        </p:spPr>
        <p:txBody>
          <a:bodyPr>
            <a:noAutofit/>
          </a:bodyPr>
          <a:lstStyle/>
          <a:p>
            <a:pPr algn="just">
              <a:lnSpc>
                <a:spcPct val="170000"/>
              </a:lnSpc>
            </a:pPr>
            <a:r>
              <a:rPr lang="en-IN" sz="2000" dirty="0"/>
              <a:t>[7] Huang T, </a:t>
            </a:r>
            <a:r>
              <a:rPr lang="en-IN" sz="2000" dirty="0" err="1"/>
              <a:t>Su</a:t>
            </a:r>
            <a:r>
              <a:rPr lang="en-IN" sz="2000" dirty="0"/>
              <a:t> J, Zhang X, Chen W, Zhang F, He L, Chou KC (2018). Implications of newly identified brain </a:t>
            </a:r>
            <a:r>
              <a:rPr lang="en-IN" sz="2000" dirty="0" err="1"/>
              <a:t>eQTL</a:t>
            </a:r>
            <a:r>
              <a:rPr lang="en-IN" sz="2000" dirty="0"/>
              <a:t> genes and their interactors in Schizophrenia. Molecular </a:t>
            </a:r>
            <a:r>
              <a:rPr lang="en-IN" sz="2000" dirty="0" err="1"/>
              <a:t>TherapyNucleic</a:t>
            </a:r>
            <a:r>
              <a:rPr lang="en-IN" sz="2000" dirty="0"/>
              <a:t> Acids 12: 433–442. DOI 10.1016/j.omtn.2018.05.026</a:t>
            </a:r>
          </a:p>
          <a:p>
            <a:pPr algn="just">
              <a:lnSpc>
                <a:spcPct val="170000"/>
              </a:lnSpc>
            </a:pPr>
            <a:r>
              <a:rPr lang="en-IN" sz="2000" dirty="0">
                <a:latin typeface="Times New Roman" pitchFamily="18" charset="0"/>
                <a:cs typeface="Times New Roman" pitchFamily="18" charset="0"/>
              </a:rPr>
              <a:t>[8] </a:t>
            </a:r>
            <a:r>
              <a:rPr lang="en-US" sz="2000" dirty="0"/>
              <a:t>Chou KC (2004). Predicting subcellular localization of proteins in a hybridization space. Bioinformatics 20: 1151– 1156. DOI 10.1093/bioinformatics/bth054</a:t>
            </a:r>
            <a:endParaRPr lang="en-IN" sz="2000" dirty="0"/>
          </a:p>
          <a:p>
            <a:pPr algn="just">
              <a:lnSpc>
                <a:spcPct val="170000"/>
              </a:lnSpc>
            </a:pPr>
            <a:r>
              <a:rPr lang="en-IN" sz="2000" dirty="0">
                <a:latin typeface="Times New Roman" pitchFamily="18" charset="0"/>
                <a:cs typeface="Times New Roman" pitchFamily="18" charset="0"/>
              </a:rPr>
              <a:t>[9]</a:t>
            </a:r>
            <a:r>
              <a:rPr lang="en-US" sz="2000" dirty="0"/>
              <a:t> EJ, </a:t>
            </a:r>
            <a:r>
              <a:rPr lang="en-US" sz="2000" dirty="0" err="1"/>
              <a:t>Laub</a:t>
            </a:r>
            <a:r>
              <a:rPr lang="en-US" sz="2000" dirty="0"/>
              <a:t> MT (2012). Evolution of two-component signal transduction systems. Annual Review of Microbiology 66: 325–347. DOI 10.1146/annurev-micro-092611-150039.</a:t>
            </a:r>
            <a:endParaRPr lang="en-IN" sz="2000" dirty="0">
              <a:latin typeface="Times New Roman" pitchFamily="18" charset="0"/>
              <a:cs typeface="Times New Roman"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3633DD8-6D1C-13C0-48F1-ED1980CBBA43}"/>
              </a:ext>
            </a:extLst>
          </p:cNvPr>
          <p:cNvSpPr>
            <a:spLocks noGrp="1"/>
          </p:cNvSpPr>
          <p:nvPr>
            <p:ph idx="1"/>
          </p:nvPr>
        </p:nvSpPr>
        <p:spPr>
          <a:xfrm>
            <a:off x="1143000" y="304800"/>
            <a:ext cx="7790688" cy="6019800"/>
          </a:xfrm>
        </p:spPr>
        <p:txBody>
          <a:bodyPr>
            <a:normAutofit/>
          </a:bodyPr>
          <a:lstStyle/>
          <a:p>
            <a:pPr algn="l"/>
            <a:r>
              <a:rPr lang="en-US" sz="2000" dirty="0"/>
              <a:t>[10]Predicting structural classes of proteins by incorporating their global and local physicochemical and conformational properties into general Chou’s </a:t>
            </a:r>
            <a:r>
              <a:rPr lang="en-US" sz="2000" dirty="0" err="1"/>
              <a:t>PseAAC</a:t>
            </a:r>
            <a:r>
              <a:rPr lang="en-US" sz="2000" dirty="0"/>
              <a:t>. Journal of Theoretical Biology 454: 139–145. DOI 10.1016/j. jtbi.2018.05.033.</a:t>
            </a:r>
          </a:p>
          <a:p>
            <a:pPr algn="l"/>
            <a:endParaRPr lang="en-US" sz="2000" dirty="0"/>
          </a:p>
          <a:p>
            <a:pPr algn="l"/>
            <a:r>
              <a:rPr lang="en-IN" sz="2000" dirty="0"/>
              <a:t>[11]Ding H, Feng P, Lin H, Chou KC (2016a). </a:t>
            </a:r>
            <a:r>
              <a:rPr lang="en-IN" sz="2000" dirty="0" err="1"/>
              <a:t>iACP</a:t>
            </a:r>
            <a:r>
              <a:rPr lang="en-IN" sz="2000" dirty="0"/>
              <a:t>: a sequence-based tool for identifying anticancer peptides. </a:t>
            </a:r>
            <a:r>
              <a:rPr lang="en-IN" sz="2000" dirty="0" err="1"/>
              <a:t>Oncotarget</a:t>
            </a:r>
            <a:r>
              <a:rPr lang="en-IN" sz="2000" dirty="0"/>
              <a:t> 7: 16895–16909. DOI 10.18632/oncotarget.7815</a:t>
            </a:r>
          </a:p>
          <a:p>
            <a:pPr algn="l"/>
            <a:endParaRPr lang="en-IN" sz="2000" dirty="0"/>
          </a:p>
          <a:p>
            <a:pPr algn="l"/>
            <a:r>
              <a:rPr lang="en-IN" sz="2000" dirty="0"/>
              <a:t>[12] Ding H, Zhou X, Lin H, Chou KC (2018). </a:t>
            </a:r>
            <a:r>
              <a:rPr lang="en-IN" sz="2000" dirty="0" err="1"/>
              <a:t>iRNA</a:t>
            </a:r>
            <a:r>
              <a:rPr lang="en-IN" sz="2000" dirty="0"/>
              <a:t>(m6A)- </a:t>
            </a:r>
            <a:r>
              <a:rPr lang="en-IN" sz="2000" dirty="0" err="1"/>
              <a:t>PseDNC</a:t>
            </a:r>
            <a:r>
              <a:rPr lang="en-IN" sz="2000" dirty="0"/>
              <a:t>: identifying N6-methyladenosine sites using pseudo dinucleotide composition. Analytical Biochemistry 561–562: 59–65. DOI 10.1016/j.ab.2018.09.002.</a:t>
            </a:r>
          </a:p>
          <a:p>
            <a:pPr algn="l"/>
            <a:endParaRPr lang="en-IN" sz="2000" dirty="0"/>
          </a:p>
        </p:txBody>
      </p:sp>
    </p:spTree>
    <p:extLst>
      <p:ext uri="{BB962C8B-B14F-4D97-AF65-F5344CB8AC3E}">
        <p14:creationId xmlns:p14="http://schemas.microsoft.com/office/powerpoint/2010/main" val="1728954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FA5C86A-A6D6-5BE7-B556-264580CB2EF4}"/>
              </a:ext>
            </a:extLst>
          </p:cNvPr>
          <p:cNvSpPr>
            <a:spLocks noGrp="1"/>
          </p:cNvSpPr>
          <p:nvPr>
            <p:ph idx="1"/>
          </p:nvPr>
        </p:nvSpPr>
        <p:spPr>
          <a:xfrm>
            <a:off x="1524000" y="1104900"/>
            <a:ext cx="7333488" cy="4648200"/>
          </a:xfrm>
        </p:spPr>
        <p:txBody>
          <a:bodyPr>
            <a:normAutofit/>
          </a:bodyPr>
          <a:lstStyle/>
          <a:p>
            <a:pPr marL="82296" indent="0">
              <a:buNone/>
            </a:pPr>
            <a:r>
              <a:rPr lang="en-IN" sz="2000" dirty="0"/>
              <a:t>[13] Feng P, Ding H, Lin H, Chou KC (2016b). Using deformation energy to </a:t>
            </a:r>
            <a:r>
              <a:rPr lang="en-IN" sz="2000" dirty="0" err="1"/>
              <a:t>analyze</a:t>
            </a:r>
            <a:r>
              <a:rPr lang="en-IN" sz="2000" dirty="0"/>
              <a:t> nucleosome positioning in genomes. Genomics 107: 69–75. DOI 10.1016/j.ygeno.2015.12.005.</a:t>
            </a:r>
          </a:p>
          <a:p>
            <a:pPr marL="82296" indent="0">
              <a:buNone/>
            </a:pPr>
            <a:endParaRPr lang="en-IN" sz="2000" dirty="0"/>
          </a:p>
          <a:p>
            <a:pPr marL="82296" indent="0">
              <a:buNone/>
            </a:pPr>
            <a:r>
              <a:rPr lang="en-IN" sz="2000" dirty="0"/>
              <a:t>[14] P, Yang H, Ding H, Lin H, Chou KC (2017). </a:t>
            </a:r>
            <a:r>
              <a:rPr lang="en-IN" sz="2000" dirty="0" err="1"/>
              <a:t>iRNA</a:t>
            </a:r>
            <a:r>
              <a:rPr lang="en-IN" sz="2000" dirty="0"/>
              <a:t>-AI: identifying the adenosine to inosine editing sites in RNA sequences. </a:t>
            </a:r>
            <a:r>
              <a:rPr lang="en-IN" sz="2000" dirty="0" err="1"/>
              <a:t>Oncotarget</a:t>
            </a:r>
            <a:r>
              <a:rPr lang="en-IN" sz="2000" dirty="0"/>
              <a:t> 8: 4208–4217. DOI 10.18632/ oncotarget.13758.</a:t>
            </a:r>
          </a:p>
          <a:p>
            <a:pPr marL="82296" indent="0">
              <a:buNone/>
            </a:pPr>
            <a:endParaRPr lang="en-IN" sz="2000" dirty="0"/>
          </a:p>
          <a:p>
            <a:pPr marL="82296" indent="0">
              <a:buNone/>
            </a:pPr>
            <a:r>
              <a:rPr lang="en-IN" sz="2000" dirty="0"/>
              <a:t>[15]</a:t>
            </a:r>
            <a:r>
              <a:rPr lang="en-US" sz="2000" dirty="0"/>
              <a:t> </a:t>
            </a:r>
            <a:r>
              <a:rPr lang="en-US" sz="2000" dirty="0" err="1"/>
              <a:t>pLoc-mPlant</a:t>
            </a:r>
            <a:r>
              <a:rPr lang="en-US" sz="2000" dirty="0"/>
              <a:t>: predict subcellular localization of multi-location plant proteins by incorporating the optimal GO information into general </a:t>
            </a:r>
            <a:r>
              <a:rPr lang="en-US" sz="2000" dirty="0" err="1"/>
              <a:t>PseAAC</a:t>
            </a:r>
            <a:r>
              <a:rPr lang="en-US" sz="2000" dirty="0"/>
              <a:t>. Molecular </a:t>
            </a:r>
            <a:r>
              <a:rPr lang="en-US" sz="2000" dirty="0" err="1"/>
              <a:t>BioSystems</a:t>
            </a:r>
            <a:r>
              <a:rPr lang="en-US" sz="2000" dirty="0"/>
              <a:t> 13: 1722–1727. DOI 10.1039/C7MB00267J</a:t>
            </a:r>
            <a:r>
              <a:rPr lang="en-US" sz="1200" dirty="0"/>
              <a:t>.</a:t>
            </a:r>
            <a:endParaRPr lang="en-IN" sz="2000" dirty="0"/>
          </a:p>
        </p:txBody>
      </p:sp>
    </p:spTree>
    <p:extLst>
      <p:ext uri="{BB962C8B-B14F-4D97-AF65-F5344CB8AC3E}">
        <p14:creationId xmlns:p14="http://schemas.microsoft.com/office/powerpoint/2010/main" val="111659341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2060</TotalTime>
  <Words>1730</Words>
  <Application>Microsoft Office PowerPoint</Application>
  <PresentationFormat>On-screen Show (4:3)</PresentationFormat>
  <Paragraphs>70</Paragraphs>
  <Slides>20</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20</vt:i4>
      </vt:variant>
    </vt:vector>
  </HeadingPairs>
  <TitlesOfParts>
    <vt:vector size="27" baseType="lpstr">
      <vt:lpstr>Calibri</vt:lpstr>
      <vt:lpstr>Gill Sans MT</vt:lpstr>
      <vt:lpstr>Times New Roman</vt:lpstr>
      <vt:lpstr>Verdana</vt:lpstr>
      <vt:lpstr>Wingdings</vt:lpstr>
      <vt:lpstr>Wingdings 2</vt:lpstr>
      <vt:lpstr>Solstice</vt:lpstr>
      <vt:lpstr> iPhosS(Deep)-PseAAC: Identification of Phosphoserine Sites in Proteins Using Deep Learning on General Pseudo Amino Acid Compositions</vt:lpstr>
      <vt:lpstr>Abstract</vt:lpstr>
      <vt:lpstr>PowerPoint Presentation</vt:lpstr>
      <vt:lpstr>Existing System</vt:lpstr>
      <vt:lpstr>Disadvantage of Existing System</vt:lpstr>
      <vt:lpstr>PROPOSED SYSTEM :</vt:lpstr>
      <vt:lpstr>ADVANTAGE</vt:lpstr>
      <vt:lpstr>PowerPoint Presentation</vt:lpstr>
      <vt:lpstr>PowerPoint Presentation</vt:lpstr>
      <vt:lpstr>OVERVIEW </vt:lpstr>
      <vt:lpstr>Block Diagram</vt:lpstr>
      <vt:lpstr>Architecture Diagram</vt:lpstr>
      <vt:lpstr>SOFTWARE REQUIREMENTS:</vt:lpstr>
      <vt:lpstr>HARDWARE REQUIREMENTS:</vt:lpstr>
      <vt:lpstr>CONCLUTION</vt:lpstr>
      <vt:lpstr>REFERENCE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vishalrameshv13@gmail.com</cp:lastModifiedBy>
  <cp:revision>643</cp:revision>
  <dcterms:created xsi:type="dcterms:W3CDTF">2006-08-16T00:00:00Z</dcterms:created>
  <dcterms:modified xsi:type="dcterms:W3CDTF">2023-02-01T11:03:51Z</dcterms:modified>
</cp:coreProperties>
</file>