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345" r:id="rId4"/>
    <p:sldId id="328" r:id="rId5"/>
    <p:sldId id="260" r:id="rId6"/>
    <p:sldId id="262" r:id="rId7"/>
    <p:sldId id="263" r:id="rId8"/>
    <p:sldId id="294" r:id="rId9"/>
    <p:sldId id="327" r:id="rId10"/>
    <p:sldId id="326" r:id="rId11"/>
    <p:sldId id="332" r:id="rId12"/>
    <p:sldId id="330" r:id="rId13"/>
    <p:sldId id="333" r:id="rId14"/>
    <p:sldId id="296" r:id="rId15"/>
    <p:sldId id="295" r:id="rId16"/>
    <p:sldId id="331" r:id="rId17"/>
    <p:sldId id="323" r:id="rId18"/>
    <p:sldId id="329" r:id="rId19"/>
    <p:sldId id="34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en.wikipedia.org/wiki/Closed-form_expression"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6354" y="914400"/>
            <a:ext cx="7498080" cy="3886200"/>
          </a:xfrm>
        </p:spPr>
        <p:txBody>
          <a:bodyPr>
            <a:normAutofit/>
          </a:bodyPr>
          <a:lstStyle/>
          <a:p>
            <a:r>
              <a:rPr lang="en-US" sz="4000" b="1" dirty="0"/>
              <a:t>Modularizing Deep Learning via Pairwise Learning With Kernels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143000"/>
            <a:ext cx="7772400" cy="5715000"/>
          </a:xfrm>
        </p:spPr>
        <p:txBody>
          <a:bodyPr>
            <a:noAutofit/>
          </a:bodyPr>
          <a:lstStyle/>
          <a:p>
            <a:pPr algn="just">
              <a:lnSpc>
                <a:spcPct val="150000"/>
              </a:lnSpc>
            </a:pPr>
            <a:r>
              <a:rPr lang="en-US" sz="2000" dirty="0"/>
              <a:t>By redefining the conventional notions of layers, we present an alternative view on finitely wide, fully trainable deep neural networks as stacked linear models in feature spaces, leading to a kernel machine interpretation</a:t>
            </a:r>
            <a:r>
              <a:rPr lang="en-US" sz="1200" dirty="0"/>
              <a:t>. </a:t>
            </a:r>
          </a:p>
          <a:p>
            <a:pPr algn="just">
              <a:lnSpc>
                <a:spcPct val="150000"/>
              </a:lnSpc>
            </a:pPr>
            <a:r>
              <a:rPr lang="en-US" sz="2000" dirty="0"/>
              <a:t>Based on this construction, we then propose a provably optimal modular learning framework for classification that does not require between-module backpropagation</a:t>
            </a:r>
          </a:p>
          <a:p>
            <a:pPr algn="just">
              <a:lnSpc>
                <a:spcPct val="150000"/>
              </a:lnSpc>
            </a:pPr>
            <a:r>
              <a:rPr lang="en-US" sz="2000" dirty="0"/>
              <a:t>This modular approach brings new insights into the label requirement of deep learning (DL).</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t>It leverages only implicit pairwise labels (weak supervision) when learning the hidden modules. </a:t>
            </a:r>
          </a:p>
          <a:p>
            <a:pPr algn="just">
              <a:lnSpc>
                <a:spcPct val="150000"/>
              </a:lnSpc>
            </a:pPr>
            <a:endParaRPr lang="en-US" sz="2000" dirty="0"/>
          </a:p>
          <a:p>
            <a:pPr algn="just">
              <a:lnSpc>
                <a:spcPct val="150000"/>
              </a:lnSpc>
            </a:pPr>
            <a:r>
              <a:rPr lang="en-US" sz="2000" dirty="0"/>
              <a:t>When training the output module, on the other hand, it requires full supervision but achieves high label efficiency, needing as few as ten randomly selected labeled examples (one from each class) to achieve 94.88% accuracy on CIFAR-10 using a ResNet-18 backbone. </a:t>
            </a:r>
          </a:p>
          <a:p>
            <a:pPr algn="just">
              <a:lnSpc>
                <a:spcPct val="150000"/>
              </a:lnSpc>
            </a:pPr>
            <a:endParaRPr lang="en-US" sz="2000" dirty="0"/>
          </a:p>
          <a:p>
            <a:pPr algn="just">
              <a:lnSpc>
                <a:spcPct val="150000"/>
              </a:lnSpc>
            </a:pPr>
            <a:r>
              <a:rPr lang="en-US" sz="2000" dirty="0" err="1"/>
              <a:t>oreover</a:t>
            </a:r>
            <a:r>
              <a:rPr lang="en-US" sz="2000" dirty="0"/>
              <a:t>, modular training enables fully modularized DL workflows, which then simplify the design and implementation of pipelines and improve the maintainability and reusability of models.</a:t>
            </a:r>
            <a:endParaRPr lang="en-US" sz="2000" dirty="0">
              <a:latin typeface="Times New Roman" pitchFamily="18" charset="0"/>
              <a:cs typeface="Times New Roman" pitchFamily="18" charset="0"/>
            </a:endParaRPr>
          </a:p>
        </p:txBody>
      </p:sp>
      <p:sp>
        <p:nvSpPr>
          <p:cNvPr id="4" name="Rectangle 3"/>
          <p:cNvSpPr/>
          <p:nvPr/>
        </p:nvSpPr>
        <p:spPr>
          <a:xfrm>
            <a:off x="1524000" y="609600"/>
            <a:ext cx="6705600" cy="459036"/>
          </a:xfrm>
          <a:prstGeom prst="rect">
            <a:avLst/>
          </a:prstGeom>
        </p:spPr>
        <p:txBody>
          <a:bodyPr wrap="square">
            <a:spAutoFit/>
          </a:bodyPr>
          <a:lstStyle/>
          <a:p>
            <a:pPr algn="just">
              <a:lnSpc>
                <a:spcPct val="150000"/>
              </a:lnSpc>
            </a:pPr>
            <a:r>
              <a:rPr lang="en-US" dirty="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t>To showcase the advantages of such a modularized workflow, we describe a simple yet reliable method for estimating reusability of pretrained modules as well as task transferability in a transfer learning setting.</a:t>
            </a:r>
          </a:p>
          <a:p>
            <a:pPr algn="just">
              <a:lnSpc>
                <a:spcPct val="150000"/>
              </a:lnSpc>
            </a:pPr>
            <a:r>
              <a:rPr lang="en-US" sz="2000" dirty="0"/>
              <a:t>At practically no computation overhead, it precisely described the task space structure of 15 binary classification tasks from CIFAR-10</a:t>
            </a:r>
            <a:r>
              <a:rPr lang="en-US" sz="1200" dirty="0"/>
              <a:t>.</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a:latin typeface="Times New Roman" pitchFamily="18" charset="0"/>
                <a:cs typeface="Times New Roman" pitchFamily="18" charset="0"/>
              </a:rPr>
              <a:t>In Existing system </a:t>
            </a:r>
            <a:r>
              <a:rPr lang="en-US" sz="2000" dirty="0"/>
              <a:t> we extended their theoretical framework, explicitly established the connections between NNs and KMs, and proposed a fully modular training approach with proven strong optimality guarantee.</a:t>
            </a:r>
            <a:endParaRPr lang="en-IN" sz="2000" dirty="0">
              <a:latin typeface="Times New Roman" pitchFamily="18" charset="0"/>
              <a:cs typeface="Times New Roman" pitchFamily="18" charset="0"/>
            </a:endParaRPr>
          </a:p>
          <a:p>
            <a:pPr algn="just">
              <a:lnSpc>
                <a:spcPct val="150000"/>
              </a:lnSpc>
            </a:pPr>
            <a:r>
              <a:rPr lang="en-US" sz="2000" dirty="0"/>
              <a:t>kernels to imitate the computations performed by infinitely wide networks in expectation. Shankar et al. [4] proposed kernels that are </a:t>
            </a:r>
            <a:r>
              <a:rPr lang="en-US" sz="2000" dirty="0" err="1"/>
              <a:t>equivaleent</a:t>
            </a:r>
            <a:r>
              <a:rPr lang="en-US" sz="2000" dirty="0"/>
              <a:t> to expectations of finite-widths random networks.</a:t>
            </a:r>
          </a:p>
          <a:p>
            <a:pPr algn="just">
              <a:lnSpc>
                <a:spcPct val="150000"/>
              </a:lnSpc>
            </a:pPr>
            <a:r>
              <a:rPr lang="en-US" sz="2000" dirty="0"/>
              <a:t>proposed an a posteriori method that analyzes a trained network as modules in order to extract useful information. Most works in this direction, however, achieved only partial</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When performance is unsatisfying, it is practically impossible to trace the source of the problem to a particular design choice.</a:t>
            </a:r>
          </a:p>
          <a:p>
            <a:pPr algn="just">
              <a:lnSpc>
                <a:spcPct val="150000"/>
              </a:lnSpc>
            </a:pPr>
            <a:r>
              <a:rPr lang="en-US" sz="2000" dirty="0"/>
              <a:t>Moreover, this method can be extended to measure task transferability, a central problem in transfer learning, continual/lifelong learning, and multitask learning  Unlike many existing methods, our approach requires no training, is task agnostic, flexible, and completely data-driven. .</a:t>
            </a:r>
          </a:p>
          <a:p>
            <a:pPr algn="just">
              <a:lnSpc>
                <a:spcPct val="150000"/>
              </a:lnSpc>
            </a:pPr>
            <a:endParaRPr lang="en-US" sz="2000" dirty="0">
              <a:latin typeface="Times New Roman" pitchFamily="18" charset="0"/>
              <a:cs typeface="Times New Roman" pitchFamily="18" charset="0"/>
            </a:endParaRPr>
          </a:p>
          <a:p>
            <a:pPr algn="just">
              <a:lnSpc>
                <a:spcPct val="150000"/>
              </a:lnSpc>
            </a:pPr>
            <a:r>
              <a:rPr lang="en-US" sz="2000" dirty="0"/>
              <a:t>Underlying this practical problem is a theoretical issue that is central to many important research domains, including transfer learning, continual/lifelong learning, </a:t>
            </a:r>
            <a:r>
              <a:rPr lang="en-US" sz="2000" dirty="0" err="1"/>
              <a:t>metalearning</a:t>
            </a:r>
            <a:r>
              <a:rPr lang="en-US" sz="2000" dirty="0"/>
              <a:t>, and multitask learning</a:t>
            </a:r>
            <a:r>
              <a:rPr lang="en-US" sz="1200" dirty="0"/>
              <a:t>: </a:t>
            </a:r>
            <a:r>
              <a:rPr lang="en-US" sz="2000" dirty="0"/>
              <a:t>.</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b="0" i="0" dirty="0">
                <a:solidFill>
                  <a:srgbClr val="333333"/>
                </a:solidFill>
                <a:effectLst/>
                <a:latin typeface="Arial" panose="020B0604020202020204" pitchFamily="34" charset="0"/>
              </a:rPr>
              <a:t>we then propose a provably optimal modular learning framework for classification that does not require between-module backpropagation.</a:t>
            </a:r>
            <a:endParaRPr lang="en-US" sz="2000" dirty="0"/>
          </a:p>
          <a:p>
            <a:pPr algn="just">
              <a:lnSpc>
                <a:spcPct val="150000"/>
              </a:lnSpc>
            </a:pPr>
            <a:r>
              <a:rPr lang="en-US" sz="2000" b="0" i="0" dirty="0">
                <a:solidFill>
                  <a:srgbClr val="333333"/>
                </a:solidFill>
                <a:effectLst/>
                <a:latin typeface="Arial" panose="020B0604020202020204" pitchFamily="34" charset="0"/>
              </a:rPr>
              <a:t>This modular approach brings new insights into the label requirement of deep learning (DL). It leverages only implicit pairwise labels (weak supervision) when learning the hidden modules. When training the output module, on the other hand, it requires full supervision but achieves high label efficiency, needing as few as ten randomly selected labeled examples (one from each class) to achieve 94.88% accuracy on CIFAR-10 using a ResNet-18 backbone</a:t>
            </a:r>
            <a:r>
              <a:rPr lang="en-US" sz="1200" b="0" i="0" dirty="0">
                <a:solidFill>
                  <a:srgbClr val="333333"/>
                </a:solidFill>
                <a:effectLst/>
                <a:latin typeface="Arial" panose="020B0604020202020204" pitchFamily="34" charset="0"/>
              </a:rPr>
              <a:t>.</a:t>
            </a:r>
            <a:r>
              <a:rPr lang="en-US" sz="2000" dirty="0"/>
              <a:t>. </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lnSpcReduction="20000"/>
          </a:bodyPr>
          <a:lstStyle/>
          <a:p>
            <a:pPr algn="just">
              <a:lnSpc>
                <a:spcPct val="150000"/>
              </a:lnSpc>
            </a:pPr>
            <a:r>
              <a:rPr lang="en-US" sz="2000" dirty="0"/>
              <a:t>This definition is often used as an identity and is referred to as the “kernel trick” in some more modern </a:t>
            </a:r>
            <a:r>
              <a:rPr lang="en-US" sz="2000" dirty="0" err="1"/>
              <a:t>taxe</a:t>
            </a:r>
            <a:endParaRPr lang="en-US" sz="2000" dirty="0"/>
          </a:p>
          <a:p>
            <a:pPr algn="just">
              <a:lnSpc>
                <a:spcPct val="150000"/>
              </a:lnSpc>
            </a:pPr>
            <a:r>
              <a:rPr lang="en-US" sz="2000" dirty="0"/>
              <a:t>Along this line of research, some more recent methods include H-score [51] and the Bregman-</a:t>
            </a:r>
            <a:r>
              <a:rPr lang="en-US" sz="2000" dirty="0" err="1"/>
              <a:t>correntropy</a:t>
            </a:r>
            <a:r>
              <a:rPr lang="en-US" sz="2000" dirty="0"/>
              <a:t> conditional divergence [52], the latter of which used the </a:t>
            </a:r>
            <a:r>
              <a:rPr lang="en-US" sz="2000" dirty="0" err="1"/>
              <a:t>correntropy</a:t>
            </a:r>
            <a:r>
              <a:rPr lang="en-US" sz="2000" dirty="0"/>
              <a:t> functional [53] and the Bregman matrix divergence [54] to quantify divergence between mappings.</a:t>
            </a:r>
          </a:p>
          <a:p>
            <a:pPr algn="just">
              <a:lnSpc>
                <a:spcPct val="150000"/>
              </a:lnSpc>
            </a:pPr>
            <a:r>
              <a:rPr lang="en-US" sz="2000" dirty="0"/>
              <a:t>To facilitate fair comparisons, end-to-end and modular training operate on the same backbone network. For all results, we used stochastic gradient descent as the optimizer with batch size 128. For each module in the modular method as well as the end-to-end baseline, we trained with annealing 3This type of results is reminiscent of the “ideal bounds” for </a:t>
            </a:r>
            <a:r>
              <a:rPr lang="en-US" sz="2000" dirty="0" err="1"/>
              <a:t>representati</a:t>
            </a:r>
            <a:endParaRPr lang="en-US" sz="2000" dirty="0">
              <a:latin typeface="Times New Roman" pitchFamily="18" charset="0"/>
              <a:cs typeface="Times New Roman" pitchFamily="18" charset="0"/>
            </a:endParaRPr>
          </a:p>
          <a:p>
            <a:pPr algn="just">
              <a:lnSpc>
                <a:spcPct val="150000"/>
              </a:lnSpc>
            </a:pPr>
            <a:r>
              <a:rPr lang="en-US" sz="2200" dirty="0"/>
              <a:t>The momentum was set to 0.9 throughout. For data preprocessing, we used simple mean subtraction followed by division by standard deviation.</a:t>
            </a:r>
            <a:endParaRPr lang="en-US" sz="22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873540561"/>
              </p:ext>
            </p:extLst>
          </p:nvPr>
        </p:nvGraphicFramePr>
        <p:xfrm>
          <a:off x="838200" y="228600"/>
          <a:ext cx="8096250" cy="4820920"/>
        </p:xfrm>
        <a:graphic>
          <a:graphicData uri="http://schemas.openxmlformats.org/drawingml/2006/table">
            <a:tbl>
              <a:tblPr firstRow="1" bandRow="1">
                <a:tableStyleId>{5C22544A-7EE6-4342-B048-85BDC9FD1C3A}</a:tableStyleId>
              </a:tblPr>
              <a:tblGrid>
                <a:gridCol w="28511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pPr algn="just"/>
                      <a:r>
                        <a:rPr lang="en-US" sz="2000" dirty="0"/>
                        <a:t>Bayesian learning for neural networks</a:t>
                      </a:r>
                      <a:endParaRPr lang="en-IN" sz="2000" dirty="0">
                        <a:latin typeface="Times New Roman" pitchFamily="18" charset="0"/>
                        <a:cs typeface="Times New Roman" pitchFamily="18" charset="0"/>
                      </a:endParaRPr>
                    </a:p>
                  </a:txBody>
                  <a:tcPr/>
                </a:tc>
                <a:tc>
                  <a:txBody>
                    <a:bodyPr/>
                    <a:lstStyle/>
                    <a:p>
                      <a:pPr algn="just"/>
                      <a:r>
                        <a:rPr lang="en-IN" sz="2000" dirty="0"/>
                        <a:t>R. M. Neal</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This book demonstrates how Bayesian methods allow complex neural network models to be used without fear of the "overfitting" that can occur with traditional training methods.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n-US" sz="2000" dirty="0"/>
                        <a:t>Deep neural networks as Gaussian processes</a:t>
                      </a:r>
                      <a:endParaRPr lang="en-IN" sz="2000" dirty="0">
                        <a:latin typeface="Times New Roman" pitchFamily="18" charset="0"/>
                        <a:cs typeface="Times New Roman" pitchFamily="18" charset="0"/>
                      </a:endParaRPr>
                    </a:p>
                  </a:txBody>
                  <a:tcPr/>
                </a:tc>
                <a:tc>
                  <a:txBody>
                    <a:bodyPr/>
                    <a:lstStyle/>
                    <a:p>
                      <a:pPr algn="just"/>
                      <a:r>
                        <a:rPr lang="en-IN" sz="2000" dirty="0"/>
                        <a:t>J. Lee, Y. </a:t>
                      </a:r>
                      <a:r>
                        <a:rPr lang="en-IN" sz="2000" dirty="0" err="1"/>
                        <a:t>Bahri</a:t>
                      </a:r>
                      <a:r>
                        <a:rPr lang="en-IN" sz="2000" dirty="0"/>
                        <a:t>, R. Novak, S. S. </a:t>
                      </a:r>
                      <a:r>
                        <a:rPr lang="en-IN" sz="2000" dirty="0" err="1"/>
                        <a:t>Schoenholz</a:t>
                      </a:r>
                      <a:r>
                        <a:rPr lang="en-IN" sz="2000" dirty="0"/>
                        <a:t>, J. Pennington, and J. </a:t>
                      </a:r>
                      <a:r>
                        <a:rPr lang="en-IN" sz="2000" dirty="0" err="1"/>
                        <a:t>Sohl</a:t>
                      </a:r>
                      <a:r>
                        <a:rPr lang="en-IN" sz="2000" dirty="0"/>
                        <a:t>-Dickstein</a:t>
                      </a:r>
                      <a:r>
                        <a:rPr lang="en-US"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It has long been known that a single-layer fully-connected neural network with an </a:t>
                      </a:r>
                      <a:r>
                        <a:rPr kumimoji="0" lang="en-US" sz="2000" b="0" i="0" kern="1200" dirty="0" err="1">
                          <a:solidFill>
                            <a:schemeClr val="dk1"/>
                          </a:solidFill>
                          <a:effectLst/>
                          <a:latin typeface="+mn-lt"/>
                          <a:ea typeface="+mn-ea"/>
                          <a:cs typeface="+mn-cs"/>
                        </a:rPr>
                        <a:t>i.i.d.</a:t>
                      </a:r>
                      <a:r>
                        <a:rPr kumimoji="0" lang="en-US" sz="2000" b="0" i="0" kern="1200" dirty="0">
                          <a:solidFill>
                            <a:schemeClr val="dk1"/>
                          </a:solidFill>
                          <a:effectLst/>
                          <a:latin typeface="+mn-lt"/>
                          <a:ea typeface="+mn-ea"/>
                          <a:cs typeface="+mn-cs"/>
                        </a:rPr>
                        <a:t>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4147597282"/>
              </p:ext>
            </p:extLst>
          </p:nvPr>
        </p:nvGraphicFramePr>
        <p:xfrm>
          <a:off x="1219200" y="304800"/>
          <a:ext cx="7715252" cy="5638800"/>
        </p:xfrm>
        <a:graphic>
          <a:graphicData uri="http://schemas.openxmlformats.org/drawingml/2006/table">
            <a:tbl>
              <a:tblPr firstRow="1" bandRow="1">
                <a:tableStyleId>{5C22544A-7EE6-4342-B048-85BDC9FD1C3A}</a:tableStyleId>
              </a:tblPr>
              <a:tblGrid>
                <a:gridCol w="2362346">
                  <a:extLst>
                    <a:ext uri="{9D8B030D-6E8A-4147-A177-3AD203B41FA5}">
                      <a16:colId xmlns:a16="http://schemas.microsoft.com/office/drawing/2014/main" val="20000"/>
                    </a:ext>
                  </a:extLst>
                </a:gridCol>
                <a:gridCol w="2676453">
                  <a:extLst>
                    <a:ext uri="{9D8B030D-6E8A-4147-A177-3AD203B41FA5}">
                      <a16:colId xmlns:a16="http://schemas.microsoft.com/office/drawing/2014/main" val="20001"/>
                    </a:ext>
                  </a:extLst>
                </a:gridCol>
                <a:gridCol w="2676453">
                  <a:extLst>
                    <a:ext uri="{9D8B030D-6E8A-4147-A177-3AD203B41FA5}">
                      <a16:colId xmlns:a16="http://schemas.microsoft.com/office/drawing/2014/main" val="20002"/>
                    </a:ext>
                  </a:extLst>
                </a:gridCol>
              </a:tblGrid>
              <a:tr h="43375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02523">
                <a:tc>
                  <a:txBody>
                    <a:bodyPr/>
                    <a:lstStyle/>
                    <a:p>
                      <a:pPr algn="just"/>
                      <a:r>
                        <a:rPr lang="en-IN" sz="2000" dirty="0"/>
                        <a:t>Neural tangent </a:t>
                      </a:r>
                      <a:r>
                        <a:rPr lang="en-IN" sz="2000" dirty="0" err="1"/>
                        <a:t>kerne</a:t>
                      </a:r>
                      <a:endParaRPr lang="en-IN" sz="2000" dirty="0">
                        <a:latin typeface="Times New Roman" pitchFamily="18" charset="0"/>
                        <a:cs typeface="Times New Roman" pitchFamily="18" charset="0"/>
                      </a:endParaRPr>
                    </a:p>
                  </a:txBody>
                  <a:tcPr/>
                </a:tc>
                <a:tc>
                  <a:txBody>
                    <a:bodyPr/>
                    <a:lstStyle/>
                    <a:p>
                      <a:pPr algn="just"/>
                      <a:r>
                        <a:rPr lang="en-US" sz="2000" dirty="0"/>
                        <a:t>A. </a:t>
                      </a:r>
                      <a:r>
                        <a:rPr lang="en-US" sz="2000" dirty="0" err="1"/>
                        <a:t>Jacot</a:t>
                      </a:r>
                      <a:r>
                        <a:rPr lang="en-US" sz="2000" dirty="0"/>
                        <a:t>, F. Gabriel, and C. </a:t>
                      </a:r>
                      <a:r>
                        <a:rPr lang="en-US" sz="2000" dirty="0" err="1"/>
                        <a:t>Hongler</a:t>
                      </a:r>
                      <a:r>
                        <a:rPr lang="en-US"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This enables simple </a:t>
                      </a:r>
                      <a:r>
                        <a:rPr kumimoji="0" lang="en-US" sz="2000" b="0" i="0" u="none" strike="noStrike" kern="1200" dirty="0">
                          <a:solidFill>
                            <a:schemeClr val="dk1"/>
                          </a:solidFill>
                          <a:effectLst/>
                          <a:latin typeface="+mn-lt"/>
                          <a:ea typeface="+mn-ea"/>
                          <a:cs typeface="+mn-cs"/>
                          <a:hlinkClick r:id="rId2" tooltip="Closed-form expression"/>
                        </a:rPr>
                        <a:t>closed form</a:t>
                      </a:r>
                      <a:r>
                        <a:rPr kumimoji="0" lang="en-US" sz="2000" b="0" i="0" kern="1200" dirty="0">
                          <a:solidFill>
                            <a:schemeClr val="dk1"/>
                          </a:solidFill>
                          <a:effectLst/>
                          <a:latin typeface="+mn-lt"/>
                          <a:ea typeface="+mn-ea"/>
                          <a:cs typeface="+mn-cs"/>
                        </a:rPr>
                        <a:t> statements to be made about neural network predictions, training dynamics, generalization, and loss surfaces.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602523">
                <a:tc>
                  <a:txBody>
                    <a:bodyPr/>
                    <a:lstStyle/>
                    <a:p>
                      <a:pPr algn="just"/>
                      <a:r>
                        <a:rPr lang="en-IN" sz="2000" dirty="0"/>
                        <a:t>Neural kernels without tangents</a:t>
                      </a:r>
                      <a:endParaRPr lang="en-IN" sz="2000" dirty="0">
                        <a:latin typeface="Times New Roman" pitchFamily="18" charset="0"/>
                        <a:cs typeface="Times New Roman" pitchFamily="18" charset="0"/>
                      </a:endParaRPr>
                    </a:p>
                  </a:txBody>
                  <a:tcPr/>
                </a:tc>
                <a:tc>
                  <a:txBody>
                    <a:bodyPr/>
                    <a:lstStyle/>
                    <a:p>
                      <a:pPr algn="just"/>
                      <a:r>
                        <a:rPr lang="en-IN" sz="2000" dirty="0"/>
                        <a:t>V. Shankar</a:t>
                      </a:r>
                      <a:endParaRPr lang="en-IN" sz="2000" dirty="0">
                        <a:latin typeface="Times New Roman" pitchFamily="18" charset="0"/>
                        <a:cs typeface="Times New Roman" pitchFamily="18" charset="0"/>
                      </a:endParaRPr>
                    </a:p>
                  </a:txBody>
                  <a:tcPr/>
                </a:tc>
                <a:tc>
                  <a:txBody>
                    <a:bodyPr/>
                    <a:lstStyle/>
                    <a:p>
                      <a:pPr algn="just"/>
                      <a:r>
                        <a:rPr lang="en-US" sz="2000" dirty="0"/>
                        <a:t>kernels from bags of features. We show that these operations correspond to many of the building blocks of “neural tangent kernels” (NTK).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just">
              <a:lnSpc>
                <a:spcPct val="170000"/>
              </a:lnSpc>
            </a:pPr>
            <a:r>
              <a:rPr lang="en-US" sz="2000" dirty="0"/>
              <a:t>The idea is simple. Instead of considering the nonlinearity to be the last component of a layer or a module (call it the </a:t>
            </a:r>
            <a:r>
              <a:rPr lang="en-US" sz="2000" dirty="0" err="1"/>
              <a:t>ith</a:t>
            </a:r>
            <a:r>
              <a:rPr lang="en-US" sz="2000" dirty="0"/>
              <a:t> layer or module here for convenience), we consider it to be the first component of the next layer. After potentially repeating this process for layer </a:t>
            </a:r>
            <a:r>
              <a:rPr lang="en-US" sz="2000" dirty="0" err="1"/>
              <a:t>i</a:t>
            </a:r>
            <a:r>
              <a:rPr lang="en-US" sz="2000" dirty="0"/>
              <a:t> +1 to get rid of its trailing nonlinearity, we turned layer </a:t>
            </a:r>
            <a:r>
              <a:rPr lang="en-US" sz="2000" dirty="0" err="1"/>
              <a:t>i</a:t>
            </a:r>
            <a:r>
              <a:rPr lang="en-US" sz="2000" dirty="0"/>
              <a:t> +1 into a layer of linear models in feature spaces.</a:t>
            </a:r>
            <a:r>
              <a:rPr lang="en-US" sz="2000" dirty="0">
                <a:latin typeface="Times New Roman" pitchFamily="18" charset="0"/>
                <a:cs typeface="Times New Roman" pitchFamily="18" charset="0"/>
              </a:rPr>
              <a:t>. </a:t>
            </a:r>
          </a:p>
          <a:p>
            <a:pPr algn="just">
              <a:lnSpc>
                <a:spcPct val="170000"/>
              </a:lnSpc>
            </a:pPr>
            <a:r>
              <a:rPr lang="en-US" sz="2000" dirty="0"/>
              <a:t>These linear models can be shown to be KMs (see Fig. 1). We first present the method for fully connected networks and then extend to CNNs [16]. Contrasting existing works (see [7]), the extension requires minimal adjustments only.</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26" name="Picture 2"/>
          <p:cNvPicPr>
            <a:picLocks noGrp="1" noChangeAspect="1" noChangeArrowheads="1"/>
          </p:cNvPicPr>
          <p:nvPr>
            <p:ph idx="1"/>
          </p:nvPr>
        </p:nvPicPr>
        <p:blipFill>
          <a:blip r:embed="rId2"/>
          <a:srcRect/>
          <a:stretch>
            <a:fillRect/>
          </a:stretch>
        </p:blipFill>
        <p:spPr bwMode="auto">
          <a:xfrm>
            <a:off x="1435608" y="1600200"/>
            <a:ext cx="7036357" cy="4241877"/>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2050" name="Picture 2"/>
          <p:cNvPicPr>
            <a:picLocks noGrp="1" noChangeAspect="1" noChangeArrowheads="1"/>
          </p:cNvPicPr>
          <p:nvPr>
            <p:ph idx="1"/>
          </p:nvPr>
        </p:nvPicPr>
        <p:blipFill>
          <a:blip r:embed="rId2"/>
          <a:srcRect/>
          <a:stretch>
            <a:fillRect/>
          </a:stretch>
        </p:blipFill>
        <p:spPr bwMode="auto">
          <a:xfrm>
            <a:off x="1348088" y="1600200"/>
            <a:ext cx="6901026" cy="4448175"/>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p:txBody>
          <a:bodyPr>
            <a:noAutofit/>
          </a:bodyPr>
          <a:lstStyle/>
          <a:p>
            <a:pPr algn="just">
              <a:lnSpc>
                <a:spcPct val="150000"/>
              </a:lnSpc>
            </a:pPr>
            <a:r>
              <a:rPr lang="en-US" sz="1600" dirty="0"/>
              <a:t>In this article, we proposed a simple, alternative view on NNs that turns layers into linear models in feature spaces and showed that they are KMs. Based on this construction, we presented a modular learning framework for classification that does not require between-module propagation. Focusing on the two-module instantiation, we proved its optimality, demonstrated that it matches state-of-the-art performance from end-to-end backpropagation on MNIST and CIFAR-10, and showed that it learns powerful classifiers using almost only implicit, more efficient pairwise labels. This modular learning framework enables fully modularized DL workflows. We then demonstrated the benefit of such a workflow in a transfer learning setting, where the transferability among 15 binary classification tasks from CIFAR-10 was to be estimated. Our simple approach accurately described the task space structure using a fraction of target task training data with practically no computation overhead.</a:t>
            </a:r>
            <a:endParaRPr lang="en-US" sz="16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pPr>
            <a:r>
              <a:rPr lang="en-IN" sz="1600" dirty="0">
                <a:latin typeface="Times New Roman" pitchFamily="18" charset="0"/>
                <a:cs typeface="Times New Roman" pitchFamily="18" charset="0"/>
              </a:rPr>
              <a:t>[1] </a:t>
            </a:r>
            <a:r>
              <a:rPr lang="en-IN" sz="1600" dirty="0"/>
              <a:t>R. M. Neal, “Bayesian learning for neural networks,” Ph.D. dissertation, Graduate Dept. </a:t>
            </a:r>
            <a:r>
              <a:rPr lang="en-IN" sz="1600" dirty="0" err="1"/>
              <a:t>Comput</a:t>
            </a:r>
            <a:r>
              <a:rPr lang="en-IN" sz="1600" dirty="0"/>
              <a:t>. Sci., Univ. Toronto, Toronto, ON, Canada, 1995</a:t>
            </a:r>
          </a:p>
          <a:p>
            <a:pPr algn="just">
              <a:lnSpc>
                <a:spcPct val="170000"/>
              </a:lnSpc>
            </a:pPr>
            <a:r>
              <a:rPr lang="en-IN" sz="1600" dirty="0">
                <a:latin typeface="Times New Roman" pitchFamily="18" charset="0"/>
                <a:cs typeface="Times New Roman" pitchFamily="18" charset="0"/>
              </a:rPr>
              <a:t>[2]. </a:t>
            </a:r>
            <a:r>
              <a:rPr lang="en-IN" sz="1600" dirty="0"/>
              <a:t>J. Lee, Y. </a:t>
            </a:r>
            <a:r>
              <a:rPr lang="en-IN" sz="1600" dirty="0" err="1"/>
              <a:t>Bahri</a:t>
            </a:r>
            <a:r>
              <a:rPr lang="en-IN" sz="1600" dirty="0"/>
              <a:t>, R. Novak, S. S. </a:t>
            </a:r>
            <a:r>
              <a:rPr lang="en-IN" sz="1600" dirty="0" err="1"/>
              <a:t>Schoenholz</a:t>
            </a:r>
            <a:r>
              <a:rPr lang="en-IN" sz="1600" dirty="0"/>
              <a:t>, J. Pennington, and J. </a:t>
            </a:r>
            <a:r>
              <a:rPr lang="en-IN" sz="1600" dirty="0" err="1"/>
              <a:t>Sohl</a:t>
            </a:r>
            <a:r>
              <a:rPr lang="en-IN" sz="1600" dirty="0"/>
              <a:t>-Dickstein, “Deep neural networks as Gaussian processes,” 2017, arXiv:1711.00165. [Online]. Available: http://arxiv.org/abs/1711.00165</a:t>
            </a:r>
            <a:endParaRPr lang="en-IN" sz="1600" dirty="0">
              <a:latin typeface="Times New Roman" pitchFamily="18" charset="0"/>
              <a:cs typeface="Times New Roman" pitchFamily="18" charset="0"/>
            </a:endParaRPr>
          </a:p>
          <a:p>
            <a:pPr algn="just">
              <a:lnSpc>
                <a:spcPct val="170000"/>
              </a:lnSpc>
            </a:pPr>
            <a:r>
              <a:rPr lang="en-IN" sz="1600" dirty="0">
                <a:latin typeface="Times New Roman" pitchFamily="18" charset="0"/>
                <a:cs typeface="Times New Roman" pitchFamily="18" charset="0"/>
              </a:rPr>
              <a:t>[3] </a:t>
            </a:r>
            <a:r>
              <a:rPr lang="en-IN" sz="1600" dirty="0"/>
              <a:t>A. </a:t>
            </a:r>
            <a:r>
              <a:rPr lang="en-IN" sz="1600" dirty="0" err="1"/>
              <a:t>Jacot</a:t>
            </a:r>
            <a:r>
              <a:rPr lang="en-IN" sz="1600" dirty="0"/>
              <a:t>, F. Gabriel, and C. </a:t>
            </a:r>
            <a:r>
              <a:rPr lang="en-IN" sz="1600" dirty="0" err="1"/>
              <a:t>Hongler</a:t>
            </a:r>
            <a:r>
              <a:rPr lang="en-IN" sz="1600" dirty="0"/>
              <a:t>, “Neural tangent kernel: Convergence and generalization in neural networks,” in Proc. Adv. Neural Inf. Process. Syst., 2018, pp. 8571–8580</a:t>
            </a:r>
          </a:p>
          <a:p>
            <a:pPr algn="just">
              <a:lnSpc>
                <a:spcPct val="170000"/>
              </a:lnSpc>
            </a:pPr>
            <a:r>
              <a:rPr lang="en-IN" sz="1600" dirty="0">
                <a:latin typeface="Times New Roman" pitchFamily="18" charset="0"/>
                <a:cs typeface="Times New Roman" pitchFamily="18" charset="0"/>
              </a:rPr>
              <a:t>[4 )</a:t>
            </a:r>
            <a:r>
              <a:rPr lang="en-IN" sz="1600" dirty="0"/>
              <a:t>V. Shankar et al., “Neural kernels without tangents,” 2020, arXiv:2003.02237. </a:t>
            </a:r>
          </a:p>
          <a:p>
            <a:pPr algn="just">
              <a:lnSpc>
                <a:spcPct val="170000"/>
              </a:lnSpc>
            </a:pPr>
            <a:r>
              <a:rPr lang="en-IN" sz="1600" dirty="0">
                <a:latin typeface="Times New Roman" pitchFamily="18" charset="0"/>
                <a:cs typeface="Times New Roman" pitchFamily="18" charset="0"/>
              </a:rPr>
              <a:t>[5] </a:t>
            </a:r>
            <a:r>
              <a:rPr lang="en-US" sz="1600" dirty="0"/>
              <a:t>Y. Cho and L. K. Saul, “Kernel methods for deep learning,” in Proc. Adv. Neural Inf. Process. Syst., 2009, pp. 342–350.</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600" dirty="0">
                <a:latin typeface="Times New Roman" pitchFamily="18" charset="0"/>
                <a:cs typeface="Times New Roman" pitchFamily="18" charset="0"/>
              </a:rPr>
              <a:t>[6] </a:t>
            </a:r>
            <a:r>
              <a:rPr lang="en-US" sz="2000" dirty="0"/>
              <a:t>S. Arora, S. S. Du, Z. Li, R. </a:t>
            </a:r>
            <a:r>
              <a:rPr lang="en-US" sz="2000" dirty="0" err="1"/>
              <a:t>Salakhutdinov</a:t>
            </a:r>
            <a:r>
              <a:rPr lang="en-US" sz="2000" dirty="0"/>
              <a:t>, R. Wang, and D. Yu, “Harnessing the power of infinitely wide deep nets on small-data tasks,” 2019, arXiv:1910.01663</a:t>
            </a:r>
            <a:endParaRPr lang="en-IN" sz="2000" dirty="0">
              <a:latin typeface="Times New Roman" pitchFamily="18" charset="0"/>
              <a:cs typeface="Times New Roman" pitchFamily="18" charset="0"/>
            </a:endParaRPr>
          </a:p>
          <a:p>
            <a:pPr algn="just">
              <a:lnSpc>
                <a:spcPct val="170000"/>
              </a:lnSpc>
            </a:pPr>
            <a:r>
              <a:rPr lang="en-IN" sz="2000" dirty="0">
                <a:latin typeface="Times New Roman" pitchFamily="18" charset="0"/>
                <a:cs typeface="Times New Roman" pitchFamily="18" charset="0"/>
              </a:rPr>
              <a:t>[7]. </a:t>
            </a:r>
            <a:r>
              <a:rPr lang="en-IN" sz="2000" dirty="0"/>
              <a:t>S. Arora, S. S. Du, W. Hu, Z. Li, R. R. </a:t>
            </a:r>
            <a:r>
              <a:rPr lang="en-IN" sz="2000" dirty="0" err="1"/>
              <a:t>Salakhutdinov</a:t>
            </a:r>
            <a:r>
              <a:rPr lang="en-IN" sz="2000" dirty="0"/>
              <a:t>, and R. Wang, “On exact computation with an infinitely wide neural net,” in Proc. Adv. Neural Inf. Process. </a:t>
            </a:r>
            <a:r>
              <a:rPr lang="en-US" sz="2000" dirty="0"/>
              <a:t>.</a:t>
            </a:r>
            <a:endParaRPr lang="en-IN" sz="2000" dirty="0">
              <a:latin typeface="Times New Roman" pitchFamily="18" charset="0"/>
              <a:cs typeface="Times New Roman" pitchFamily="18" charset="0"/>
            </a:endParaRPr>
          </a:p>
          <a:p>
            <a:pPr algn="just">
              <a:lnSpc>
                <a:spcPct val="170000"/>
              </a:lnSpc>
            </a:pPr>
            <a:r>
              <a:rPr lang="en-IN" sz="2000" dirty="0">
                <a:latin typeface="Times New Roman" pitchFamily="18" charset="0"/>
                <a:cs typeface="Times New Roman" pitchFamily="18" charset="0"/>
              </a:rPr>
              <a:t>[8] </a:t>
            </a:r>
            <a:r>
              <a:rPr lang="en-IN" sz="2000" dirty="0"/>
              <a:t>Z. Li et al., “Enhanced convolutional neural tangent kernels</a:t>
            </a:r>
          </a:p>
          <a:p>
            <a:pPr algn="just">
              <a:lnSpc>
                <a:spcPct val="170000"/>
              </a:lnSpc>
            </a:pPr>
            <a:r>
              <a:rPr lang="en-IN" sz="2000" dirty="0">
                <a:latin typeface="Times New Roman" pitchFamily="18" charset="0"/>
                <a:cs typeface="Times New Roman" pitchFamily="18" charset="0"/>
              </a:rPr>
              <a:t>[9] </a:t>
            </a:r>
            <a:r>
              <a:rPr lang="en-IN" sz="2000" dirty="0"/>
              <a:t>K. He, X. Zhang, S. Ren, and J. Sun, “Deep residual learning for image recognition,” in Proc. IEEE Conf. </a:t>
            </a:r>
            <a:r>
              <a:rPr lang="en-IN" sz="2000" dirty="0" err="1"/>
              <a:t>Comput</a:t>
            </a:r>
            <a:r>
              <a:rPr lang="en-IN" sz="2000" dirty="0"/>
              <a:t>. Vis. Pattern </a:t>
            </a:r>
            <a:r>
              <a:rPr lang="en-IN" sz="2000" dirty="0" err="1"/>
              <a:t>Recognit</a:t>
            </a:r>
            <a:r>
              <a:rPr lang="en-IN" sz="2000" dirty="0"/>
              <a:t>. (CVPR), Jun. 2016, pp. 770–778.</a:t>
            </a:r>
            <a:endParaRPr lang="en-IN" sz="2000" dirty="0">
              <a:latin typeface="Times New Roman" pitchFamily="18" charset="0"/>
              <a:cs typeface="Times New Roman" pitchFamily="18" charset="0"/>
            </a:endParaRPr>
          </a:p>
          <a:p>
            <a:pPr algn="just">
              <a:lnSpc>
                <a:spcPct val="170000"/>
              </a:lnSpc>
            </a:pPr>
            <a:r>
              <a:rPr lang="en-IN" sz="2000" dirty="0">
                <a:latin typeface="Times New Roman" pitchFamily="18" charset="0"/>
                <a:cs typeface="Times New Roman" pitchFamily="18" charset="0"/>
              </a:rPr>
              <a:t>[10] </a:t>
            </a:r>
            <a:r>
              <a:rPr lang="en-US" sz="2000" dirty="0"/>
              <a:t>A. Tran, C. Nguyen, and T. </a:t>
            </a:r>
            <a:r>
              <a:rPr lang="en-US" sz="2000" dirty="0" err="1"/>
              <a:t>Hassner</a:t>
            </a:r>
            <a:r>
              <a:rPr lang="en-US" sz="2000" dirty="0"/>
              <a:t>, “Transferability and hardness of supervised classification tasks,” . Conf. </a:t>
            </a:r>
            <a:r>
              <a:rPr lang="en-US" sz="2000" dirty="0" err="1"/>
              <a:t>Comput</a:t>
            </a:r>
            <a:r>
              <a:rPr lang="en-US" sz="2000" dirty="0"/>
              <a:t>. Vis. .</a:t>
            </a:r>
            <a:r>
              <a:rPr lang="en-IN" sz="2000" dirty="0">
                <a:latin typeface="Times New Roman" pitchFamily="18" charset="0"/>
                <a:cs typeface="Times New Roman" pitchFamily="18" charset="0"/>
              </a:rPr>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228600"/>
            <a:ext cx="7467600" cy="6477000"/>
          </a:xfrm>
        </p:spPr>
        <p:txBody>
          <a:bodyPr>
            <a:noAutofit/>
          </a:bodyPr>
          <a:lstStyle/>
          <a:p>
            <a:pPr algn="just">
              <a:lnSpc>
                <a:spcPct val="170000"/>
              </a:lnSpc>
            </a:pPr>
            <a:r>
              <a:rPr lang="en-IN" sz="1600" dirty="0">
                <a:latin typeface="Times New Roman" pitchFamily="18" charset="0"/>
                <a:cs typeface="Times New Roman" pitchFamily="18" charset="0"/>
              </a:rPr>
              <a:t>[11] </a:t>
            </a:r>
            <a:r>
              <a:rPr lang="en-IN" sz="1800" dirty="0"/>
              <a:t>S. Shalev-</a:t>
            </a:r>
            <a:r>
              <a:rPr lang="en-IN" sz="1800" dirty="0" err="1"/>
              <a:t>Shwartz</a:t>
            </a:r>
            <a:r>
              <a:rPr lang="en-IN" sz="1800" dirty="0"/>
              <a:t> and S. Ben-David, Understanding Machine Learning: From Theory to Algorithms. Cambridge, U.K.: Cambridge Univ. Press, 2014.</a:t>
            </a:r>
            <a:endParaRPr lang="en-IN" sz="1800" dirty="0">
              <a:latin typeface="Times New Roman" pitchFamily="18" charset="0"/>
              <a:cs typeface="Times New Roman" pitchFamily="18" charset="0"/>
            </a:endParaRPr>
          </a:p>
          <a:p>
            <a:pPr algn="just">
              <a:lnSpc>
                <a:spcPct val="170000"/>
              </a:lnSpc>
            </a:pPr>
            <a:r>
              <a:rPr lang="en-IN" sz="1800" dirty="0">
                <a:latin typeface="Times New Roman" pitchFamily="18" charset="0"/>
                <a:cs typeface="Times New Roman" pitchFamily="18" charset="0"/>
              </a:rPr>
              <a:t>[12]. </a:t>
            </a:r>
            <a:r>
              <a:rPr lang="en-US" sz="1800" dirty="0"/>
              <a:t>N. </a:t>
            </a:r>
            <a:r>
              <a:rPr lang="en-US" sz="1800" dirty="0" err="1"/>
              <a:t>Aronszajn</a:t>
            </a:r>
            <a:r>
              <a:rPr lang="en-US" sz="1800" dirty="0"/>
              <a:t>, “Theory of reproducing kernels,” Trans. Amer. Math. Soc., vol. 68, no. 3, pp. 337–404, 1950.</a:t>
            </a:r>
          </a:p>
          <a:p>
            <a:pPr algn="just">
              <a:lnSpc>
                <a:spcPct val="170000"/>
              </a:lnSpc>
            </a:pPr>
            <a:r>
              <a:rPr lang="en-IN" sz="1800" dirty="0">
                <a:latin typeface="Times New Roman" pitchFamily="18" charset="0"/>
                <a:cs typeface="Times New Roman" pitchFamily="18" charset="0"/>
              </a:rPr>
              <a:t>[13] </a:t>
            </a:r>
            <a:r>
              <a:rPr lang="en-IN" sz="1800" dirty="0"/>
              <a:t>J. H. Manton et al., “A primer on reproducing Kernel Hilbert spaces,” Found. Trends Signal Process., vol. 8, nos. 1–2, pp. 1–126, 2015.</a:t>
            </a:r>
          </a:p>
          <a:p>
            <a:pPr algn="just">
              <a:lnSpc>
                <a:spcPct val="170000"/>
              </a:lnSpc>
            </a:pPr>
            <a:r>
              <a:rPr lang="en-IN" sz="1800" dirty="0">
                <a:latin typeface="Times New Roman" pitchFamily="18" charset="0"/>
                <a:cs typeface="Times New Roman" pitchFamily="18" charset="0"/>
              </a:rPr>
              <a:t>[14] </a:t>
            </a:r>
            <a:r>
              <a:rPr lang="en-US" sz="1800" dirty="0"/>
              <a:t>B. </a:t>
            </a:r>
            <a:r>
              <a:rPr lang="en-US" sz="1800" dirty="0" err="1"/>
              <a:t>Scholkopf</a:t>
            </a:r>
            <a:r>
              <a:rPr lang="en-US" sz="1800" dirty="0"/>
              <a:t> and A. J. </a:t>
            </a:r>
            <a:r>
              <a:rPr lang="en-US" sz="1800" dirty="0" err="1"/>
              <a:t>Smola</a:t>
            </a:r>
            <a:r>
              <a:rPr lang="en-US" sz="1800" dirty="0"/>
              <a:t>, Learning With Kernels: Support Vector Machines, Regularization, Optimization, and Beyond. Cambridge, MA, USA: MIT Press, 2001.  </a:t>
            </a:r>
          </a:p>
          <a:p>
            <a:pPr algn="just">
              <a:lnSpc>
                <a:spcPct val="170000"/>
              </a:lnSpc>
            </a:pPr>
            <a:r>
              <a:rPr lang="en-IN" sz="1800" dirty="0">
                <a:latin typeface="Times New Roman" pitchFamily="18" charset="0"/>
                <a:cs typeface="Times New Roman" pitchFamily="18" charset="0"/>
              </a:rPr>
              <a:t>[15] </a:t>
            </a:r>
            <a:r>
              <a:rPr lang="en-IN" sz="1800" dirty="0"/>
              <a:t>A. Rahimi and B. </a:t>
            </a:r>
            <a:r>
              <a:rPr lang="en-IN" sz="1800" dirty="0" err="1"/>
              <a:t>Recht</a:t>
            </a:r>
            <a:r>
              <a:rPr lang="en-IN" sz="1800" dirty="0"/>
              <a:t>, “Random features for large-scale kernel machines,” in Proc. Adv. Neural Inf. Process. Syst., vol. 2008, pp. 1177–1184.</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1637</TotalTime>
  <Words>1776</Words>
  <Application>Microsoft Office PowerPoint</Application>
  <PresentationFormat>On-screen Show (4:3)</PresentationFormat>
  <Paragraphs>83</Paragraphs>
  <Slides>19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Gill Sans MT</vt:lpstr>
      <vt:lpstr>Times New Roman</vt:lpstr>
      <vt:lpstr>Verdana</vt:lpstr>
      <vt:lpstr>Wingdings 2</vt:lpstr>
      <vt:lpstr>Solstice</vt:lpstr>
      <vt:lpstr>Modularizing Deep Learning via Pairwise Learning With Kernels</vt:lpstr>
      <vt:lpstr>Abstract</vt:lpstr>
      <vt:lpstr>PowerPoint Presentation</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640</cp:revision>
  <dcterms:created xsi:type="dcterms:W3CDTF">2006-08-16T00:00:00Z</dcterms:created>
  <dcterms:modified xsi:type="dcterms:W3CDTF">2023-02-01T08:24:52Z</dcterms:modified>
</cp:coreProperties>
</file>