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5" r:id="rId4"/>
    <p:sldId id="328" r:id="rId5"/>
    <p:sldId id="260" r:id="rId6"/>
    <p:sldId id="262" r:id="rId7"/>
    <p:sldId id="263" r:id="rId8"/>
    <p:sldId id="294" r:id="rId9"/>
    <p:sldId id="327" r:id="rId10"/>
    <p:sldId id="326" r:id="rId11"/>
    <p:sldId id="332" r:id="rId12"/>
    <p:sldId id="330" r:id="rId13"/>
    <p:sldId id="333" r:id="rId14"/>
    <p:sldId id="296" r:id="rId15"/>
    <p:sldId id="295" r:id="rId16"/>
    <p:sldId id="331" r:id="rId17"/>
    <p:sldId id="323" r:id="rId18"/>
    <p:sldId id="329" r:id="rId19"/>
    <p:sldId id="344" r:id="rId20"/>
    <p:sldId id="346" r:id="rId21"/>
    <p:sldId id="34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000" dirty="0"/>
              <a:t>Pollen Grains Classification with a Deep Learning System GPU-Trained</a:t>
            </a:r>
            <a:endParaRPr lang="en-US" sz="40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371600" y="1143000"/>
            <a:ext cx="7772400" cy="5715000"/>
          </a:xfrm>
        </p:spPr>
        <p:txBody>
          <a:bodyPr>
            <a:noAutofit/>
          </a:bodyPr>
          <a:lstStyle/>
          <a:p>
            <a:pPr algn="just">
              <a:lnSpc>
                <a:spcPct val="150000"/>
              </a:lnSpc>
            </a:pPr>
            <a:r>
              <a:rPr lang="en-US" sz="2000" dirty="0"/>
              <a:t>Traditional approaches to automatic classification of pollen grains consisted of classifiers working with feature extractors designed by experts, which modeled pollen grains aspects of special importance for biologists. Recently, a Deep Learning (DL) algorithm called Convolutional Neural Network (CNN) has shown a great improvement in performance in many computer vision tasks such as classification, due to this great performance the computational requirements have increased considerably; therefore, it is advisable to use new platforms such as the Graphics Processing Unit (GPU), which offer large computational resources for the development of new systems with CNN</a:t>
            </a:r>
            <a:r>
              <a:rPr lang="en-US" sz="1200" dirty="0"/>
              <a:t>.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latin typeface="Times New Roman" pitchFamily="18" charset="0"/>
                <a:cs typeface="Times New Roman" pitchFamily="18" charset="0"/>
              </a:rPr>
              <a:t>. </a:t>
            </a:r>
          </a:p>
        </p:txBody>
      </p:sp>
      <p:sp>
        <p:nvSpPr>
          <p:cNvPr id="4" name="Rectangle 3"/>
          <p:cNvSpPr/>
          <p:nvPr/>
        </p:nvSpPr>
        <p:spPr>
          <a:xfrm>
            <a:off x="1524000" y="609600"/>
            <a:ext cx="6705600" cy="5116401"/>
          </a:xfrm>
          <a:prstGeom prst="rect">
            <a:avLst/>
          </a:prstGeom>
        </p:spPr>
        <p:txBody>
          <a:bodyPr wrap="square">
            <a:spAutoFit/>
          </a:bodyPr>
          <a:lstStyle/>
          <a:p>
            <a:pPr algn="just">
              <a:lnSpc>
                <a:spcPct val="150000"/>
              </a:lnSpc>
            </a:pPr>
            <a:r>
              <a:rPr lang="en-US" sz="2000" dirty="0"/>
              <a:t>This paper presents the GPU-Trained implementation of a DL system with the CNN algorithm, proposing a CNN model capable of running on a GPU in real-time for the automatic classification of 19 different pollen grains belonging to 14 different families, which are found in high concentrations in Mexico, and which are large interest in areas such as beekeeping, paleoecology, botany, allergology, agriculture among others. These areas seek to improve the collection of palynological data in terms of time and accuracy. In order to evaluate our model, evaluation tests were performed in the NVIDIA Jetson TX2 Developer Kit GPU.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a:t>Experimental results achieves around 90% in CCR and Sensitivity in the proposed model. Additionally, the proposed model works at a processing speed of 6,826 Frames Per Second (FPS) and has approximately 50% fewer parameters than reported in related works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a:t>In order to evaluate our model, evaluation tests were performed in the NVIDIA Jetson TX2 Developer Kit GPU. Experimental results achieves around 90% in CCR and Sensitivity in the proposed model.</a:t>
            </a:r>
          </a:p>
          <a:p>
            <a:pPr marL="82296" indent="0" algn="just">
              <a:lnSpc>
                <a:spcPct val="150000"/>
              </a:lnSpc>
              <a:buNone/>
            </a:pPr>
            <a:r>
              <a:rPr lang="en-US" sz="2000" dirty="0"/>
              <a:t> </a:t>
            </a:r>
          </a:p>
          <a:p>
            <a:pPr algn="just">
              <a:lnSpc>
                <a:spcPct val="150000"/>
              </a:lnSpc>
            </a:pPr>
            <a:r>
              <a:rPr lang="en-US" sz="2000" dirty="0"/>
              <a:t>Additionally, the proposed model works at a processing speed of 6,826 Frames Per Second (FPS) and has approximately 50% fewer parameters than reported in related works													</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s-ES" sz="2000" dirty="0"/>
              <a:t>Con el surgimiento de nuevos algoritmos como las CNN se satisfacen problemáticas de los enfoques tradicionales (dificultades de selección de características), teniendo en un mismo método y de forma automática las etapas de extracción de características y clasificación, consiguiendo así grandes niveles de representación de los datos, superando de este modo todo enfoque tradicional.</a:t>
            </a:r>
          </a:p>
          <a:p>
            <a:pPr algn="just">
              <a:lnSpc>
                <a:spcPct val="150000"/>
              </a:lnSpc>
            </a:pPr>
            <a:r>
              <a:rPr lang="es-ES" sz="2000" dirty="0"/>
              <a:t>Sin embargo, hay otra forma de abordar el problema de la clasificación de granos de polen, la cual consiste en extraer las características principales de las imágenes y clasificarlas de forma automática con grandes resultados, utilizando un sólo algoritmo, denominado CNN.</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s-ES" sz="2000" dirty="0"/>
              <a:t>Como resultado, existe un gran interés en diversas áreas para desarrollar un sistema de clasificación de granos de polen automático, para incorporarlo en la práctica diaria de recolección de datos palinológicos y sea una herramienta de apoyo de gran velocidad y precisión. </a:t>
            </a:r>
          </a:p>
          <a:p>
            <a:pPr algn="just">
              <a:lnSpc>
                <a:spcPct val="150000"/>
              </a:lnSpc>
            </a:pPr>
            <a:r>
              <a:rPr lang="es-ES" sz="2000" dirty="0"/>
              <a:t>Los enfoques tradicionales dividen en dos etapas el problema de la clasificación de granos de polen, en su primera etapa aplican métodos discriminativos sobre conjuntos de imágenes, extrayendo características específicas (las características varían de acuerdo al descriptor, existen bancos de filtros que extraen características de forma, color, textura, etc.), en la segunda etapa se aplican métodos de clasificación a las características extraídas. </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371600"/>
            <a:ext cx="7866888" cy="5486400"/>
          </a:xfrm>
        </p:spPr>
        <p:txBody>
          <a:bodyPr>
            <a:normAutofit/>
          </a:bodyPr>
          <a:lstStyle/>
          <a:p>
            <a:pPr algn="just">
              <a:lnSpc>
                <a:spcPct val="150000"/>
              </a:lnSpc>
            </a:pPr>
            <a:r>
              <a:rPr lang="en-US" sz="2000" dirty="0"/>
              <a:t>it is advisable to use new platforms such as the Graphics Processing Unit (GPU), which offer large computational resources for the development of new systems with CNN. This paper presents the GPU-Trained implementation of a DL system with the CNN algorithm, proposing a CNN model capable of running on a GPU in real-time for the automatic classification of 19 different pollen grains belonging to 14 different families, which are found in high concentrations in Mexico, and which are large interest in areas such as beekeeping, paleoecology, botany, allergology, agriculture among others. </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52754067"/>
              </p:ext>
            </p:extLst>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370840">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370840">
                <a:tc>
                  <a:txBody>
                    <a:bodyPr/>
                    <a:lstStyle/>
                    <a:p>
                      <a:pPr algn="just"/>
                      <a:r>
                        <a:rPr lang="es-ES" sz="2000" dirty="0"/>
                        <a:t>“La Palinología y su Aplicación al Estudio de la Reconstrucción de la Vegetación durante el Cuaternario: Consideraciones Generales,”</a:t>
                      </a:r>
                      <a:endParaRPr lang="en-IN" sz="2000" dirty="0">
                        <a:latin typeface="Times New Roman" pitchFamily="18" charset="0"/>
                        <a:cs typeface="Times New Roman" pitchFamily="18" charset="0"/>
                      </a:endParaRPr>
                    </a:p>
                  </a:txBody>
                  <a:tcPr/>
                </a:tc>
                <a:tc>
                  <a:txBody>
                    <a:bodyPr/>
                    <a:lstStyle/>
                    <a:p>
                      <a:pPr algn="just"/>
                      <a:r>
                        <a:rPr lang="en-IN" sz="2000" dirty="0"/>
                        <a:t>M. B. Ruiz Zapata and M. García Anton</a:t>
                      </a:r>
                      <a:endParaRPr lang="en-IN" sz="2000" dirty="0">
                        <a:latin typeface="Times New Roman" pitchFamily="18" charset="0"/>
                        <a:cs typeface="Times New Roman" pitchFamily="18" charset="0"/>
                      </a:endParaRPr>
                    </a:p>
                  </a:txBody>
                  <a:tcPr/>
                </a:tc>
                <a:tc>
                  <a:txBody>
                    <a:bodyPr/>
                    <a:lstStyle/>
                    <a:p>
                      <a:pPr algn="just"/>
                      <a:r>
                        <a:rPr kumimoji="0" lang="es-ES" sz="2000" b="0" i="0" kern="1200" dirty="0">
                          <a:solidFill>
                            <a:schemeClr val="dk1"/>
                          </a:solidFill>
                          <a:effectLst/>
                          <a:latin typeface="+mn-lt"/>
                          <a:ea typeface="+mn-ea"/>
                          <a:cs typeface="+mn-cs"/>
                        </a:rPr>
                        <a:t>Se analiza la importancia del análisis polínico de los sedimentos de edad cuaternaria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370840">
                <a:tc>
                  <a:txBody>
                    <a:bodyPr/>
                    <a:lstStyle/>
                    <a:p>
                      <a:pPr algn="just"/>
                      <a:r>
                        <a:rPr lang="es-ES" sz="2000" dirty="0"/>
                        <a:t>“Productividad de la Apicultura en México y su Impacto sobre la Rentabilidad,”</a:t>
                      </a:r>
                      <a:endParaRPr lang="en-IN" sz="2000" dirty="0">
                        <a:latin typeface="Times New Roman" pitchFamily="18" charset="0"/>
                        <a:cs typeface="Times New Roman" pitchFamily="18" charset="0"/>
                      </a:endParaRPr>
                    </a:p>
                  </a:txBody>
                  <a:tcPr/>
                </a:tc>
                <a:tc>
                  <a:txBody>
                    <a:bodyPr/>
                    <a:lstStyle/>
                    <a:p>
                      <a:pPr algn="just"/>
                      <a:r>
                        <a:rPr lang="es-ES" sz="2000" dirty="0"/>
                        <a:t>M. A. Magaña </a:t>
                      </a:r>
                      <a:r>
                        <a:rPr lang="es-ES" sz="2000" dirty="0" err="1"/>
                        <a:t>Magaña</a:t>
                      </a:r>
                      <a:r>
                        <a:rPr lang="es-ES" sz="2000" dirty="0"/>
                        <a:t>, L. L. Salazar Barrientos, J. R. </a:t>
                      </a:r>
                      <a:r>
                        <a:rPr lang="es-ES" sz="2000" dirty="0" err="1"/>
                        <a:t>Sanginés</a:t>
                      </a:r>
                      <a:r>
                        <a:rPr lang="es-ES" sz="2000" dirty="0"/>
                        <a:t> García and M. E. Tavera Cortés</a:t>
                      </a:r>
                      <a:endParaRPr lang="en-IN" sz="2000" dirty="0">
                        <a:latin typeface="Times New Roman" pitchFamily="18" charset="0"/>
                        <a:cs typeface="Times New Roman" pitchFamily="18" charset="0"/>
                      </a:endParaRPr>
                    </a:p>
                  </a:txBody>
                  <a:tcPr/>
                </a:tc>
                <a:tc>
                  <a:txBody>
                    <a:bodyPr/>
                    <a:lstStyle/>
                    <a:p>
                      <a:pPr algn="just"/>
                      <a:r>
                        <a:rPr lang="en-US" sz="2000" dirty="0"/>
                        <a:t>The beekeeping in Mexico is an important activity in the livestock subsector, production volume and productivity level of the world placed sixth place</a:t>
                      </a:r>
                      <a:r>
                        <a:rPr kumimoji="0" lang="en-US" sz="2000" b="0" i="0" kern="1200" dirty="0">
                          <a:solidFill>
                            <a:schemeClr val="dk1"/>
                          </a:solidFill>
                          <a:latin typeface="+mn-lt"/>
                          <a:ea typeface="+mn-ea"/>
                          <a:cs typeface="+mn-cs"/>
                        </a:rPr>
                        <a:t>.</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4084715454"/>
              </p:ext>
            </p:extLst>
          </p:nvPr>
        </p:nvGraphicFramePr>
        <p:xfrm>
          <a:off x="1371600" y="304800"/>
          <a:ext cx="7562850" cy="6175717"/>
        </p:xfrm>
        <a:graphic>
          <a:graphicData uri="http://schemas.openxmlformats.org/drawingml/2006/table">
            <a:tbl>
              <a:tblPr firstRow="1" bandRow="1">
                <a:tableStyleId>{5C22544A-7EE6-4342-B048-85BDC9FD1C3A}</a:tableStyleId>
              </a:tblPr>
              <a:tblGrid>
                <a:gridCol w="2419350">
                  <a:extLst>
                    <a:ext uri="{9D8B030D-6E8A-4147-A177-3AD203B41FA5}">
                      <a16:colId xmlns:a16="http://schemas.microsoft.com/office/drawing/2014/main" val="20000"/>
                    </a:ext>
                  </a:extLst>
                </a:gridCol>
                <a:gridCol w="2571750">
                  <a:extLst>
                    <a:ext uri="{9D8B030D-6E8A-4147-A177-3AD203B41FA5}">
                      <a16:colId xmlns:a16="http://schemas.microsoft.com/office/drawing/2014/main" val="20001"/>
                    </a:ext>
                  </a:extLst>
                </a:gridCol>
                <a:gridCol w="2571750">
                  <a:extLst>
                    <a:ext uri="{9D8B030D-6E8A-4147-A177-3AD203B41FA5}">
                      <a16:colId xmlns:a16="http://schemas.microsoft.com/office/drawing/2014/main" val="20002"/>
                    </a:ext>
                  </a:extLst>
                </a:gridCol>
              </a:tblGrid>
              <a:tr h="433754">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602523">
                <a:tc>
                  <a:txBody>
                    <a:bodyPr/>
                    <a:lstStyle/>
                    <a:p>
                      <a:pPr algn="just"/>
                      <a:r>
                        <a:rPr lang="es-ES" sz="2000" dirty="0"/>
                        <a:t>Análisis Palinológico de Mieles y Cargas de Polen de Apis </a:t>
                      </a:r>
                      <a:r>
                        <a:rPr lang="es-ES" sz="2000" dirty="0" err="1"/>
                        <a:t>mellifera</a:t>
                      </a:r>
                      <a:r>
                        <a:rPr lang="es-ES" sz="2000" dirty="0"/>
                        <a:t> (</a:t>
                      </a:r>
                      <a:r>
                        <a:rPr lang="es-ES" sz="2000" dirty="0" err="1"/>
                        <a:t>Apidae</a:t>
                      </a:r>
                      <a:r>
                        <a:rPr lang="es-ES" sz="2000" dirty="0"/>
                        <a:t>) de la Región Centro y Norte del Estado de Guerrero, México</a:t>
                      </a:r>
                      <a:endParaRPr lang="en-IN" sz="2000" dirty="0">
                        <a:latin typeface="Times New Roman" pitchFamily="18" charset="0"/>
                        <a:cs typeface="Times New Roman" pitchFamily="18" charset="0"/>
                      </a:endParaRPr>
                    </a:p>
                  </a:txBody>
                  <a:tcPr/>
                </a:tc>
                <a:tc>
                  <a:txBody>
                    <a:bodyPr/>
                    <a:lstStyle/>
                    <a:p>
                      <a:pPr algn="just"/>
                      <a:r>
                        <a:rPr lang="en-IN" sz="2000" dirty="0"/>
                        <a:t>E. Ramírez-Arriaga, A. Martínez-Bernal, N. Ramírez Maldonado and E. Martínez-Hernández</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present work is a contribution to knowledge of </a:t>
                      </a:r>
                      <a:r>
                        <a:rPr kumimoji="0" lang="en-US" sz="2000" b="0" i="0" kern="1200" dirty="0" err="1">
                          <a:solidFill>
                            <a:schemeClr val="dk1"/>
                          </a:solidFill>
                          <a:effectLst/>
                          <a:latin typeface="+mn-lt"/>
                          <a:ea typeface="+mn-ea"/>
                          <a:cs typeface="+mn-cs"/>
                        </a:rPr>
                        <a:t>polen</a:t>
                      </a:r>
                      <a:r>
                        <a:rPr kumimoji="0" lang="en-US" sz="2000" b="0" i="0" kern="1200" dirty="0">
                          <a:solidFill>
                            <a:schemeClr val="dk1"/>
                          </a:solidFill>
                          <a:effectLst/>
                          <a:latin typeface="+mn-lt"/>
                          <a:ea typeface="+mn-ea"/>
                          <a:cs typeface="+mn-cs"/>
                        </a:rPr>
                        <a:t> recovered from six </a:t>
                      </a:r>
                      <a:r>
                        <a:rPr kumimoji="0" lang="en-US" sz="2000" b="0" i="1" kern="1200" dirty="0" err="1">
                          <a:solidFill>
                            <a:schemeClr val="dk1"/>
                          </a:solidFill>
                          <a:effectLst/>
                          <a:latin typeface="+mn-lt"/>
                          <a:ea typeface="+mn-ea"/>
                          <a:cs typeface="+mn-cs"/>
                        </a:rPr>
                        <a:t>Apis</a:t>
                      </a:r>
                      <a:r>
                        <a:rPr kumimoji="0" lang="en-US" sz="2000" b="0" i="1" kern="1200" dirty="0">
                          <a:solidFill>
                            <a:schemeClr val="dk1"/>
                          </a:solidFill>
                          <a:effectLst/>
                          <a:latin typeface="+mn-lt"/>
                          <a:ea typeface="+mn-ea"/>
                          <a:cs typeface="+mn-cs"/>
                        </a:rPr>
                        <a:t> mellifera</a:t>
                      </a:r>
                      <a:r>
                        <a:rPr kumimoji="0" lang="en-US" sz="2000" b="0" i="0" kern="1200" dirty="0">
                          <a:solidFill>
                            <a:schemeClr val="dk1"/>
                          </a:solidFill>
                          <a:effectLst/>
                          <a:latin typeface="+mn-lt"/>
                          <a:ea typeface="+mn-ea"/>
                          <a:cs typeface="+mn-cs"/>
                        </a:rPr>
                        <a:t> honey samples and six pollen loads samples, in order to characterize their botanical and geographical origin.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602523">
                <a:tc>
                  <a:txBody>
                    <a:bodyPr/>
                    <a:lstStyle/>
                    <a:p>
                      <a:pPr algn="just"/>
                      <a:r>
                        <a:rPr lang="es-ES" sz="2000" dirty="0"/>
                        <a:t>a, “Paleoecología y Cronoestratigrafía de las Diatomeas del Miembro Los Indios en la Mesa La Misión, del Mioceno de Baja California, México,”</a:t>
                      </a:r>
                      <a:endParaRPr lang="en-IN" sz="2000" dirty="0">
                        <a:latin typeface="Times New Roman" pitchFamily="18" charset="0"/>
                        <a:cs typeface="Times New Roman" pitchFamily="18" charset="0"/>
                      </a:endParaRPr>
                    </a:p>
                  </a:txBody>
                  <a:tcPr/>
                </a:tc>
                <a:tc>
                  <a:txBody>
                    <a:bodyPr/>
                    <a:lstStyle/>
                    <a:p>
                      <a:pPr algn="just"/>
                      <a:r>
                        <a:rPr lang="en-IN" sz="2000" dirty="0"/>
                        <a:t>F. M. Salinas-Márquez, J. G. Flores-Trujillo, J. </a:t>
                      </a:r>
                      <a:r>
                        <a:rPr lang="en-IN" sz="2000" dirty="0" err="1"/>
                        <a:t>Helenes</a:t>
                      </a:r>
                      <a:r>
                        <a:rPr lang="en-IN" sz="2000" dirty="0"/>
                        <a:t>, M. A. </a:t>
                      </a:r>
                      <a:r>
                        <a:rPr lang="en-IN" sz="2000" dirty="0" err="1"/>
                        <a:t>TéllezDuarte</a:t>
                      </a:r>
                      <a:r>
                        <a:rPr lang="en-IN" sz="2000" dirty="0"/>
                        <a:t> and F. J. Aranda-Manteca</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The Mesa La </a:t>
                      </a:r>
                      <a:r>
                        <a:rPr kumimoji="0" lang="en-US" sz="2000" b="0" i="0" kern="1200" dirty="0" err="1">
                          <a:solidFill>
                            <a:schemeClr val="dk1"/>
                          </a:solidFill>
                          <a:effectLst/>
                          <a:latin typeface="+mn-lt"/>
                          <a:ea typeface="+mn-ea"/>
                          <a:cs typeface="+mn-cs"/>
                        </a:rPr>
                        <a:t>Misión</a:t>
                      </a:r>
                      <a:r>
                        <a:rPr kumimoji="0" lang="en-US" sz="2000" b="0" i="0" kern="1200" dirty="0">
                          <a:solidFill>
                            <a:schemeClr val="dk1"/>
                          </a:solidFill>
                          <a:effectLst/>
                          <a:latin typeface="+mn-lt"/>
                          <a:ea typeface="+mn-ea"/>
                          <a:cs typeface="+mn-cs"/>
                        </a:rPr>
                        <a:t> in Baja California is an outcrop of the Member Los </a:t>
                      </a:r>
                      <a:r>
                        <a:rPr kumimoji="0" lang="en-US" sz="2000" b="0" i="0" kern="1200" dirty="0" err="1">
                          <a:solidFill>
                            <a:schemeClr val="dk1"/>
                          </a:solidFill>
                          <a:effectLst/>
                          <a:latin typeface="+mn-lt"/>
                          <a:ea typeface="+mn-ea"/>
                          <a:cs typeface="+mn-cs"/>
                        </a:rPr>
                        <a:t>Indios</a:t>
                      </a:r>
                      <a:r>
                        <a:rPr kumimoji="0" lang="en-US" sz="2000" b="0" i="0" kern="1200" dirty="0">
                          <a:solidFill>
                            <a:schemeClr val="dk1"/>
                          </a:solidFill>
                          <a:effectLst/>
                          <a:latin typeface="+mn-lt"/>
                          <a:ea typeface="+mn-ea"/>
                          <a:cs typeface="+mn-cs"/>
                        </a:rPr>
                        <a:t>, part of the </a:t>
                      </a:r>
                      <a:r>
                        <a:rPr kumimoji="0" lang="en-US" sz="2000" b="0" i="0" kern="1200" dirty="0" err="1">
                          <a:solidFill>
                            <a:schemeClr val="dk1"/>
                          </a:solidFill>
                          <a:effectLst/>
                          <a:latin typeface="+mn-lt"/>
                          <a:ea typeface="+mn-ea"/>
                          <a:cs typeface="+mn-cs"/>
                        </a:rPr>
                        <a:t>Rosarito</a:t>
                      </a:r>
                      <a:r>
                        <a:rPr kumimoji="0" lang="en-US" sz="2000" b="0" i="0" kern="1200" dirty="0">
                          <a:solidFill>
                            <a:schemeClr val="dk1"/>
                          </a:solidFill>
                          <a:effectLst/>
                          <a:latin typeface="+mn-lt"/>
                          <a:ea typeface="+mn-ea"/>
                          <a:cs typeface="+mn-cs"/>
                        </a:rPr>
                        <a:t> Beach Formation.</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435608" y="1447800"/>
            <a:ext cx="7498080" cy="5410200"/>
          </a:xfrm>
        </p:spPr>
        <p:txBody>
          <a:bodyPr>
            <a:noAutofit/>
          </a:bodyPr>
          <a:lstStyle/>
          <a:p>
            <a:pPr algn="just">
              <a:lnSpc>
                <a:spcPct val="170000"/>
              </a:lnSpc>
            </a:pPr>
            <a:r>
              <a:rPr lang="es-ES" sz="2000" dirty="0"/>
              <a:t>El primer paso en este proceso, consiste en crear y etiquetar manualmente un conjunto de imágenes de las distintas especies de granos de polen a clasificar. El segundo paso, desarrolla la técnica de DA al conjunto de imágenes creado, obteniendo un conjunto aumentado. </a:t>
            </a:r>
          </a:p>
          <a:p>
            <a:pPr algn="just">
              <a:lnSpc>
                <a:spcPct val="170000"/>
              </a:lnSpc>
            </a:pPr>
            <a:r>
              <a:rPr lang="es-ES" sz="2000" dirty="0"/>
              <a:t>El tercer paso, consiste en desarrollar un redimensionamiento, por motivos experimentales, se generó un nuevo conjunto de imágenes, a partir del original, de 96x96 pixeles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sp>
        <p:nvSpPr>
          <p:cNvPr id="4" name="Content Placeholder 3">
            <a:extLst>
              <a:ext uri="{FF2B5EF4-FFF2-40B4-BE49-F238E27FC236}">
                <a16:creationId xmlns:a16="http://schemas.microsoft.com/office/drawing/2014/main" id="{3CF1E363-D624-ED51-503B-2D8DE19B35EA}"/>
              </a:ext>
            </a:extLst>
          </p:cNvPr>
          <p:cNvSpPr>
            <a:spLocks noGrp="1"/>
          </p:cNvSpPr>
          <p:nvPr>
            <p:ph idx="1"/>
          </p:nvPr>
        </p:nvSpPr>
        <p:spPr/>
        <p:txBody>
          <a:bodyPr/>
          <a:lstStyle/>
          <a:p>
            <a:pPr marL="82296" indent="0">
              <a:buNone/>
            </a:pPr>
            <a:endParaRPr lang="en-IN" dirty="0"/>
          </a:p>
        </p:txBody>
      </p:sp>
      <p:pic>
        <p:nvPicPr>
          <p:cNvPr id="6" name="Picture 5">
            <a:extLst>
              <a:ext uri="{FF2B5EF4-FFF2-40B4-BE49-F238E27FC236}">
                <a16:creationId xmlns:a16="http://schemas.microsoft.com/office/drawing/2014/main" id="{D1571B18-5426-28A3-18B7-A4B60FF7A97B}"/>
              </a:ext>
            </a:extLst>
          </p:cNvPr>
          <p:cNvPicPr>
            <a:picLocks noChangeAspect="1"/>
          </p:cNvPicPr>
          <p:nvPr/>
        </p:nvPicPr>
        <p:blipFill>
          <a:blip r:embed="rId2"/>
          <a:stretch>
            <a:fillRect/>
          </a:stretch>
        </p:blipFill>
        <p:spPr>
          <a:xfrm>
            <a:off x="1752600" y="2555003"/>
            <a:ext cx="6519184" cy="239799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sp>
        <p:nvSpPr>
          <p:cNvPr id="4" name="Content Placeholder 3">
            <a:extLst>
              <a:ext uri="{FF2B5EF4-FFF2-40B4-BE49-F238E27FC236}">
                <a16:creationId xmlns:a16="http://schemas.microsoft.com/office/drawing/2014/main" id="{92DF9A4F-36B2-38C6-F26F-EB3150B7CDE5}"/>
              </a:ext>
            </a:extLst>
          </p:cNvPr>
          <p:cNvSpPr>
            <a:spLocks noGrp="1"/>
          </p:cNvSpPr>
          <p:nvPr>
            <p:ph idx="1"/>
          </p:nvPr>
        </p:nvSpPr>
        <p:spPr/>
        <p:txBody>
          <a:bodyPr/>
          <a:lstStyle/>
          <a:p>
            <a:endParaRPr lang="en-IN" dirty="0"/>
          </a:p>
        </p:txBody>
      </p:sp>
      <p:pic>
        <p:nvPicPr>
          <p:cNvPr id="6" name="Picture 5">
            <a:extLst>
              <a:ext uri="{FF2B5EF4-FFF2-40B4-BE49-F238E27FC236}">
                <a16:creationId xmlns:a16="http://schemas.microsoft.com/office/drawing/2014/main" id="{284FE541-EC37-C5C2-6A3A-BCE4226E4977}"/>
              </a:ext>
            </a:extLst>
          </p:cNvPr>
          <p:cNvPicPr>
            <a:picLocks noChangeAspect="1"/>
          </p:cNvPicPr>
          <p:nvPr/>
        </p:nvPicPr>
        <p:blipFill>
          <a:blip r:embed="rId2"/>
          <a:stretch>
            <a:fillRect/>
          </a:stretch>
        </p:blipFill>
        <p:spPr>
          <a:xfrm>
            <a:off x="1752600" y="1496146"/>
            <a:ext cx="5955792" cy="472386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371600" y="1447800"/>
            <a:ext cx="7562088" cy="5029200"/>
          </a:xfrm>
        </p:spPr>
        <p:txBody>
          <a:bodyPr>
            <a:noAutofit/>
          </a:bodyPr>
          <a:lstStyle/>
          <a:p>
            <a:pPr algn="just">
              <a:lnSpc>
                <a:spcPct val="150000"/>
              </a:lnSpc>
            </a:pPr>
            <a:r>
              <a:rPr lang="es-ES" sz="1800" dirty="0"/>
              <a:t>La clasificación de granos de polen es de gran importancia en diversos campos de la biología, sin embargo, la clasificación manual es un método que tiene poco control sobre el error humano. En este trabajo, se propone y analiza un modelo basado en CNN para la clasificación de 19 géneros diferentes de granos de polen pertenecientes a 14 distintas familias, que son encontrados en altas concentraciones en la República Mexicana; el modelo propuesto presenta altos índices en las métricas de clasificación, alta velocidad de procesamiento (</a:t>
            </a:r>
            <a:r>
              <a:rPr lang="es-ES" sz="1800" dirty="0" err="1"/>
              <a:t>fps</a:t>
            </a:r>
            <a:r>
              <a:rPr lang="es-ES" sz="1800" dirty="0"/>
              <a:t>) y limitada cantidad de parámetros. Los resultados de las métricas de clasificación presentan altos índices en CCR, F1- score y Especificidad, alrededor del 90%, estos índices son comparables con modelos predefinidos como CNN TL </a:t>
            </a:r>
            <a:r>
              <a:rPr lang="es-ES" sz="1800" dirty="0" err="1"/>
              <a:t>AlexNet</a:t>
            </a:r>
            <a:r>
              <a:rPr lang="es-ES" sz="1800" dirty="0"/>
              <a:t> y mayores a los reportados en diversos trabajos relacionados</a:t>
            </a:r>
            <a:endParaRPr lang="en-US" sz="18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143000" y="914400"/>
            <a:ext cx="7791450" cy="5715000"/>
          </a:xfrm>
        </p:spPr>
        <p:txBody>
          <a:bodyPr>
            <a:noAutofit/>
          </a:bodyPr>
          <a:lstStyle/>
          <a:p>
            <a:pPr algn="just">
              <a:lnSpc>
                <a:spcPct val="170000"/>
              </a:lnSpc>
            </a:pPr>
            <a:r>
              <a:rPr lang="es-ES" sz="1800" dirty="0"/>
              <a:t>[1] M. B. Ruiz Zapata and M. García </a:t>
            </a:r>
            <a:r>
              <a:rPr lang="es-ES" sz="1800" dirty="0" err="1"/>
              <a:t>Anton</a:t>
            </a:r>
            <a:r>
              <a:rPr lang="es-ES" sz="1800" dirty="0"/>
              <a:t>, “La Palinología y su Aplicación al Estudio de la Reconstrucción de la Vegetación durante el Cuaternario: Consideraciones Generales,” Revista de Geología, no.1, pp. 77-84, 1987. [Online]. </a:t>
            </a:r>
            <a:r>
              <a:rPr lang="es-ES" sz="1800" dirty="0" err="1"/>
              <a:t>Available</a:t>
            </a:r>
            <a:r>
              <a:rPr lang="es-ES" sz="1800" dirty="0"/>
              <a:t>: https://ebuah.uah.es/dspace/handle/10017/9596 </a:t>
            </a:r>
          </a:p>
          <a:p>
            <a:pPr algn="just">
              <a:lnSpc>
                <a:spcPct val="170000"/>
              </a:lnSpc>
            </a:pPr>
            <a:r>
              <a:rPr lang="es-ES" sz="1800" dirty="0"/>
              <a:t>[2] M. A. Magaña </a:t>
            </a:r>
            <a:r>
              <a:rPr lang="es-ES" sz="1800" dirty="0" err="1"/>
              <a:t>Magaña</a:t>
            </a:r>
            <a:r>
              <a:rPr lang="es-ES" sz="1800" dirty="0"/>
              <a:t>, L. L. Salazar Barrientos, J. R. </a:t>
            </a:r>
            <a:r>
              <a:rPr lang="es-ES" sz="1800" dirty="0" err="1"/>
              <a:t>Sanginés</a:t>
            </a:r>
            <a:r>
              <a:rPr lang="es-ES" sz="1800" dirty="0"/>
              <a:t> García and M. E. Tavera Cortés, “Productividad de la Apicultura en México y su Impacto sobre la Rentabilidad,” Revista Mexicana de Ciencias Agrícolas, vol.7, no.5, August 2016 [Online]. </a:t>
            </a:r>
          </a:p>
          <a:p>
            <a:pPr algn="just">
              <a:lnSpc>
                <a:spcPct val="170000"/>
              </a:lnSpc>
            </a:pPr>
            <a:r>
              <a:rPr lang="es-ES" sz="1800" dirty="0"/>
              <a:t>[3] E. Ramírez-Arriaga, A. Martínez-Bernal, N. Ramírez Maldonado and E. Martínez-Hernández, “Análisis Palinológico de Mieles y Cargas de Polen de Apis </a:t>
            </a:r>
            <a:r>
              <a:rPr lang="es-ES" sz="1800" dirty="0" err="1"/>
              <a:t>mellifera</a:t>
            </a:r>
            <a:r>
              <a:rPr lang="es-ES" sz="1800" dirty="0"/>
              <a:t> (</a:t>
            </a:r>
            <a:r>
              <a:rPr lang="es-ES" sz="1800" dirty="0" err="1"/>
              <a:t>Apidae</a:t>
            </a:r>
            <a:r>
              <a:rPr lang="es-ES" sz="1800" dirty="0"/>
              <a:t>) de la Región Centro y Norte del Estado de Guerrero, México,” </a:t>
            </a:r>
            <a:r>
              <a:rPr lang="es-ES" sz="1800" dirty="0" err="1"/>
              <a:t>Botanical</a:t>
            </a:r>
            <a:r>
              <a:rPr lang="es-ES" sz="1800" dirty="0"/>
              <a:t> </a:t>
            </a:r>
            <a:r>
              <a:rPr lang="es-ES" sz="1800" dirty="0" err="1"/>
              <a:t>Sciences</a:t>
            </a:r>
            <a:r>
              <a:rPr lang="es-ES" sz="1800" dirty="0"/>
              <a:t>, vol.94, no.1, pp. 141-156, March 2016. [Online]. </a:t>
            </a:r>
            <a:r>
              <a:rPr lang="es-ES" sz="1800" dirty="0" err="1"/>
              <a:t>Available</a:t>
            </a:r>
            <a:r>
              <a:rPr lang="es-ES" sz="1800" dirty="0"/>
              <a:t>: http://www.scielo.org.mx/scielo.php?script=sci_arttext&amp;pid=S2007- 42982016000100141</a:t>
            </a:r>
            <a:endParaRPr lang="en-IN" sz="18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s-ES" sz="2000" dirty="0"/>
              <a:t>[4] F. M. Salinas-Márquez, J. G. Flores-Trujillo, J. Helenes, M. A. </a:t>
            </a:r>
            <a:r>
              <a:rPr lang="es-ES" sz="2000" dirty="0" err="1"/>
              <a:t>TéllezDuarte</a:t>
            </a:r>
            <a:r>
              <a:rPr lang="es-ES" sz="2000" dirty="0"/>
              <a:t> and F. J. Aranda-Manteca, “Paleoecología y Cronoestratigrafía de las Diatomeas del Miembro Los Indios en la Mesa La Misión, del Mioceno de Baja California, México,” Sociedad Geológica Mexicana &amp; Instituto de Geología UNAM, vol.68, no.3, pp. 537-552, </a:t>
            </a:r>
            <a:r>
              <a:rPr lang="es-ES" sz="2000" dirty="0" err="1"/>
              <a:t>December</a:t>
            </a:r>
            <a:r>
              <a:rPr lang="es-ES" sz="2000" dirty="0"/>
              <a:t> 2016. [Online]. </a:t>
            </a:r>
          </a:p>
          <a:p>
            <a:pPr algn="just">
              <a:lnSpc>
                <a:spcPct val="170000"/>
              </a:lnSpc>
            </a:pPr>
            <a:r>
              <a:rPr lang="es-ES" sz="2000" dirty="0"/>
              <a:t> [5] E. Ortiz-Torres, A. Carballo-Carballo, A. Muñoz-Orozco and F. B. González-</a:t>
            </a:r>
            <a:r>
              <a:rPr lang="es-ES" sz="2000" dirty="0" err="1"/>
              <a:t>Cossio</a:t>
            </a:r>
            <a:r>
              <a:rPr lang="es-ES" sz="2000" dirty="0"/>
              <a:t>, “Efecto de la Dispersión de Polen en la Producción de Semilla de Maíz, en Texcoco, México,” Agronomía Mesoamericana, vol. 21, no. 2, pp.289-297. </a:t>
            </a:r>
            <a:r>
              <a:rPr lang="es-ES" sz="2000" dirty="0" err="1"/>
              <a:t>December</a:t>
            </a:r>
            <a:r>
              <a:rPr lang="es-ES" sz="2000" dirty="0"/>
              <a:t> 2010. [Online]. </a:t>
            </a:r>
            <a:r>
              <a:rPr lang="es-ES" sz="2000" dirty="0" err="1"/>
              <a:t>Available</a:t>
            </a:r>
            <a:r>
              <a:rPr lang="es-ES" sz="2000" dirty="0"/>
              <a:t>: https://www.scielo.sa.cr/scielo.php?pid=S1659- 13212010000200008&amp;script=</a:t>
            </a:r>
            <a:r>
              <a:rPr lang="es-ES" sz="2000" dirty="0" err="1"/>
              <a:t>sci_arttext</a:t>
            </a:r>
            <a:r>
              <a:rPr lang="en-IN" sz="1600" dirty="0">
                <a:latin typeface="Times New Roman" pitchFamily="18" charset="0"/>
                <a:cs typeface="Times New Roman" pitchFamily="18" charset="0"/>
              </a:rPr>
              <a: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295400" y="228600"/>
            <a:ext cx="7467600" cy="6477000"/>
          </a:xfrm>
        </p:spPr>
        <p:txBody>
          <a:bodyPr>
            <a:noAutofit/>
          </a:bodyPr>
          <a:lstStyle/>
          <a:p>
            <a:pPr algn="just">
              <a:lnSpc>
                <a:spcPct val="170000"/>
              </a:lnSpc>
            </a:pPr>
            <a:r>
              <a:rPr lang="en-IN" sz="2000" dirty="0"/>
              <a:t>[6] T. González-Mendoza, M. </a:t>
            </a:r>
            <a:r>
              <a:rPr lang="en-IN" sz="2000" dirty="0" err="1"/>
              <a:t>Bedolla</a:t>
            </a:r>
            <a:r>
              <a:rPr lang="en-IN" sz="2000" dirty="0"/>
              <a:t>-Barajas, T. R. </a:t>
            </a:r>
            <a:r>
              <a:rPr lang="en-IN" sz="2000" dirty="0" err="1"/>
              <a:t>Bedolla</a:t>
            </a:r>
            <a:r>
              <a:rPr lang="en-IN" sz="2000" dirty="0"/>
              <a:t>-Pulido, J. Morales-Romero, N. A. Pulido-Guillén, S. Lerma-</a:t>
            </a:r>
            <a:r>
              <a:rPr lang="en-IN" sz="2000" dirty="0" err="1"/>
              <a:t>Partida</a:t>
            </a:r>
            <a:r>
              <a:rPr lang="en-IN" sz="2000" dirty="0"/>
              <a:t> and C. </a:t>
            </a:r>
            <a:r>
              <a:rPr lang="en-IN" sz="2000" dirty="0" err="1"/>
              <a:t>MezaLópez</a:t>
            </a:r>
            <a:r>
              <a:rPr lang="en-IN" sz="2000" dirty="0"/>
              <a:t>, “La </a:t>
            </a:r>
            <a:r>
              <a:rPr lang="en-IN" sz="2000" dirty="0" err="1"/>
              <a:t>Prevalencia</a:t>
            </a:r>
            <a:r>
              <a:rPr lang="en-IN" sz="2000" dirty="0"/>
              <a:t> de </a:t>
            </a:r>
            <a:r>
              <a:rPr lang="en-IN" sz="2000" dirty="0" err="1"/>
              <a:t>Rinitis</a:t>
            </a:r>
            <a:r>
              <a:rPr lang="en-IN" sz="2000" dirty="0"/>
              <a:t> </a:t>
            </a:r>
            <a:r>
              <a:rPr lang="en-IN" sz="2000" dirty="0" err="1"/>
              <a:t>Alérgica</a:t>
            </a:r>
            <a:r>
              <a:rPr lang="en-IN" sz="2000" dirty="0"/>
              <a:t> y Dermatitis </a:t>
            </a:r>
            <a:r>
              <a:rPr lang="en-IN" sz="2000" dirty="0" err="1"/>
              <a:t>Atópica</a:t>
            </a:r>
            <a:r>
              <a:rPr lang="en-IN" sz="2000" dirty="0"/>
              <a:t> </a:t>
            </a:r>
            <a:r>
              <a:rPr lang="en-IN" sz="2000" dirty="0" err="1"/>
              <a:t>en</a:t>
            </a:r>
            <a:r>
              <a:rPr lang="en-IN" sz="2000" dirty="0"/>
              <a:t> </a:t>
            </a:r>
            <a:r>
              <a:rPr lang="en-IN" sz="2000" dirty="0" err="1"/>
              <a:t>Adolescentes</a:t>
            </a:r>
            <a:r>
              <a:rPr lang="en-IN" sz="2000" dirty="0"/>
              <a:t> </a:t>
            </a:r>
            <a:r>
              <a:rPr lang="en-IN" sz="2000" dirty="0" err="1"/>
              <a:t>Tardíos</a:t>
            </a:r>
            <a:r>
              <a:rPr lang="en-IN" sz="2000" dirty="0"/>
              <a:t> </a:t>
            </a:r>
            <a:r>
              <a:rPr lang="en-IN" sz="2000" dirty="0" err="1"/>
              <a:t>Difiere</a:t>
            </a:r>
            <a:r>
              <a:rPr lang="en-IN" sz="2000" dirty="0"/>
              <a:t> de </a:t>
            </a:r>
            <a:r>
              <a:rPr lang="en-IN" sz="2000" dirty="0" err="1"/>
              <a:t>Acuerdo</a:t>
            </a:r>
            <a:r>
              <a:rPr lang="en-IN" sz="2000" dirty="0"/>
              <a:t> con </a:t>
            </a:r>
            <a:r>
              <a:rPr lang="en-IN" sz="2000" dirty="0" err="1"/>
              <a:t>el</a:t>
            </a:r>
            <a:r>
              <a:rPr lang="en-IN" sz="2000" dirty="0"/>
              <a:t> </a:t>
            </a:r>
            <a:r>
              <a:rPr lang="en-IN" sz="2000" dirty="0" err="1"/>
              <a:t>Sexo</a:t>
            </a:r>
            <a:r>
              <a:rPr lang="en-IN" sz="2000" dirty="0"/>
              <a:t>,” </a:t>
            </a:r>
            <a:r>
              <a:rPr lang="en-IN" sz="2000" dirty="0" err="1"/>
              <a:t>Revista</a:t>
            </a:r>
            <a:r>
              <a:rPr lang="en-IN" sz="2000" dirty="0"/>
              <a:t> </a:t>
            </a:r>
            <a:r>
              <a:rPr lang="en-IN" sz="2000" dirty="0" err="1"/>
              <a:t>Alergia</a:t>
            </a:r>
            <a:r>
              <a:rPr lang="en-IN" sz="2000" dirty="0"/>
              <a:t> México, vol. 66, no. 2, pp.147-153, June 2019. [Online]. </a:t>
            </a:r>
            <a:r>
              <a:rPr lang="en-IN" sz="2000" dirty="0" err="1"/>
              <a:t>Available:http</a:t>
            </a:r>
            <a:r>
              <a:rPr lang="en-IN" sz="2000" dirty="0"/>
              <a:t>://revistaalergia.mx/ojs/index.php/ram/article/view/521</a:t>
            </a:r>
          </a:p>
          <a:p>
            <a:pPr marL="82296" indent="0" algn="just">
              <a:lnSpc>
                <a:spcPct val="170000"/>
              </a:lnSpc>
              <a:buNone/>
            </a:pPr>
            <a:r>
              <a:rPr lang="en-IN" sz="2000" dirty="0"/>
              <a:t> </a:t>
            </a:r>
          </a:p>
          <a:p>
            <a:pPr algn="just">
              <a:lnSpc>
                <a:spcPct val="170000"/>
              </a:lnSpc>
            </a:pPr>
            <a:r>
              <a:rPr lang="en-IN" sz="2000" dirty="0"/>
              <a:t>[7] World Allergy Organization. “In-Depth Review of Allergic Rhinitis,” WAO, Milwaukee, MI, USA, Jun. 2015. [Online]. Available: https://www.worldallergy.org/education-andprograms/education/allergic-disease-resource-center/professionals/indepth-review-of-allergic-rhinitis</a:t>
            </a: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976473-C9D8-43CF-482E-44E2D1E67B1B}"/>
              </a:ext>
            </a:extLst>
          </p:cNvPr>
          <p:cNvSpPr>
            <a:spLocks noGrp="1"/>
          </p:cNvSpPr>
          <p:nvPr>
            <p:ph idx="1"/>
          </p:nvPr>
        </p:nvSpPr>
        <p:spPr>
          <a:xfrm>
            <a:off x="1143000" y="304800"/>
            <a:ext cx="7790688" cy="5943600"/>
          </a:xfrm>
        </p:spPr>
        <p:txBody>
          <a:bodyPr>
            <a:normAutofit/>
          </a:bodyPr>
          <a:lstStyle/>
          <a:p>
            <a:r>
              <a:rPr lang="en-IN" sz="2000" dirty="0"/>
              <a:t>[8] O. </a:t>
            </a:r>
            <a:r>
              <a:rPr lang="en-IN" sz="2000" dirty="0" err="1"/>
              <a:t>Pfaar</a:t>
            </a:r>
            <a:r>
              <a:rPr lang="en-IN" sz="2000" dirty="0"/>
              <a:t>, K. </a:t>
            </a:r>
            <a:r>
              <a:rPr lang="en-IN" sz="2000" dirty="0" err="1"/>
              <a:t>Karatzas</a:t>
            </a:r>
            <a:r>
              <a:rPr lang="en-IN" sz="2000" dirty="0"/>
              <a:t>, K. </a:t>
            </a:r>
            <a:r>
              <a:rPr lang="en-IN" sz="2000" dirty="0" err="1"/>
              <a:t>Bastl</a:t>
            </a:r>
            <a:r>
              <a:rPr lang="en-IN" sz="2000" dirty="0"/>
              <a:t>, U. </a:t>
            </a:r>
            <a:r>
              <a:rPr lang="en-IN" sz="2000" dirty="0" err="1"/>
              <a:t>Werger</a:t>
            </a:r>
            <a:r>
              <a:rPr lang="en-IN" sz="2000" dirty="0"/>
              <a:t>, J. </a:t>
            </a:r>
            <a:r>
              <a:rPr lang="en-IN" sz="2000" dirty="0" err="1"/>
              <a:t>Buters</a:t>
            </a:r>
            <a:r>
              <a:rPr lang="en-IN" sz="2000" dirty="0"/>
              <a:t>, U. </a:t>
            </a:r>
            <a:r>
              <a:rPr lang="en-IN" sz="2000" dirty="0" err="1"/>
              <a:t>Darsow</a:t>
            </a:r>
            <a:r>
              <a:rPr lang="en-IN" sz="2000" dirty="0"/>
              <a:t>, P. </a:t>
            </a:r>
            <a:r>
              <a:rPr lang="en-IN" sz="2000" dirty="0" err="1"/>
              <a:t>Demoly</a:t>
            </a:r>
            <a:r>
              <a:rPr lang="en-IN" sz="2000" dirty="0"/>
              <a:t>, S. Durham, C. </a:t>
            </a:r>
            <a:r>
              <a:rPr lang="en-IN" sz="2000" dirty="0" err="1"/>
              <a:t>Galán</a:t>
            </a:r>
            <a:r>
              <a:rPr lang="en-IN" sz="2000" dirty="0"/>
              <a:t>, R. Gehrig, R. van </a:t>
            </a:r>
            <a:r>
              <a:rPr lang="en-IN" sz="2000" dirty="0" err="1"/>
              <a:t>Wijk</a:t>
            </a:r>
            <a:r>
              <a:rPr lang="en-IN" sz="2000" dirty="0"/>
              <a:t>, L. Jacobsen, N. </a:t>
            </a:r>
            <a:r>
              <a:rPr lang="en-IN" sz="2000" dirty="0" err="1"/>
              <a:t>Katsifarakis</a:t>
            </a:r>
            <a:r>
              <a:rPr lang="en-IN" sz="2000" dirty="0"/>
              <a:t>, L. Klimek, A. </a:t>
            </a:r>
            <a:r>
              <a:rPr lang="en-IN" sz="2000" dirty="0" err="1"/>
              <a:t>Saarto</a:t>
            </a:r>
            <a:r>
              <a:rPr lang="en-IN" sz="2000" dirty="0"/>
              <a:t>, M. </a:t>
            </a:r>
            <a:r>
              <a:rPr lang="en-IN" sz="2000" dirty="0" err="1"/>
              <a:t>Sofiev</a:t>
            </a:r>
            <a:r>
              <a:rPr lang="en-IN" sz="2000" dirty="0"/>
              <a:t>, M. </a:t>
            </a:r>
            <a:r>
              <a:rPr lang="en-IN" sz="2000" dirty="0" err="1"/>
              <a:t>Thibaudon</a:t>
            </a:r>
            <a:r>
              <a:rPr lang="en-IN" sz="2000" dirty="0"/>
              <a:t>, B. </a:t>
            </a:r>
            <a:r>
              <a:rPr lang="en-IN" sz="2000" dirty="0" err="1"/>
              <a:t>Werchan</a:t>
            </a:r>
            <a:r>
              <a:rPr lang="en-IN" sz="2000" dirty="0"/>
              <a:t> and K. Bergmann, “Pollen season is reflected on symptom load for grass and birch pollen-induced allergic rhinitis in different</a:t>
            </a:r>
            <a:r>
              <a:rPr lang="en-US" sz="2000" dirty="0"/>
              <a:t> geographic areas-An EAACI Task Force Report ,” Allergy, vol. 75, no. 5, pp. 1099-1106, May 2020</a:t>
            </a:r>
          </a:p>
          <a:p>
            <a:r>
              <a:rPr lang="en-IN" sz="2000" dirty="0"/>
              <a:t>[9] K. A. Holt and K. D. Bennett, “Principles and Methods for Automated Palynology,” New Phytologist Trust, vol. 203, pp. 735-742, April 2014. </a:t>
            </a:r>
          </a:p>
          <a:p>
            <a:r>
              <a:rPr lang="en-IN" sz="2000" dirty="0"/>
              <a:t>[10] S. S. Alotaibi, S. M. Sayed, M. </a:t>
            </a:r>
            <a:r>
              <a:rPr lang="en-IN" sz="2000" dirty="0" err="1"/>
              <a:t>Alosaimi</a:t>
            </a:r>
            <a:r>
              <a:rPr lang="en-IN" sz="2000" dirty="0"/>
              <a:t>, R. </a:t>
            </a:r>
            <a:r>
              <a:rPr lang="en-IN" sz="2000" dirty="0" err="1"/>
              <a:t>Alharthi</a:t>
            </a:r>
            <a:r>
              <a:rPr lang="en-IN" sz="2000" dirty="0"/>
              <a:t>, A. Banjar, N. </a:t>
            </a:r>
            <a:r>
              <a:rPr lang="en-IN" sz="2000" dirty="0" err="1"/>
              <a:t>Abdulqader</a:t>
            </a:r>
            <a:r>
              <a:rPr lang="en-IN" sz="2000" dirty="0"/>
              <a:t> and R. </a:t>
            </a:r>
            <a:r>
              <a:rPr lang="en-IN" sz="2000" dirty="0" err="1"/>
              <a:t>Alhamed</a:t>
            </a:r>
            <a:r>
              <a:rPr lang="en-IN" sz="2000" dirty="0"/>
              <a:t>, “Pollen Molecular Biology: Applications in the Forensic Palynology and Future Prospects: A Review,” Saudi Journal of Biological Sciences, vol. 27, no. 5, pp. 1185-1190, May 2020. </a:t>
            </a:r>
          </a:p>
          <a:p>
            <a:r>
              <a:rPr lang="en-IN" sz="2000" dirty="0"/>
              <a:t>[11] Ian Goodfellow, </a:t>
            </a:r>
            <a:r>
              <a:rPr lang="en-IN" sz="2000" dirty="0" err="1"/>
              <a:t>Yoshua</a:t>
            </a:r>
            <a:r>
              <a:rPr lang="en-IN" sz="2000" dirty="0"/>
              <a:t> </a:t>
            </a:r>
            <a:r>
              <a:rPr lang="en-IN" sz="2000" dirty="0" err="1"/>
              <a:t>Bengio</a:t>
            </a:r>
            <a:r>
              <a:rPr lang="en-IN" sz="2000" dirty="0"/>
              <a:t>, Aaron Courville, “Convolutional Networks,” in Deep Learning, Cambridge, Massachusetts, USA, MIT Press 2016, Cap. 9, pp. 326-366. [Online]. Available: http://www.deeplearningbook.org</a:t>
            </a:r>
          </a:p>
        </p:txBody>
      </p:sp>
    </p:spTree>
    <p:extLst>
      <p:ext uri="{BB962C8B-B14F-4D97-AF65-F5344CB8AC3E}">
        <p14:creationId xmlns:p14="http://schemas.microsoft.com/office/powerpoint/2010/main" val="3727464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143000" y="304800"/>
            <a:ext cx="7790688" cy="6019800"/>
          </a:xfrm>
        </p:spPr>
        <p:txBody>
          <a:bodyPr>
            <a:normAutofit/>
          </a:bodyPr>
          <a:lstStyle/>
          <a:p>
            <a:r>
              <a:rPr lang="en-IN" sz="2000" dirty="0"/>
              <a:t>[12] J. Salas, F. Vidal, and J. Martinez-Trinidad, “Deep Learning: Current State,” IEEE Latin America Transactions, vol. 17, no. 12, pp. 1925-1945 December 2019. </a:t>
            </a:r>
          </a:p>
          <a:p>
            <a:r>
              <a:rPr lang="en-IN" sz="2000" dirty="0"/>
              <a:t>[13] Y. Le </a:t>
            </a:r>
            <a:r>
              <a:rPr lang="en-IN" sz="2000" dirty="0" err="1"/>
              <a:t>Cun</a:t>
            </a:r>
            <a:r>
              <a:rPr lang="en-IN" sz="2000" dirty="0"/>
              <a:t>, B. </a:t>
            </a:r>
            <a:r>
              <a:rPr lang="en-IN" sz="2000" dirty="0" err="1"/>
              <a:t>Boser</a:t>
            </a:r>
            <a:r>
              <a:rPr lang="en-IN" sz="2000" dirty="0"/>
              <a:t>, J. S. </a:t>
            </a:r>
            <a:r>
              <a:rPr lang="en-IN" sz="2000" dirty="0" err="1"/>
              <a:t>Denker</a:t>
            </a:r>
            <a:r>
              <a:rPr lang="en-IN" sz="2000" dirty="0"/>
              <a:t>, D. Henderson, R. E. Howard, W. Hubbard and L. D. </a:t>
            </a:r>
            <a:r>
              <a:rPr lang="en-IN" sz="2000" dirty="0" err="1"/>
              <a:t>Jackel</a:t>
            </a:r>
            <a:r>
              <a:rPr lang="en-IN" sz="2000" dirty="0"/>
              <a:t>, “Handwritten Digit Recognition with a </a:t>
            </a:r>
            <a:r>
              <a:rPr lang="en-IN" sz="2000" dirty="0" err="1"/>
              <a:t>BackPropagation</a:t>
            </a:r>
            <a:r>
              <a:rPr lang="en-IN" sz="2000" dirty="0"/>
              <a:t> Network,” in Advances in Neural Information Processing Systems 2 (NIPS), 1990, pp. 396-404. </a:t>
            </a:r>
          </a:p>
          <a:p>
            <a:r>
              <a:rPr lang="en-IN" sz="2000" dirty="0"/>
              <a:t>[14]...A. </a:t>
            </a:r>
            <a:r>
              <a:rPr lang="en-IN" sz="2000" dirty="0" err="1"/>
              <a:t>Krizhevsky</a:t>
            </a:r>
            <a:r>
              <a:rPr lang="en-IN" sz="2000" dirty="0"/>
              <a:t>, I. </a:t>
            </a:r>
            <a:r>
              <a:rPr lang="en-IN" sz="2000" dirty="0" err="1"/>
              <a:t>Sutskever</a:t>
            </a:r>
            <a:r>
              <a:rPr lang="en-IN" sz="2000" dirty="0"/>
              <a:t> and G. E. Hinton, "ImageNet Classification with Deep Convolutional Neural Networks," in Advances in Neural Information Processing Systems (NIPS), 2012, pp. 1097-1105.</a:t>
            </a:r>
          </a:p>
          <a:p>
            <a:r>
              <a:rPr lang="en-IN" sz="2000" dirty="0"/>
              <a:t> [15] C. </a:t>
            </a:r>
            <a:r>
              <a:rPr lang="en-IN" sz="2000" dirty="0" err="1"/>
              <a:t>Szegedy</a:t>
            </a:r>
            <a:r>
              <a:rPr lang="en-IN" sz="2000" dirty="0"/>
              <a:t>, W. Liu, Y. Jia, P. </a:t>
            </a:r>
            <a:r>
              <a:rPr lang="en-IN" sz="2000" dirty="0" err="1"/>
              <a:t>Sermanet</a:t>
            </a:r>
            <a:r>
              <a:rPr lang="en-IN" sz="2000" dirty="0"/>
              <a:t>, S. Reed, D. </a:t>
            </a:r>
            <a:r>
              <a:rPr lang="en-IN" sz="2000" dirty="0" err="1"/>
              <a:t>Anguelov</a:t>
            </a:r>
            <a:r>
              <a:rPr lang="en-IN" sz="2000" dirty="0"/>
              <a:t>, D. Erhan, V. </a:t>
            </a:r>
            <a:r>
              <a:rPr lang="en-IN" sz="2000" dirty="0" err="1"/>
              <a:t>Vanhoucke</a:t>
            </a:r>
            <a:r>
              <a:rPr lang="en-IN" sz="2000" dirty="0"/>
              <a:t> and A. </a:t>
            </a:r>
            <a:r>
              <a:rPr lang="en-IN" sz="2000" dirty="0" err="1"/>
              <a:t>Rabinovich</a:t>
            </a:r>
            <a:r>
              <a:rPr lang="en-IN" sz="2000" dirty="0"/>
              <a:t>, "Going Deeper with Convolutions," in Proceedings IEEE Conference on Computer Vision and Pattern Recognition, June 2015, pp. 1-9</a:t>
            </a:r>
          </a:p>
        </p:txBody>
      </p:sp>
    </p:spTree>
    <p:extLst>
      <p:ext uri="{BB962C8B-B14F-4D97-AF65-F5344CB8AC3E}">
        <p14:creationId xmlns:p14="http://schemas.microsoft.com/office/powerpoint/2010/main" val="1728954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1816</TotalTime>
  <Words>2248</Words>
  <Application>Microsoft Office PowerPoint</Application>
  <PresentationFormat>On-screen Show (4:3)</PresentationFormat>
  <Paragraphs>72</Paragraphs>
  <Slides>21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Calibri</vt:lpstr>
      <vt:lpstr>Gill Sans MT</vt:lpstr>
      <vt:lpstr>Times New Roman</vt:lpstr>
      <vt:lpstr>Verdana</vt:lpstr>
      <vt:lpstr>Wingdings 2</vt:lpstr>
      <vt:lpstr>Solstice</vt:lpstr>
      <vt:lpstr>Pollen Grains Classification with a Deep Learning System GPU-Trained</vt:lpstr>
      <vt:lpstr>Abstract</vt:lpstr>
      <vt:lpstr>PowerPoint Presentation</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636</cp:revision>
  <dcterms:created xsi:type="dcterms:W3CDTF">2006-08-16T00:00:00Z</dcterms:created>
  <dcterms:modified xsi:type="dcterms:W3CDTF">2023-02-01T09:29:42Z</dcterms:modified>
</cp:coreProperties>
</file>