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dirty="0"/>
              <a:t> </a:t>
            </a:r>
            <a:r>
              <a:rPr lang="en-US" sz="4000" dirty="0"/>
              <a:t>Unsupervised Deep Background Matting Using Deep Matte Prior</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295400" y="1447800"/>
            <a:ext cx="7638288" cy="4914900"/>
          </a:xfrm>
        </p:spPr>
        <p:txBody>
          <a:bodyPr>
            <a:noAutofit/>
          </a:bodyPr>
          <a:lstStyle/>
          <a:p>
            <a:pPr algn="just">
              <a:lnSpc>
                <a:spcPct val="150000"/>
              </a:lnSpc>
            </a:pPr>
            <a:r>
              <a:rPr lang="en-US" sz="2000" dirty="0"/>
              <a:t>Background matting is a recently developed image matting approach, with applications to image and video editing. It refers to estimating both the alpha matte and foreground from a pair of images with and without foreground objects. Recent work has applied deep learning to background matting, with very promising performance achieved. However, existing deep models are supervised which require a large dataset with ground truth alpha mattes for training. To avoid the cost of data collection and possible bias in training data, this paper proposes a </a:t>
            </a:r>
            <a:r>
              <a:rPr lang="en-US" sz="2000" dirty="0" err="1"/>
              <a:t>datasetfree</a:t>
            </a:r>
            <a:r>
              <a:rPr lang="en-US" sz="2000" dirty="0"/>
              <a:t> unsupervised deep learning-based approach for background matting</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512618"/>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7239000" cy="5116401"/>
          </a:xfrm>
          <a:prstGeom prst="rect">
            <a:avLst/>
          </a:prstGeom>
        </p:spPr>
        <p:txBody>
          <a:bodyPr wrap="square">
            <a:spAutoFit/>
          </a:bodyPr>
          <a:lstStyle/>
          <a:p>
            <a:pPr algn="just">
              <a:lnSpc>
                <a:spcPct val="150000"/>
              </a:lnSpc>
            </a:pPr>
            <a:r>
              <a:rPr lang="en-US" sz="2000" dirty="0"/>
              <a:t>Observing that the local smoothness of alpha matte can be well characterized by the untrained network prior called deep matte prior, we model the foreground and alpha matte using the priors encoded by two generative convolutional neural networks. To avoid possible overfitting during unsupervised learning, a </a:t>
            </a:r>
            <a:r>
              <a:rPr lang="en-US" sz="2000" dirty="0" err="1"/>
              <a:t>twostage</a:t>
            </a:r>
            <a:r>
              <a:rPr lang="en-US" sz="2000" dirty="0"/>
              <a:t> learning scheme is developed which contains </a:t>
            </a:r>
            <a:r>
              <a:rPr lang="en-US" sz="2000" dirty="0" err="1"/>
              <a:t>projectionbased</a:t>
            </a:r>
            <a:r>
              <a:rPr lang="en-US" sz="2000" dirty="0"/>
              <a:t> training and Bayesian post refinement. An alpha-</a:t>
            </a:r>
            <a:r>
              <a:rPr lang="en-US" sz="2000" dirty="0" err="1"/>
              <a:t>mattedriven</a:t>
            </a:r>
            <a:r>
              <a:rPr lang="en-US" sz="2000" dirty="0"/>
              <a:t> initialization scheme is also developed for performance boost.. Even without calling external training data, the proposed approach provides competitive performance to recent supervised learning-based methods in the experiments.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Motivated by the cost and possible bias introduced by the prerequisite on training datasets of a supervised deep </a:t>
            </a:r>
            <a:r>
              <a:rPr lang="en-US" sz="2000" dirty="0" err="1"/>
              <a:t>learningbased</a:t>
            </a:r>
            <a:r>
              <a:rPr lang="en-US" sz="2000" dirty="0"/>
              <a:t> method, this paper aims at developing an unsupervised deep learning-based approach for background matting which does not require any external training sample. In other words, no ground truth alpha matte will be called for training, and the proposed approach only takes an image pair ( ¯I, B¯) as the input and directly learns to estimate the corresponding F and α. Such a training-data-free approach has its great benefits in practice. In addition, it can also be used for generating foreground objects and alpha mattes that are close to the ground truths for boosting the supervised training. .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Notice that for each image pixel, there are three unknowns in the matting problem (1). Therefore, it is a highly ill-posed problem, and the main concern in image matting is about how to resolve the solution ambiguity. Most existing methods introduce additional external information (e.g. a </a:t>
            </a:r>
            <a:r>
              <a:rPr lang="en-US" sz="2000" dirty="0" err="1"/>
              <a:t>trimap</a:t>
            </a:r>
            <a:r>
              <a:rPr lang="en-US" sz="2000" dirty="0"/>
              <a:t> input by the user) or constraints (e.g. a green-screen environment) for reducing the solution ambiguity. The </a:t>
            </a:r>
            <a:r>
              <a:rPr lang="en-US" sz="2000" dirty="0" err="1"/>
              <a:t>trimap</a:t>
            </a:r>
            <a:r>
              <a:rPr lang="en-US" sz="2000" dirty="0"/>
              <a:t>-based methods require manual annotations from users, which can be </a:t>
            </a:r>
            <a:r>
              <a:rPr lang="en-US" sz="2000" dirty="0" err="1"/>
              <a:t>laborintensive</a:t>
            </a:r>
            <a:r>
              <a:rPr lang="en-US" sz="2000" dirty="0"/>
              <a:t> in the batch processing of many images. The methods assuming a green-screen environment has quite limited applicability, as such an assumption does not hold true for many scenarios, especially in urban areas.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However, existing deep models are supervised which require a large dataset with ground truth alpha mattes for training. To avoid the cost of data collection and possible bias in training data, this paper proposes a </a:t>
            </a:r>
            <a:r>
              <a:rPr lang="en-US" sz="2000" dirty="0" err="1"/>
              <a:t>datasetfree</a:t>
            </a:r>
            <a:r>
              <a:rPr lang="en-US" sz="2000" dirty="0"/>
              <a:t> unsupervised deep learning-based approach for background matting. Observing that the local smoothness of alpha matte can be well characterized by the untrained network prior called deep matte prior, we model the foreground and alpha matte using the priors encoded by two generative convolutional neural networks. To avoid possible overfitting during unsupervised learning, a </a:t>
            </a:r>
            <a:r>
              <a:rPr lang="en-US" sz="2000" dirty="0" err="1"/>
              <a:t>twostage</a:t>
            </a:r>
            <a:r>
              <a:rPr lang="en-US" sz="2000" dirty="0"/>
              <a:t> learning scheme is developed which contains </a:t>
            </a:r>
            <a:r>
              <a:rPr lang="en-US" sz="2000" dirty="0" err="1"/>
              <a:t>projectionbased</a:t>
            </a:r>
            <a:r>
              <a:rPr lang="en-US" sz="2000" dirty="0"/>
              <a:t> training and Bayesian post refinement.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066800"/>
            <a:ext cx="7866888" cy="5791200"/>
          </a:xfrm>
        </p:spPr>
        <p:txBody>
          <a:bodyPr>
            <a:normAutofit/>
          </a:bodyPr>
          <a:lstStyle/>
          <a:p>
            <a:pPr algn="just">
              <a:lnSpc>
                <a:spcPct val="150000"/>
              </a:lnSpc>
            </a:pPr>
            <a:r>
              <a:rPr lang="en-US" sz="2000" dirty="0"/>
              <a:t>Based on the deep image prior and deep matte prior, we adopt two generative CNNs to model the foreground and alpha matte respectively, and the predictions from these two CNNs will then be used to reconstruct the background given by the input image pair. While the deep image/matte priors partially addressed the possible overfitting arising from the solution ambiguity, a straightforward training by the standard procedure will still suffer from the overfitting to undesired solutions</a:t>
            </a:r>
            <a:r>
              <a:rPr lang="en-US" sz="1200" dirty="0"/>
              <a:t>,</a:t>
            </a:r>
            <a:r>
              <a:rPr lang="en-US" sz="2000" dirty="0"/>
              <a:t>.</a:t>
            </a:r>
            <a:r>
              <a:rPr lang="en-US" sz="1200" dirty="0"/>
              <a:t> </a:t>
            </a:r>
            <a:r>
              <a:rPr lang="en-US" sz="2000" dirty="0"/>
              <a:t>In addition, it can also be used for generating foreground objects and alpha mattes that are close to the ground truths for boosting the supervised training. </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924620403"/>
              </p:ext>
            </p:extLst>
          </p:nvPr>
        </p:nvGraphicFramePr>
        <p:xfrm>
          <a:off x="1066800" y="228600"/>
          <a:ext cx="7867650" cy="556260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528049">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734282">
                <a:tc>
                  <a:txBody>
                    <a:bodyPr/>
                    <a:lstStyle/>
                    <a:p>
                      <a:pPr algn="just"/>
                      <a:r>
                        <a:rPr lang="en-US" sz="2000" dirty="0"/>
                        <a:t>“Matting-based residual optimization for structurally consistent image color correction,.</a:t>
                      </a:r>
                      <a:endParaRPr lang="en-IN" sz="2000" dirty="0">
                        <a:latin typeface="Times New Roman" pitchFamily="18" charset="0"/>
                        <a:cs typeface="Times New Roman" pitchFamily="18" charset="0"/>
                      </a:endParaRPr>
                    </a:p>
                  </a:txBody>
                  <a:tcPr/>
                </a:tc>
                <a:tc>
                  <a:txBody>
                    <a:bodyPr/>
                    <a:lstStyle/>
                    <a:p>
                      <a:pPr algn="just"/>
                      <a:r>
                        <a:rPr lang="en-US" sz="2000" dirty="0"/>
                        <a:t>Y. </a:t>
                      </a:r>
                      <a:r>
                        <a:rPr lang="en-US" sz="2000" dirty="0" err="1"/>
                        <a:t>Niu</a:t>
                      </a:r>
                      <a:r>
                        <a:rPr lang="en-US" sz="2000" dirty="0"/>
                        <a:t>, P. Liu, T. Zhao, and Y. Fan</a:t>
                      </a:r>
                      <a:endParaRPr lang="en-IN" sz="2000" dirty="0">
                        <a:latin typeface="Times New Roman" pitchFamily="18" charset="0"/>
                        <a:cs typeface="Times New Roman" pitchFamily="18" charset="0"/>
                      </a:endParaRPr>
                    </a:p>
                  </a:txBody>
                  <a:tcPr/>
                </a:tc>
                <a:tc>
                  <a:txBody>
                    <a:bodyPr/>
                    <a:lstStyle/>
                    <a:p>
                      <a:pPr algn="just"/>
                      <a:r>
                        <a:rPr kumimoji="0" lang="en-US" sz="2000" b="1" i="0" kern="1200" dirty="0">
                          <a:solidFill>
                            <a:schemeClr val="dk1"/>
                          </a:solidFill>
                          <a:effectLst/>
                          <a:latin typeface="+mn-lt"/>
                          <a:ea typeface="+mn-ea"/>
                          <a:cs typeface="+mn-cs"/>
                        </a:rPr>
                        <a:t> </a:t>
                      </a:r>
                      <a:r>
                        <a:rPr kumimoji="0" lang="en-US" sz="2000" b="0" i="0" kern="1200" dirty="0">
                          <a:solidFill>
                            <a:schemeClr val="dk1"/>
                          </a:solidFill>
                          <a:effectLst/>
                          <a:latin typeface="+mn-lt"/>
                          <a:ea typeface="+mn-ea"/>
                          <a:cs typeface="+mn-cs"/>
                        </a:rPr>
                        <a:t>Image color correction aims to eliminate color differences between images, especially for color consistency in panoramic or stereoscopic images..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00269">
                <a:tc>
                  <a:txBody>
                    <a:bodyPr/>
                    <a:lstStyle/>
                    <a:p>
                      <a:pPr algn="just"/>
                      <a:r>
                        <a:rPr lang="en-US" sz="2000" dirty="0"/>
                        <a:t>All-in-focus synthetic aperture imaging using image matting,”</a:t>
                      </a:r>
                      <a:endParaRPr lang="en-IN" sz="2000" dirty="0">
                        <a:latin typeface="Times New Roman" pitchFamily="18" charset="0"/>
                        <a:cs typeface="Times New Roman" pitchFamily="18" charset="0"/>
                      </a:endParaRPr>
                    </a:p>
                  </a:txBody>
                  <a:tcPr/>
                </a:tc>
                <a:tc>
                  <a:txBody>
                    <a:bodyPr/>
                    <a:lstStyle/>
                    <a:p>
                      <a:pPr algn="just"/>
                      <a:r>
                        <a:rPr lang="en-US" sz="2000" dirty="0"/>
                        <a:t>Z. Pei, X. Chen, and Y.-H. Yang</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As well, the occlusion problem, a challenging task for many computer vision applications, can be easily handled..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628395186"/>
              </p:ext>
            </p:extLst>
          </p:nvPr>
        </p:nvGraphicFramePr>
        <p:xfrm>
          <a:off x="1295400" y="304801"/>
          <a:ext cx="7639049" cy="6435618"/>
        </p:xfrm>
        <a:graphic>
          <a:graphicData uri="http://schemas.openxmlformats.org/drawingml/2006/table">
            <a:tbl>
              <a:tblPr firstRow="1" bandRow="1">
                <a:tableStyleId>{5C22544A-7EE6-4342-B048-85BDC9FD1C3A}</a:tableStyleId>
              </a:tblPr>
              <a:tblGrid>
                <a:gridCol w="1616323">
                  <a:extLst>
                    <a:ext uri="{9D8B030D-6E8A-4147-A177-3AD203B41FA5}">
                      <a16:colId xmlns:a16="http://schemas.microsoft.com/office/drawing/2014/main" val="20000"/>
                    </a:ext>
                  </a:extLst>
                </a:gridCol>
                <a:gridCol w="2753811">
                  <a:extLst>
                    <a:ext uri="{9D8B030D-6E8A-4147-A177-3AD203B41FA5}">
                      <a16:colId xmlns:a16="http://schemas.microsoft.com/office/drawing/2014/main" val="20001"/>
                    </a:ext>
                  </a:extLst>
                </a:gridCol>
                <a:gridCol w="3268915">
                  <a:extLst>
                    <a:ext uri="{9D8B030D-6E8A-4147-A177-3AD203B41FA5}">
                      <a16:colId xmlns:a16="http://schemas.microsoft.com/office/drawing/2014/main" val="20002"/>
                    </a:ext>
                  </a:extLst>
                </a:gridCol>
              </a:tblGrid>
              <a:tr h="54248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561821">
                <a:tc>
                  <a:txBody>
                    <a:bodyPr/>
                    <a:lstStyle/>
                    <a:p>
                      <a:pPr algn="just"/>
                      <a:r>
                        <a:rPr lang="en-US" sz="2000" dirty="0"/>
                        <a:t>“</a:t>
                      </a:r>
                      <a:r>
                        <a:rPr kumimoji="0" lang="en-US" sz="2000" b="0" i="0" kern="1200" dirty="0">
                          <a:solidFill>
                            <a:schemeClr val="dk1"/>
                          </a:solidFill>
                          <a:effectLst/>
                          <a:latin typeface="+mn-lt"/>
                          <a:ea typeface="+mn-ea"/>
                          <a:cs typeface="+mn-cs"/>
                        </a:rPr>
                        <a:t>Most existing matting methods require a green screen background or a manually created </a:t>
                      </a:r>
                      <a:r>
                        <a:rPr kumimoji="0" lang="en-US" sz="2000" b="0" i="0" kern="1200" dirty="0" err="1">
                          <a:solidFill>
                            <a:schemeClr val="dk1"/>
                          </a:solidFill>
                          <a:effectLst/>
                          <a:latin typeface="+mn-lt"/>
                          <a:ea typeface="+mn-ea"/>
                          <a:cs typeface="+mn-cs"/>
                        </a:rPr>
                        <a:t>trimap</a:t>
                      </a:r>
                      <a:r>
                        <a:rPr kumimoji="0" lang="en-US" sz="2000" b="0" i="0" kern="1200" dirty="0">
                          <a:solidFill>
                            <a:schemeClr val="dk1"/>
                          </a:solidFill>
                          <a:effectLst/>
                          <a:latin typeface="+mn-lt"/>
                          <a:ea typeface="+mn-ea"/>
                          <a:cs typeface="+mn-cs"/>
                        </a:rPr>
                        <a:t> to produce a good matte.</a:t>
                      </a:r>
                      <a:endParaRPr lang="en-IN" sz="2000" dirty="0">
                        <a:latin typeface="Times New Roman" pitchFamily="18" charset="0"/>
                        <a:cs typeface="Times New Roman" pitchFamily="18" charset="0"/>
                      </a:endParaRPr>
                    </a:p>
                  </a:txBody>
                  <a:tcPr/>
                </a:tc>
                <a:tc>
                  <a:txBody>
                    <a:bodyPr/>
                    <a:lstStyle/>
                    <a:p>
                      <a:pPr algn="just"/>
                      <a:r>
                        <a:rPr lang="en-IN" sz="2000" dirty="0"/>
                        <a:t>, V. Jayaram, B. </a:t>
                      </a:r>
                      <a:r>
                        <a:rPr lang="en-IN" sz="2000" dirty="0" err="1"/>
                        <a:t>Curless</a:t>
                      </a:r>
                      <a:r>
                        <a:rPr lang="en-IN" sz="2000" dirty="0"/>
                        <a:t>, S. M. Seitz, and I. </a:t>
                      </a:r>
                      <a:r>
                        <a:rPr lang="en-IN" sz="2000" dirty="0" err="1"/>
                        <a:t>Kemelmacher</a:t>
                      </a:r>
                      <a:r>
                        <a:rPr lang="en-IN" sz="2000" dirty="0"/>
                        <a:t> </a:t>
                      </a:r>
                      <a:r>
                        <a:rPr lang="en-IN" sz="2000" dirty="0" err="1"/>
                        <a:t>Shlizerman</a:t>
                      </a:r>
                      <a:r>
                        <a:rPr lang="en-IN"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Membrane proteins execute significant roles in cellular processes of living organisms, ranging from cell signaling to cell adhesion.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144096">
                <a:tc>
                  <a:txBody>
                    <a:bodyPr/>
                    <a:lstStyle/>
                    <a:p>
                      <a:pPr algn="just"/>
                      <a:r>
                        <a:rPr lang="en-IN" sz="2000" dirty="0"/>
                        <a:t>“Real-time high-resolution background matting</a:t>
                      </a:r>
                      <a:endParaRPr lang="en-IN" sz="2000" dirty="0">
                        <a:latin typeface="Times New Roman" pitchFamily="18" charset="0"/>
                        <a:cs typeface="Times New Roman" pitchFamily="18" charset="0"/>
                      </a:endParaRPr>
                    </a:p>
                  </a:txBody>
                  <a:tcPr/>
                </a:tc>
                <a:tc>
                  <a:txBody>
                    <a:bodyPr/>
                    <a:lstStyle/>
                    <a:p>
                      <a:pPr algn="just"/>
                      <a:r>
                        <a:rPr lang="en-IN" sz="2000" dirty="0"/>
                        <a:t>S. Lin, A. </a:t>
                      </a:r>
                      <a:r>
                        <a:rPr lang="en-IN" sz="2000" dirty="0" err="1"/>
                        <a:t>Ryabtsev</a:t>
                      </a:r>
                      <a:r>
                        <a:rPr lang="en-IN" sz="2000" dirty="0"/>
                        <a:t>, S. Sengupta, B. L. </a:t>
                      </a:r>
                      <a:r>
                        <a:rPr lang="en-IN" sz="2000" dirty="0" err="1"/>
                        <a:t>Curless</a:t>
                      </a:r>
                      <a:r>
                        <a:rPr lang="en-IN" sz="2000" dirty="0"/>
                        <a:t>, S. M. Seitz, and I. </a:t>
                      </a:r>
                      <a:r>
                        <a:rPr lang="en-IN" sz="2000" dirty="0" err="1"/>
                        <a:t>Kemelmacher-Shlizerman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We introduce a real-time, high-resolution background replacement technique which operates at 30fps in 4K resolution, and 60fps for HD on a modern GPU</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19200"/>
            <a:ext cx="7638288" cy="5105400"/>
          </a:xfrm>
        </p:spPr>
        <p:txBody>
          <a:bodyPr>
            <a:noAutofit/>
          </a:bodyPr>
          <a:lstStyle/>
          <a:p>
            <a:pPr algn="just">
              <a:lnSpc>
                <a:spcPct val="170000"/>
              </a:lnSpc>
            </a:pPr>
            <a:r>
              <a:rPr lang="en-US" sz="2000" dirty="0"/>
              <a:t>Background matting is also a challenging ill-posed problem, as there are two unknowns for each image pixel. In [3], [4], supervised deep learning methods are developed for background matting. These studies collected large datasets with image triplets: images with foreground objects, images without foreground objects, and manually-crafted alpha mattes. Then deep networks are trained over such datasets, with state-</a:t>
            </a:r>
            <a:r>
              <a:rPr lang="en-US" sz="2000" dirty="0" err="1"/>
              <a:t>ofthe</a:t>
            </a:r>
            <a:r>
              <a:rPr lang="en-US" sz="2000" dirty="0"/>
              <a:t>-art results achieved</a:t>
            </a:r>
            <a:r>
              <a:rPr lang="en-US" sz="1200" dirty="0"/>
              <a:t>.</a:t>
            </a:r>
            <a:endParaRPr lang="es-E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6E17F738-DC20-3082-E0F2-1EBCDE2FE1B1}"/>
              </a:ext>
            </a:extLst>
          </p:cNvPr>
          <p:cNvPicPr>
            <a:picLocks noGrp="1" noChangeAspect="1"/>
          </p:cNvPicPr>
          <p:nvPr>
            <p:ph idx="1"/>
          </p:nvPr>
        </p:nvPicPr>
        <p:blipFill>
          <a:blip r:embed="rId2"/>
          <a:stretch>
            <a:fillRect/>
          </a:stretch>
        </p:blipFill>
        <p:spPr>
          <a:xfrm>
            <a:off x="1435100" y="1417638"/>
            <a:ext cx="7499350" cy="444976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72C3D7ED-C815-3993-D764-CBD1CC0271C1}"/>
              </a:ext>
            </a:extLst>
          </p:cNvPr>
          <p:cNvPicPr>
            <a:picLocks noGrp="1" noChangeAspect="1"/>
          </p:cNvPicPr>
          <p:nvPr>
            <p:ph idx="1"/>
          </p:nvPr>
        </p:nvPicPr>
        <p:blipFill>
          <a:blip r:embed="rId2"/>
          <a:stretch>
            <a:fillRect/>
          </a:stretch>
        </p:blipFill>
        <p:spPr>
          <a:xfrm>
            <a:off x="1449463" y="1600200"/>
            <a:ext cx="7499350" cy="40386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68384" y="1219200"/>
            <a:ext cx="7498080" cy="5105400"/>
          </a:xfrm>
        </p:spPr>
        <p:txBody>
          <a:bodyPr>
            <a:noAutofit/>
          </a:bodyPr>
          <a:lstStyle/>
          <a:p>
            <a:pPr marL="82296" indent="0" algn="just">
              <a:lnSpc>
                <a:spcPct val="150000"/>
              </a:lnSpc>
              <a:buNone/>
            </a:pPr>
            <a:r>
              <a:rPr lang="en-US" sz="2000" dirty="0"/>
              <a:t>As a newly developed approach for image matting, background matting has attractive features over traditional </a:t>
            </a:r>
            <a:r>
              <a:rPr lang="en-US" sz="2000" dirty="0" err="1"/>
              <a:t>trimapbased</a:t>
            </a:r>
            <a:r>
              <a:rPr lang="en-US" sz="2000" dirty="0"/>
              <a:t> methods. Its task is about estimating the alpha matte and foreground from a pair of observed image and background image. This work showed that background matting can be done effectively using unsupervised deep learning without any prerequisite on training data, which provides a complementary approach to existing supervised learning-based methods. There are two key parts in the proposed approach: deep image and matte priors for modeling the foreground and alpha matte respectively, and a well-designed two-stage unsupervised learning scheme for overcoming overfitting.</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219200" y="838200"/>
            <a:ext cx="7715250" cy="5791200"/>
          </a:xfrm>
        </p:spPr>
        <p:txBody>
          <a:bodyPr>
            <a:noAutofit/>
          </a:bodyPr>
          <a:lstStyle/>
          <a:p>
            <a:pPr algn="just">
              <a:lnSpc>
                <a:spcPct val="170000"/>
              </a:lnSpc>
              <a:buFont typeface="Wingdings" panose="05000000000000000000" pitchFamily="2" charset="2"/>
              <a:buChar char="v"/>
            </a:pPr>
            <a:r>
              <a:rPr lang="en-IN" sz="2000" dirty="0"/>
              <a:t>[1] Y. </a:t>
            </a:r>
            <a:r>
              <a:rPr lang="en-IN" sz="2000" dirty="0" err="1"/>
              <a:t>Niu</a:t>
            </a:r>
            <a:r>
              <a:rPr lang="en-IN" sz="2000" dirty="0"/>
              <a:t>, P. Liu, T. Zhao, and Y. Fan, “Matting-based residual optimization for structurally consistent image </a:t>
            </a:r>
            <a:r>
              <a:rPr lang="en-IN" sz="2000" dirty="0" err="1"/>
              <a:t>color</a:t>
            </a:r>
            <a:r>
              <a:rPr lang="en-IN" sz="2000" dirty="0"/>
              <a:t> correction,” IEEE Transactions on Circuits and Systems for Video Technology, vol. 30, no. 10, pp. 3624– 3636, 2020. </a:t>
            </a:r>
          </a:p>
          <a:p>
            <a:pPr algn="just">
              <a:lnSpc>
                <a:spcPct val="170000"/>
              </a:lnSpc>
              <a:buFont typeface="Wingdings" panose="05000000000000000000" pitchFamily="2" charset="2"/>
              <a:buChar char="v"/>
            </a:pPr>
            <a:r>
              <a:rPr lang="en-IN" sz="2000" dirty="0"/>
              <a:t>[2] Z. Pei, X. Chen, and Y.-H. Yang, “All-in-focus synthetic aperture imaging using image matting,” IEEE Transactions on Circuits and Systems for Video Technology, vol. 28, no. 2, pp. 288–301, 2018. </a:t>
            </a:r>
          </a:p>
          <a:p>
            <a:pPr algn="just">
              <a:lnSpc>
                <a:spcPct val="170000"/>
              </a:lnSpc>
              <a:buFont typeface="Wingdings" panose="05000000000000000000" pitchFamily="2" charset="2"/>
              <a:buChar char="v"/>
            </a:pPr>
            <a:r>
              <a:rPr lang="en-IN" sz="2000" dirty="0"/>
              <a:t>[3] S. Sengupta, V. Jayaram, B. </a:t>
            </a:r>
            <a:r>
              <a:rPr lang="en-IN" sz="2000" dirty="0" err="1"/>
              <a:t>Curless</a:t>
            </a:r>
            <a:r>
              <a:rPr lang="en-IN" sz="2000" dirty="0"/>
              <a:t>, S. M. Seitz, and I. </a:t>
            </a:r>
            <a:r>
              <a:rPr lang="en-IN" sz="2000" dirty="0" err="1"/>
              <a:t>KemelmacherShlizerman</a:t>
            </a:r>
            <a:r>
              <a:rPr lang="en-IN" sz="2000" dirty="0"/>
              <a:t>, “Background matting: The world is your green screen,” in Proceedings of IEEE/CVF Conference on Computer Vision and Pattern Recognition, 2020, pp. 2291–2300</a:t>
            </a:r>
            <a:r>
              <a:rPr lang="en-US" sz="2000" dirty="0"/>
              <a:t>. </a:t>
            </a: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228600"/>
            <a:ext cx="7574280" cy="6324600"/>
          </a:xfrm>
        </p:spPr>
        <p:txBody>
          <a:bodyPr>
            <a:noAutofit/>
          </a:bodyPr>
          <a:lstStyle/>
          <a:p>
            <a:pPr algn="just">
              <a:lnSpc>
                <a:spcPct val="170000"/>
              </a:lnSpc>
            </a:pPr>
            <a:r>
              <a:rPr lang="en-IN" sz="2000" dirty="0"/>
              <a:t>[4] S. Lin, A. </a:t>
            </a:r>
            <a:r>
              <a:rPr lang="en-IN" sz="2000" dirty="0" err="1"/>
              <a:t>Ryabtsev</a:t>
            </a:r>
            <a:r>
              <a:rPr lang="en-IN" sz="2000" dirty="0"/>
              <a:t>, S. Sengupta, B. L. </a:t>
            </a:r>
            <a:r>
              <a:rPr lang="en-IN" sz="2000" dirty="0" err="1"/>
              <a:t>Curless</a:t>
            </a:r>
            <a:r>
              <a:rPr lang="en-IN" sz="2000" dirty="0"/>
              <a:t>, S. M. Seitz, and I. </a:t>
            </a:r>
            <a:r>
              <a:rPr lang="en-IN" sz="2000" dirty="0" err="1"/>
              <a:t>Kemelmacher-Shlizerman</a:t>
            </a:r>
            <a:r>
              <a:rPr lang="en-IN" sz="2000" dirty="0"/>
              <a:t>, “Real-time high-resolution background matting,” in Proceedings of IEEE/CVF Conference on Computer Vision and Pattern Recognition, 2021, pp. 8762–8771. </a:t>
            </a:r>
          </a:p>
          <a:p>
            <a:pPr algn="just">
              <a:lnSpc>
                <a:spcPct val="170000"/>
              </a:lnSpc>
            </a:pPr>
            <a:r>
              <a:rPr lang="en-IN" sz="2000" dirty="0"/>
              <a:t>[5] D. Ulyanov, A. </a:t>
            </a:r>
            <a:r>
              <a:rPr lang="en-IN" sz="2000" dirty="0" err="1"/>
              <a:t>Vedaldi</a:t>
            </a:r>
            <a:r>
              <a:rPr lang="en-IN" sz="2000" dirty="0"/>
              <a:t>, and V. </a:t>
            </a:r>
            <a:r>
              <a:rPr lang="en-IN" sz="2000" dirty="0" err="1"/>
              <a:t>Lempitsky</a:t>
            </a:r>
            <a:r>
              <a:rPr lang="en-IN" sz="2000" dirty="0"/>
              <a:t>, “Deep image prior,” in Proceedings of IEEE Conference on Computer Vision and Pattern Recognition, 2018, pp. 9446–9454. </a:t>
            </a:r>
          </a:p>
          <a:p>
            <a:pPr algn="just">
              <a:lnSpc>
                <a:spcPct val="170000"/>
              </a:lnSpc>
            </a:pPr>
            <a:r>
              <a:rPr lang="en-IN" sz="2000" dirty="0"/>
              <a:t>[6] J. Sun, J. Jia, C.-K. Tang, and H.-Y. Shum, “Poisson matting,” in ACM SIGGRAPH, 2004, pp. 315–321. </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457200"/>
            <a:ext cx="7467600" cy="6019800"/>
          </a:xfrm>
        </p:spPr>
        <p:txBody>
          <a:bodyPr>
            <a:noAutofit/>
          </a:bodyPr>
          <a:lstStyle/>
          <a:p>
            <a:pPr algn="just">
              <a:lnSpc>
                <a:spcPct val="170000"/>
              </a:lnSpc>
            </a:pPr>
            <a:r>
              <a:rPr lang="en-IN" sz="2000" dirty="0"/>
              <a:t>[7] Y.-Y. Chuang, B. </a:t>
            </a:r>
            <a:r>
              <a:rPr lang="en-IN" sz="2000" dirty="0" err="1"/>
              <a:t>Curless</a:t>
            </a:r>
            <a:r>
              <a:rPr lang="en-IN" sz="2000" dirty="0"/>
              <a:t>, D. H. </a:t>
            </a:r>
            <a:r>
              <a:rPr lang="en-IN" sz="2000" dirty="0" err="1"/>
              <a:t>Salesin</a:t>
            </a:r>
            <a:r>
              <a:rPr lang="en-IN" sz="2000" dirty="0"/>
              <a:t>, and R. </a:t>
            </a:r>
            <a:r>
              <a:rPr lang="en-IN" sz="2000" dirty="0" err="1"/>
              <a:t>Szeliski</a:t>
            </a:r>
            <a:r>
              <a:rPr lang="en-IN" sz="2000" dirty="0"/>
              <a:t>, “A </a:t>
            </a:r>
            <a:r>
              <a:rPr lang="en-IN" sz="2000" dirty="0" err="1"/>
              <a:t>bayesian</a:t>
            </a:r>
            <a:r>
              <a:rPr lang="en-IN" sz="2000" dirty="0"/>
              <a:t> approach to digital matting,” in Proceedings of IEEE Conference on Computer Vision and Pattern Recognition, vol. 2. IEEE, 2001, pp. II–II. </a:t>
            </a:r>
          </a:p>
          <a:p>
            <a:pPr algn="just">
              <a:lnSpc>
                <a:spcPct val="170000"/>
              </a:lnSpc>
            </a:pPr>
            <a:r>
              <a:rPr lang="en-IN" sz="2000" dirty="0"/>
              <a:t>[8] M. </a:t>
            </a:r>
            <a:r>
              <a:rPr lang="en-IN" sz="2000" dirty="0" err="1"/>
              <a:t>Jin</a:t>
            </a:r>
            <a:r>
              <a:rPr lang="en-IN" sz="2000" dirty="0"/>
              <a:t>, B.-K. Kim, and W.-J. Song, “Adaptive propagation-based </a:t>
            </a:r>
            <a:r>
              <a:rPr lang="en-IN" sz="2000" dirty="0" err="1"/>
              <a:t>colorsampling</a:t>
            </a:r>
            <a:r>
              <a:rPr lang="en-IN" sz="2000" dirty="0"/>
              <a:t> for alpha matting,” IEEE Transactions on Circuits and Systems for Video Technology, vol. 24, no. 7, pp. 1101–1110, 2014. </a:t>
            </a:r>
          </a:p>
          <a:p>
            <a:pPr algn="just">
              <a:lnSpc>
                <a:spcPct val="170000"/>
              </a:lnSpc>
            </a:pPr>
            <a:r>
              <a:rPr lang="en-IN" sz="2000" dirty="0"/>
              <a:t>[9] Y. Aksoy, T. Ozan Aydin, and M. </a:t>
            </a:r>
            <a:r>
              <a:rPr lang="en-IN" sz="2000" dirty="0" err="1"/>
              <a:t>Pollefeys</a:t>
            </a:r>
            <a:r>
              <a:rPr lang="en-IN" sz="2000" dirty="0"/>
              <a:t>, “Designing effective interpixel information flow for natural image matting,” in Proceedings of IEEE Conference on Computer Vision and Pattern Recognition, 2017, pp. 29–37. </a:t>
            </a:r>
            <a:r>
              <a:rPr lang="en-US" sz="2000" dirty="0"/>
              <a:t>.</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304800"/>
            <a:ext cx="7790688" cy="6019800"/>
          </a:xfrm>
        </p:spPr>
        <p:txBody>
          <a:bodyPr>
            <a:normAutofit/>
          </a:bodyPr>
          <a:lstStyle/>
          <a:p>
            <a:pPr algn="l"/>
            <a:r>
              <a:rPr lang="en-IN" sz="2000" dirty="0"/>
              <a:t>[10] J. Wang and M. F. Cohen, “Optimized </a:t>
            </a:r>
            <a:r>
              <a:rPr lang="en-IN" sz="2000" dirty="0" err="1"/>
              <a:t>color</a:t>
            </a:r>
            <a:r>
              <a:rPr lang="en-IN" sz="2000" dirty="0"/>
              <a:t> sampling for robust matting,” in Proceedings of IEEE Conference on Computer Vision and Pattern Recognition. IEEE, 2007, pp. 1–8. </a:t>
            </a:r>
          </a:p>
          <a:p>
            <a:pPr algn="l"/>
            <a:endParaRPr lang="en-IN" sz="2000" dirty="0"/>
          </a:p>
          <a:p>
            <a:pPr algn="l"/>
            <a:r>
              <a:rPr lang="en-IN" sz="2000" dirty="0"/>
              <a:t>[11] E. S. </a:t>
            </a:r>
            <a:r>
              <a:rPr lang="en-IN" sz="2000" dirty="0" err="1"/>
              <a:t>Gastal</a:t>
            </a:r>
            <a:r>
              <a:rPr lang="en-IN" sz="2000" dirty="0"/>
              <a:t> and M. M. Oliveira, “Shared sampling for real-time alpha matting,” in Computer Graphics Forum, vol. 29, no. 2. Wiley Online Library, 2010, pp. 575–584. </a:t>
            </a:r>
          </a:p>
          <a:p>
            <a:pPr algn="l"/>
            <a:endParaRPr lang="en-IN" sz="2000" dirty="0"/>
          </a:p>
          <a:p>
            <a:pPr algn="l"/>
            <a:r>
              <a:rPr lang="en-IN" sz="2000" dirty="0"/>
              <a:t>[12] E. </a:t>
            </a:r>
            <a:r>
              <a:rPr lang="en-IN" sz="2000" dirty="0" err="1"/>
              <a:t>Shahrian</a:t>
            </a:r>
            <a:r>
              <a:rPr lang="en-IN" sz="2000" dirty="0"/>
              <a:t>, D. </a:t>
            </a:r>
            <a:r>
              <a:rPr lang="en-IN" sz="2000" dirty="0" err="1"/>
              <a:t>Rajan</a:t>
            </a:r>
            <a:r>
              <a:rPr lang="en-IN" sz="2000" dirty="0"/>
              <a:t>, B. Price, and S. Cohen, “Improving image matting using comprehensive sampling sets,” in Proceedings of IEEE Conference on Computer Vision and Pattern Recognition, 2013, pp. 636– 643. </a:t>
            </a:r>
          </a:p>
          <a:p>
            <a:pPr algn="l"/>
            <a:endParaRPr lang="en-IN" sz="2000" dirty="0"/>
          </a:p>
          <a:p>
            <a:pPr algn="l"/>
            <a:r>
              <a:rPr lang="en-IN" sz="2000" dirty="0"/>
              <a:t>[13] C. Xiao, M. Liu, D. Xiao, Z. Dong, and K.-L. Ma, “Fast </a:t>
            </a:r>
            <a:r>
              <a:rPr lang="en-IN" sz="2000" dirty="0" err="1"/>
              <a:t>closedform</a:t>
            </a:r>
            <a:r>
              <a:rPr lang="en-IN" sz="2000" dirty="0"/>
              <a:t> matting using a hierarchical data structure,” IEEE Transactions on Circuits and Systems for Video Technology, vol. 24, no. 1, pp. 49–62, 2014</a:t>
            </a:r>
            <a:r>
              <a:rPr lang="en-IN" sz="1200" dirty="0"/>
              <a:t>.</a:t>
            </a:r>
            <a:endParaRPr lang="en-IN" sz="2000" dirty="0"/>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524000" y="1104900"/>
            <a:ext cx="7333488" cy="4648200"/>
          </a:xfrm>
        </p:spPr>
        <p:txBody>
          <a:bodyPr>
            <a:normAutofit/>
          </a:bodyPr>
          <a:lstStyle/>
          <a:p>
            <a:pPr marL="82296" indent="0">
              <a:buNone/>
            </a:pPr>
            <a:r>
              <a:rPr lang="en-IN" sz="2000" dirty="0"/>
              <a:t>[14] X. Li, K. Liu, Y. Dong, and D. Tao, “Patch alignment manifold matting,” IEEE Transactions on Neural Networks and Learning Systems, vol. 29, no. 7, pp. 3214–3226, 2018. </a:t>
            </a:r>
          </a:p>
          <a:p>
            <a:pPr marL="82296" indent="0">
              <a:buNone/>
            </a:pPr>
            <a:endParaRPr lang="en-IN" sz="2000" dirty="0"/>
          </a:p>
          <a:p>
            <a:pPr marL="82296" indent="0">
              <a:buNone/>
            </a:pPr>
            <a:r>
              <a:rPr lang="en-IN" sz="2000" dirty="0"/>
              <a:t>[15] A. Levin, D. </a:t>
            </a:r>
            <a:r>
              <a:rPr lang="en-IN" sz="2000" dirty="0" err="1"/>
              <a:t>Lischinski</a:t>
            </a:r>
            <a:r>
              <a:rPr lang="en-IN" sz="2000" dirty="0"/>
              <a:t>, and Y. Weiss, “A closed-form solution to natural image matting,” IEEE Transactions on Pattern Analysis and Machine Intelligence, vol. 30, no. 2, pp. 228–242, 2007. </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2086</TotalTime>
  <Words>1879</Words>
  <Application>Microsoft Office PowerPoint</Application>
  <PresentationFormat>On-screen Show (4:3)</PresentationFormat>
  <Paragraphs>69</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Calibri</vt:lpstr>
      <vt:lpstr>Gill Sans MT</vt:lpstr>
      <vt:lpstr>Times New Roman</vt:lpstr>
      <vt:lpstr>Verdana</vt:lpstr>
      <vt:lpstr>Wingdings</vt:lpstr>
      <vt:lpstr>Wingdings 2</vt:lpstr>
      <vt:lpstr>Solstice</vt:lpstr>
      <vt:lpstr> Unsupervised Deep Background Matting Using Deep Matte Prior</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645</cp:revision>
  <dcterms:created xsi:type="dcterms:W3CDTF">2006-08-16T00:00:00Z</dcterms:created>
  <dcterms:modified xsi:type="dcterms:W3CDTF">2023-02-01T11:36:42Z</dcterms:modified>
</cp:coreProperties>
</file>