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322" r:id="rId2"/>
    <p:sldId id="325" r:id="rId3"/>
    <p:sldId id="345" r:id="rId4"/>
    <p:sldId id="260" r:id="rId5"/>
    <p:sldId id="262" r:id="rId6"/>
    <p:sldId id="263" r:id="rId7"/>
    <p:sldId id="294" r:id="rId8"/>
    <p:sldId id="327" r:id="rId9"/>
    <p:sldId id="326" r:id="rId10"/>
    <p:sldId id="332" r:id="rId11"/>
    <p:sldId id="330" r:id="rId12"/>
    <p:sldId id="333" r:id="rId13"/>
    <p:sldId id="296" r:id="rId14"/>
    <p:sldId id="295" r:id="rId15"/>
    <p:sldId id="331" r:id="rId16"/>
    <p:sldId id="323" r:id="rId17"/>
    <p:sldId id="329" r:id="rId18"/>
    <p:sldId id="344" r:id="rId19"/>
    <p:sldId id="346"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714"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10</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2/1/2023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4400" dirty="0"/>
              <a:t>A Review on Deep Learning Techniques for Video Prediction </a:t>
            </a:r>
            <a:endParaRPr lang="en-US" sz="44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371600" y="1143000"/>
            <a:ext cx="7772400" cy="5715000"/>
          </a:xfrm>
        </p:spPr>
        <p:txBody>
          <a:bodyPr>
            <a:noAutofit/>
          </a:bodyPr>
          <a:lstStyle/>
          <a:p>
            <a:pPr algn="just">
              <a:lnSpc>
                <a:spcPct val="150000"/>
              </a:lnSpc>
            </a:pPr>
            <a:r>
              <a:rPr lang="en-US" sz="2000" dirty="0"/>
              <a:t>The ability to predict, anticipate and reason about future outcomes is a key component of intelligent decision-making systems. In light of the success of deep learning in computer vision, deep-learning-based video prediction emerged as a promising research direction. Defined as a self-supervised learning task, video prediction represents a suitable framework for representation learning, as it demonstrated potential capabilities for extracting meaningful representations of the underlying patterns in natural videos. Motivated by the increasing interest in this task, we provide a review on the deep learning methods for prediction in video sequences. We firstly define the video prediction fundamentals, as well as mandatory background concepts and the most used datasets</a:t>
            </a:r>
            <a:r>
              <a:rPr lang="en-US" sz="1200" dirty="0"/>
              <a:t>. </a:t>
            </a:r>
            <a:endParaRPr lang="en-US"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marL="82296" indent="0" algn="just">
              <a:lnSpc>
                <a:spcPct val="150000"/>
              </a:lnSpc>
              <a:buNone/>
            </a:pPr>
            <a:endParaRPr lang="en-US" sz="2000" dirty="0">
              <a:latin typeface="Times New Roman" pitchFamily="18" charset="0"/>
              <a:cs typeface="Times New Roman" pitchFamily="18" charset="0"/>
            </a:endParaRPr>
          </a:p>
        </p:txBody>
      </p:sp>
      <p:sp>
        <p:nvSpPr>
          <p:cNvPr id="4" name="Rectangle 3"/>
          <p:cNvSpPr/>
          <p:nvPr/>
        </p:nvSpPr>
        <p:spPr>
          <a:xfrm>
            <a:off x="1447800" y="1066800"/>
            <a:ext cx="6781800" cy="4193071"/>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sz="2000" dirty="0"/>
              <a:t>we carefully analyze existing video prediction models organized according to a proposed taxonomy, highlighting their contributions and their significance in the field.</a:t>
            </a:r>
          </a:p>
          <a:p>
            <a:pPr marL="285750" indent="-285750" algn="just">
              <a:lnSpc>
                <a:spcPct val="150000"/>
              </a:lnSpc>
              <a:buFont typeface="Arial" panose="020B0604020202020204" pitchFamily="34" charset="0"/>
              <a:buChar char="•"/>
            </a:pPr>
            <a:r>
              <a:rPr lang="en-US" sz="2000" dirty="0"/>
              <a:t>The summary of the datasets and methods is accompanied with experimental results that facilitate the assessment of the state of the art on a quantitative basis. </a:t>
            </a:r>
          </a:p>
          <a:p>
            <a:pPr marL="285750" indent="-285750" algn="just">
              <a:lnSpc>
                <a:spcPct val="150000"/>
              </a:lnSpc>
              <a:buFont typeface="Arial" panose="020B0604020202020204" pitchFamily="34" charset="0"/>
              <a:buChar char="•"/>
            </a:pPr>
            <a:r>
              <a:rPr lang="en-US" sz="2000" dirty="0"/>
              <a:t>The paper is summarized by drawing some general conclusions, identifying open research challenges and by pointing out future research directions.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a:t>proposed the conditional Generative Adversarial Network (</a:t>
            </a:r>
            <a:r>
              <a:rPr lang="en-US" sz="2000" dirty="0" err="1"/>
              <a:t>cGAN</a:t>
            </a:r>
            <a:r>
              <a:rPr lang="en-US" sz="2000" dirty="0"/>
              <a:t>), a conditional version where the generator and discriminator are conditioned on some extra information, e.g. class labels, previous predictions, and multimodal data, among others. CGANs are suitable for video prediction, since the spatiotemporal coherence between the generated frames and the input sequence is guaranteed.</a:t>
            </a:r>
          </a:p>
          <a:p>
            <a:pPr algn="just">
              <a:lnSpc>
                <a:spcPct val="150000"/>
              </a:lnSpc>
            </a:pPr>
            <a:r>
              <a:rPr lang="en-US" sz="2000" dirty="0"/>
              <a:t>With that purpose, the challenge provided a dataset that extends UCF101 [115] (trimmed videos with one action) with 2100 untrimmed videos where one or more actions take place (with the correspondent temporal annotations) and almost 3000 relevant videos without any of the 101 proposed actions.</a:t>
            </a: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US" sz="2000" dirty="0"/>
              <a:t>A problem was that TCGA and ARCHS4 preprocess the data (from the sequencer output) using slightly different pipelines.</a:t>
            </a:r>
            <a:br>
              <a:rPr lang="en-US" sz="2000" dirty="0"/>
            </a:br>
            <a:endParaRPr lang="en-US" sz="2000" dirty="0"/>
          </a:p>
          <a:p>
            <a:pPr algn="just">
              <a:lnSpc>
                <a:spcPct val="150000"/>
              </a:lnSpc>
            </a:pPr>
            <a:r>
              <a:rPr lang="en-US" sz="2000" dirty="0"/>
              <a:t>The cross-entropy loss, which is standard for classification problems.</a:t>
            </a:r>
            <a:endParaRPr lang="en-US" sz="2000" dirty="0">
              <a:latin typeface="Times New Roman" pitchFamily="18" charset="0"/>
              <a:cs typeface="Times New Roman" pitchFamily="18" charset="0"/>
            </a:endParaRPr>
          </a:p>
          <a:p>
            <a:pPr algn="just">
              <a:lnSpc>
                <a:spcPct val="150000"/>
              </a:lnSpc>
            </a:pPr>
            <a:r>
              <a:rPr lang="en-US" sz="2000" dirty="0">
                <a:latin typeface="Times New Roman" pitchFamily="18" charset="0"/>
                <a:cs typeface="Times New Roman" pitchFamily="18" charset="0"/>
              </a:rPr>
              <a:t>L</a:t>
            </a:r>
            <a:r>
              <a:rPr lang="en-US" sz="2000" dirty="0"/>
              <a:t>everaging on that additional information can offer the chance to extract features useful to overcome the lack of labeled samples and tackle the subtyping problem more efficiently.</a:t>
            </a: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066800" y="990600"/>
            <a:ext cx="7391400" cy="5867400"/>
          </a:xfrm>
        </p:spPr>
        <p:txBody>
          <a:bodyPr>
            <a:noAutofit/>
          </a:bodyPr>
          <a:lstStyle/>
          <a:p>
            <a:pPr algn="just">
              <a:lnSpc>
                <a:spcPct val="150000"/>
              </a:lnSpc>
            </a:pPr>
            <a:r>
              <a:rPr lang="en-US" sz="2000" dirty="0"/>
              <a:t>we carefully analyze existing video prediction models organized according to a proposed taxonomy, highlighting their contributions and their significance in the field.</a:t>
            </a:r>
          </a:p>
          <a:p>
            <a:pPr algn="just">
              <a:lnSpc>
                <a:spcPct val="150000"/>
              </a:lnSpc>
            </a:pPr>
            <a:r>
              <a:rPr lang="en-US" sz="2000" dirty="0"/>
              <a:t>Most of the existing deep learning-based models in the literature are deterministic. Although the future is uncertain, a deterministic prediction would suffice some easily predictable situations</a:t>
            </a:r>
          </a:p>
          <a:p>
            <a:pPr algn="just">
              <a:lnSpc>
                <a:spcPct val="150000"/>
              </a:lnSpc>
            </a:pPr>
            <a:r>
              <a:rPr lang="en-US" sz="2000" dirty="0"/>
              <a:t>While great strides have been made to mitigate blurriness, most of the existing approaches still rely on distance-based loss functions. </a:t>
            </a:r>
          </a:p>
          <a:p>
            <a:pPr algn="just">
              <a:lnSpc>
                <a:spcPct val="150000"/>
              </a:lnSpc>
            </a:pPr>
            <a:r>
              <a:rPr lang="en-US" sz="2000" dirty="0"/>
              <a:t> This has further encouraged authors to reformulate existing deterministic models in a probabilistic fashion</a:t>
            </a:r>
            <a:r>
              <a:rPr lang="en-US" sz="1200" dirty="0"/>
              <a:t>. </a:t>
            </a: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a:t>The most widely used evaluation protocols for video prediction rely on image similarity-based metrics such as, Mean-Squared Error (MSE), Structural Similarity Index Measure (SSIM) [229], and Peak Signal to Noise Ratio (PSNR). However, evaluating a prediction according to the mismatch between its visual appearance and the ground truth is not always reliable</a:t>
            </a:r>
          </a:p>
          <a:p>
            <a:pPr algn="just">
              <a:lnSpc>
                <a:spcPct val="150000"/>
              </a:lnSpc>
            </a:pPr>
            <a:r>
              <a:rPr lang="en-US" sz="2000" dirty="0"/>
              <a:t>Finally, the lack of reliable and fair evaluation models makes the qualitative evaluation of video prediction challenging and represents another potential open problem</a:t>
            </a:r>
            <a:r>
              <a:rPr lang="en-US" sz="1200" dirty="0"/>
              <a:t>. </a:t>
            </a:r>
            <a:endParaRPr lang="en-US"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4143876522"/>
              </p:ext>
            </p:extLst>
          </p:nvPr>
        </p:nvGraphicFramePr>
        <p:xfrm>
          <a:off x="990600" y="228600"/>
          <a:ext cx="7943850" cy="5125720"/>
        </p:xfrm>
        <a:graphic>
          <a:graphicData uri="http://schemas.openxmlformats.org/drawingml/2006/table">
            <a:tbl>
              <a:tblPr firstRow="1" bandRow="1">
                <a:tableStyleId>{5C22544A-7EE6-4342-B048-85BDC9FD1C3A}</a:tableStyleId>
              </a:tblPr>
              <a:tblGrid>
                <a:gridCol w="2698750">
                  <a:extLst>
                    <a:ext uri="{9D8B030D-6E8A-4147-A177-3AD203B41FA5}">
                      <a16:colId xmlns:a16="http://schemas.microsoft.com/office/drawing/2014/main" val="20000"/>
                    </a:ext>
                  </a:extLst>
                </a:gridCol>
                <a:gridCol w="2622550">
                  <a:extLst>
                    <a:ext uri="{9D8B030D-6E8A-4147-A177-3AD203B41FA5}">
                      <a16:colId xmlns:a16="http://schemas.microsoft.com/office/drawing/2014/main" val="20001"/>
                    </a:ext>
                  </a:extLst>
                </a:gridCol>
                <a:gridCol w="2622550">
                  <a:extLst>
                    <a:ext uri="{9D8B030D-6E8A-4147-A177-3AD203B41FA5}">
                      <a16:colId xmlns:a16="http://schemas.microsoft.com/office/drawing/2014/main" val="20002"/>
                    </a:ext>
                  </a:extLst>
                </a:gridCol>
              </a:tblGrid>
              <a:tr h="370840">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370840">
                <a:tc>
                  <a:txBody>
                    <a:bodyPr/>
                    <a:lstStyle/>
                    <a:p>
                      <a:pPr algn="just"/>
                      <a:r>
                        <a:rPr lang="en-IN" sz="2000" dirty="0"/>
                        <a:t>Max-margin early event detectors,</a:t>
                      </a:r>
                      <a:endParaRPr lang="en-IN" sz="2000" dirty="0">
                        <a:latin typeface="Times New Roman" pitchFamily="18" charset="0"/>
                        <a:cs typeface="Times New Roman" pitchFamily="18" charset="0"/>
                      </a:endParaRPr>
                    </a:p>
                  </a:txBody>
                  <a:tcPr/>
                </a:tc>
                <a:tc>
                  <a:txBody>
                    <a:bodyPr/>
                    <a:lstStyle/>
                    <a:p>
                      <a:pPr algn="just"/>
                      <a:r>
                        <a:rPr lang="es-ES" sz="2000" dirty="0"/>
                        <a:t>M. H. Nguyen and F. D. la Torre</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we simulate the sequential frame-by-</a:t>
                      </a:r>
                      <a:r>
                        <a:rPr kumimoji="0" lang="en-US" sz="2000" b="0" i="0" kern="1200" dirty="0" err="1">
                          <a:solidFill>
                            <a:schemeClr val="dk1"/>
                          </a:solidFill>
                          <a:effectLst/>
                          <a:latin typeface="+mn-lt"/>
                          <a:ea typeface="+mn-ea"/>
                          <a:cs typeface="+mn-cs"/>
                        </a:rPr>
                        <a:t>framedata</a:t>
                      </a:r>
                      <a:r>
                        <a:rPr kumimoji="0" lang="en-US" sz="2000" b="0" i="0" kern="1200" dirty="0">
                          <a:solidFill>
                            <a:schemeClr val="dk1"/>
                          </a:solidFill>
                          <a:effectLst/>
                          <a:latin typeface="+mn-lt"/>
                          <a:ea typeface="+mn-ea"/>
                          <a:cs typeface="+mn-cs"/>
                        </a:rPr>
                        <a:t> arrival for training time series and learn an event de-</a:t>
                      </a:r>
                      <a:r>
                        <a:rPr kumimoji="0" lang="en-US" sz="2000" b="0" i="0" kern="1200" dirty="0" err="1">
                          <a:solidFill>
                            <a:schemeClr val="dk1"/>
                          </a:solidFill>
                          <a:effectLst/>
                          <a:latin typeface="+mn-lt"/>
                          <a:ea typeface="+mn-ea"/>
                          <a:cs typeface="+mn-cs"/>
                        </a:rPr>
                        <a:t>tector</a:t>
                      </a:r>
                      <a:r>
                        <a:rPr kumimoji="0" lang="en-US" sz="2000" b="0" i="0" kern="1200" dirty="0">
                          <a:solidFill>
                            <a:schemeClr val="dk1"/>
                          </a:solidFill>
                          <a:effectLst/>
                          <a:latin typeface="+mn-lt"/>
                          <a:ea typeface="+mn-ea"/>
                          <a:cs typeface="+mn-cs"/>
                        </a:rPr>
                        <a:t> that correctly classiﬁes partially observed sequences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370840">
                <a:tc>
                  <a:txBody>
                    <a:bodyPr/>
                    <a:lstStyle/>
                    <a:p>
                      <a:pPr algn="just"/>
                      <a:r>
                        <a:rPr lang="en-IN" sz="2000" dirty="0"/>
                        <a:t>Activity Forecasting</a:t>
                      </a:r>
                      <a:endParaRPr lang="en-IN" sz="2000" dirty="0">
                        <a:latin typeface="Times New Roman" pitchFamily="18" charset="0"/>
                        <a:cs typeface="Times New Roman" pitchFamily="18" charset="0"/>
                      </a:endParaRPr>
                    </a:p>
                  </a:txBody>
                  <a:tcPr/>
                </a:tc>
                <a:tc>
                  <a:txBody>
                    <a:bodyPr/>
                    <a:lstStyle/>
                    <a:p>
                      <a:pPr algn="just"/>
                      <a:r>
                        <a:rPr lang="en-US" sz="2000" dirty="0"/>
                        <a:t>TK. M. </a:t>
                      </a:r>
                      <a:r>
                        <a:rPr lang="en-US" sz="2000" dirty="0" err="1"/>
                        <a:t>Kitani</a:t>
                      </a:r>
                      <a:r>
                        <a:rPr lang="en-US" sz="2000" dirty="0"/>
                        <a:t>, B. D. </a:t>
                      </a:r>
                      <a:r>
                        <a:rPr lang="en-US" sz="2000" dirty="0" err="1"/>
                        <a:t>Ziebart</a:t>
                      </a:r>
                      <a:r>
                        <a:rPr lang="en-US" sz="2000" dirty="0"/>
                        <a:t>, J. A. </a:t>
                      </a:r>
                      <a:r>
                        <a:rPr lang="en-US" sz="2000" dirty="0" err="1"/>
                        <a:t>Bagnell</a:t>
                      </a:r>
                      <a:r>
                        <a:rPr lang="en-US" sz="2000" dirty="0"/>
                        <a:t>, and M. Hebert,,</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To achieve accurate activity forecasting, the approach modeled the effect of the physical environment on the choice of human actions.</a:t>
                      </a:r>
                      <a:r>
                        <a:rPr kumimoji="0" lang="en-US" sz="2000" b="0" i="0" kern="1200" dirty="0">
                          <a:solidFill>
                            <a:schemeClr val="dk1"/>
                          </a:solidFill>
                          <a:latin typeface="+mn-lt"/>
                          <a:ea typeface="+mn-ea"/>
                          <a:cs typeface="+mn-cs"/>
                        </a:rPr>
                        <a:t>.</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2416763005"/>
              </p:ext>
            </p:extLst>
          </p:nvPr>
        </p:nvGraphicFramePr>
        <p:xfrm>
          <a:off x="1219200" y="304800"/>
          <a:ext cx="7620000" cy="6400800"/>
        </p:xfrm>
        <a:graphic>
          <a:graphicData uri="http://schemas.openxmlformats.org/drawingml/2006/table">
            <a:tbl>
              <a:tblPr firstRow="1" bandRow="1">
                <a:tableStyleId>{5C22544A-7EE6-4342-B048-85BDC9FD1C3A}</a:tableStyleId>
              </a:tblPr>
              <a:tblGrid>
                <a:gridCol w="2540000">
                  <a:extLst>
                    <a:ext uri="{9D8B030D-6E8A-4147-A177-3AD203B41FA5}">
                      <a16:colId xmlns:a16="http://schemas.microsoft.com/office/drawing/2014/main" val="20000"/>
                    </a:ext>
                  </a:extLst>
                </a:gridCol>
                <a:gridCol w="2540000">
                  <a:extLst>
                    <a:ext uri="{9D8B030D-6E8A-4147-A177-3AD203B41FA5}">
                      <a16:colId xmlns:a16="http://schemas.microsoft.com/office/drawing/2014/main" val="20001"/>
                    </a:ext>
                  </a:extLst>
                </a:gridCol>
                <a:gridCol w="2540000">
                  <a:extLst>
                    <a:ext uri="{9D8B030D-6E8A-4147-A177-3AD203B41FA5}">
                      <a16:colId xmlns:a16="http://schemas.microsoft.com/office/drawing/2014/main" val="20002"/>
                    </a:ext>
                  </a:extLst>
                </a:gridCol>
              </a:tblGrid>
              <a:tr h="358223">
                <a:tc>
                  <a:txBody>
                    <a:bodyPr/>
                    <a:lstStyle/>
                    <a:p>
                      <a:pPr algn="ctr"/>
                      <a:r>
                        <a:rPr lang="en-US" sz="1600" dirty="0"/>
                        <a:t>TITTLE</a:t>
                      </a:r>
                      <a:endParaRPr lang="en-IN" sz="1600" dirty="0"/>
                    </a:p>
                  </a:txBody>
                  <a:tcPr/>
                </a:tc>
                <a:tc>
                  <a:txBody>
                    <a:bodyPr/>
                    <a:lstStyle/>
                    <a:p>
                      <a:pPr algn="ctr"/>
                      <a:r>
                        <a:rPr lang="en-US" sz="1600"/>
                        <a:t>AUTHOR</a:t>
                      </a:r>
                      <a:endParaRPr lang="en-IN" sz="1600" dirty="0"/>
                    </a:p>
                  </a:txBody>
                  <a:tcPr/>
                </a:tc>
                <a:tc>
                  <a:txBody>
                    <a:bodyPr/>
                    <a:lstStyle/>
                    <a:p>
                      <a:pPr algn="ctr"/>
                      <a:r>
                        <a:rPr lang="en-US" sz="1600" dirty="0"/>
                        <a:t>DESCRIPTION</a:t>
                      </a:r>
                      <a:endParaRPr lang="en-IN" sz="1600" dirty="0"/>
                    </a:p>
                  </a:txBody>
                  <a:tcPr/>
                </a:tc>
                <a:extLst>
                  <a:ext uri="{0D108BD9-81ED-4DB2-BD59-A6C34878D82A}">
                    <a16:rowId xmlns:a16="http://schemas.microsoft.com/office/drawing/2014/main" val="10000"/>
                  </a:ext>
                </a:extLst>
              </a:tr>
              <a:tr h="3893240">
                <a:tc>
                  <a:txBody>
                    <a:bodyPr/>
                    <a:lstStyle/>
                    <a:p>
                      <a:pPr algn="just"/>
                      <a:r>
                        <a:rPr lang="en-US" sz="1600" dirty="0"/>
                        <a:t>Anticipating Visual Representations from Unlabeled Video,”</a:t>
                      </a:r>
                      <a:endParaRPr lang="en-IN" sz="1600" dirty="0">
                        <a:latin typeface="Times New Roman" pitchFamily="18" charset="0"/>
                        <a:cs typeface="Times New Roman" pitchFamily="18" charset="0"/>
                      </a:endParaRPr>
                    </a:p>
                  </a:txBody>
                  <a:tcPr/>
                </a:tc>
                <a:tc>
                  <a:txBody>
                    <a:bodyPr/>
                    <a:lstStyle/>
                    <a:p>
                      <a:pPr algn="just"/>
                      <a:r>
                        <a:rPr lang="en-IN" sz="1600" dirty="0"/>
                        <a:t>C. </a:t>
                      </a:r>
                      <a:r>
                        <a:rPr lang="en-IN" sz="1600" dirty="0" err="1"/>
                        <a:t>Vondrick</a:t>
                      </a:r>
                      <a:r>
                        <a:rPr lang="en-IN" sz="1600" dirty="0"/>
                        <a:t>, H. </a:t>
                      </a:r>
                      <a:r>
                        <a:rPr lang="en-IN" sz="1600" dirty="0" err="1"/>
                        <a:t>Pirsiavash</a:t>
                      </a:r>
                      <a:r>
                        <a:rPr lang="en-IN" sz="1600" dirty="0"/>
                        <a:t>, and A. Torralba,</a:t>
                      </a:r>
                      <a:endParaRPr lang="en-IN" sz="1600" dirty="0">
                        <a:latin typeface="Times New Roman" pitchFamily="18" charset="0"/>
                        <a:cs typeface="Times New Roman" pitchFamily="18" charset="0"/>
                      </a:endParaRPr>
                    </a:p>
                  </a:txBody>
                  <a:tcPr/>
                </a:tc>
                <a:tc>
                  <a:txBody>
                    <a:bodyPr/>
                    <a:lstStyle/>
                    <a:p>
                      <a:pPr algn="just"/>
                      <a:r>
                        <a:rPr kumimoji="0" lang="en-US" sz="1600" b="0" i="0" kern="1200" dirty="0">
                          <a:solidFill>
                            <a:schemeClr val="dk1"/>
                          </a:solidFill>
                          <a:effectLst/>
                          <a:latin typeface="+mn-lt"/>
                          <a:ea typeface="+mn-ea"/>
                          <a:cs typeface="+mn-cs"/>
                        </a:rPr>
                        <a:t>This work presents a framework that capitalizes on temporal structure in unlabeled video to learn to </a:t>
                      </a:r>
                      <a:r>
                        <a:rPr kumimoji="0" lang="en-US" sz="1600" b="0" i="0" kern="1200" dirty="0" err="1">
                          <a:solidFill>
                            <a:schemeClr val="dk1"/>
                          </a:solidFill>
                          <a:effectLst/>
                          <a:latin typeface="+mn-lt"/>
                          <a:ea typeface="+mn-ea"/>
                          <a:cs typeface="+mn-cs"/>
                        </a:rPr>
                        <a:t>anticipatehuman</a:t>
                      </a:r>
                      <a:r>
                        <a:rPr kumimoji="0" lang="en-US" sz="1600" b="0" i="0" kern="1200" dirty="0">
                          <a:solidFill>
                            <a:schemeClr val="dk1"/>
                          </a:solidFill>
                          <a:effectLst/>
                          <a:latin typeface="+mn-lt"/>
                          <a:ea typeface="+mn-ea"/>
                          <a:cs typeface="+mn-cs"/>
                        </a:rPr>
                        <a:t> actions and objects and applies recognition algorithms </a:t>
                      </a:r>
                      <a:r>
                        <a:rPr kumimoji="0" lang="en-US" sz="1600" b="0" i="0" kern="1200" dirty="0" err="1">
                          <a:solidFill>
                            <a:schemeClr val="dk1"/>
                          </a:solidFill>
                          <a:effectLst/>
                          <a:latin typeface="+mn-lt"/>
                          <a:ea typeface="+mn-ea"/>
                          <a:cs typeface="+mn-cs"/>
                        </a:rPr>
                        <a:t>onthe</a:t>
                      </a:r>
                      <a:r>
                        <a:rPr kumimoji="0" lang="en-US" sz="1600" b="0" i="0" kern="1200" dirty="0">
                          <a:solidFill>
                            <a:schemeClr val="dk1"/>
                          </a:solidFill>
                          <a:effectLst/>
                          <a:latin typeface="+mn-lt"/>
                          <a:ea typeface="+mn-ea"/>
                          <a:cs typeface="+mn-cs"/>
                        </a:rPr>
                        <a:t> </a:t>
                      </a:r>
                      <a:r>
                        <a:rPr kumimoji="0" lang="en-US" sz="1600" b="0" i="0" kern="1200" dirty="0" err="1">
                          <a:solidFill>
                            <a:schemeClr val="dk1"/>
                          </a:solidFill>
                          <a:effectLst/>
                          <a:latin typeface="+mn-lt"/>
                          <a:ea typeface="+mn-ea"/>
                          <a:cs typeface="+mn-cs"/>
                        </a:rPr>
                        <a:t>authors'predicted</a:t>
                      </a:r>
                      <a:r>
                        <a:rPr kumimoji="0" lang="en-US" sz="1600" b="0" i="0" kern="1200" dirty="0">
                          <a:solidFill>
                            <a:schemeClr val="dk1"/>
                          </a:solidFill>
                          <a:effectLst/>
                          <a:latin typeface="+mn-lt"/>
                          <a:ea typeface="+mn-ea"/>
                          <a:cs typeface="+mn-cs"/>
                        </a:rPr>
                        <a:t> </a:t>
                      </a:r>
                      <a:r>
                        <a:rPr kumimoji="0" lang="en-US" sz="1600" b="0" i="0" kern="1200" dirty="0" err="1">
                          <a:solidFill>
                            <a:schemeClr val="dk1"/>
                          </a:solidFill>
                          <a:effectLst/>
                          <a:latin typeface="+mn-lt"/>
                          <a:ea typeface="+mn-ea"/>
                          <a:cs typeface="+mn-cs"/>
                        </a:rPr>
                        <a:t>representationto</a:t>
                      </a:r>
                      <a:r>
                        <a:rPr kumimoji="0" lang="en-US" sz="1600" b="0" i="0" kern="1200" dirty="0">
                          <a:solidFill>
                            <a:schemeClr val="dk1"/>
                          </a:solidFill>
                          <a:effectLst/>
                          <a:latin typeface="+mn-lt"/>
                          <a:ea typeface="+mn-ea"/>
                          <a:cs typeface="+mn-cs"/>
                        </a:rPr>
                        <a:t> </a:t>
                      </a:r>
                      <a:r>
                        <a:rPr kumimoji="0" lang="en-US" sz="1600" b="0" i="0" kern="1200" dirty="0" err="1">
                          <a:solidFill>
                            <a:schemeClr val="dk1"/>
                          </a:solidFill>
                          <a:effectLst/>
                          <a:latin typeface="+mn-lt"/>
                          <a:ea typeface="+mn-ea"/>
                          <a:cs typeface="+mn-cs"/>
                        </a:rPr>
                        <a:t>anticipateobjectsand</a:t>
                      </a:r>
                      <a:r>
                        <a:rPr kumimoji="0" lang="en-US" sz="1600" b="0" i="0" kern="1200" dirty="0">
                          <a:solidFill>
                            <a:schemeClr val="dk1"/>
                          </a:solidFill>
                          <a:effectLst/>
                          <a:latin typeface="+mn-lt"/>
                          <a:ea typeface="+mn-ea"/>
                          <a:cs typeface="+mn-cs"/>
                        </a:rPr>
                        <a:t> actions</a:t>
                      </a:r>
                      <a:endParaRPr lang="en-IN" sz="16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149337">
                <a:tc>
                  <a:txBody>
                    <a:bodyPr/>
                    <a:lstStyle/>
                    <a:p>
                      <a:pPr algn="just"/>
                      <a:r>
                        <a:rPr lang="en-US" sz="1600" dirty="0"/>
                        <a:t>Visual Forecasting by Imitating Dynamics in Natural Sequences,</a:t>
                      </a:r>
                      <a:endParaRPr lang="en-IN" sz="1600" dirty="0">
                        <a:latin typeface="Times New Roman" pitchFamily="18" charset="0"/>
                        <a:cs typeface="Times New Roman" pitchFamily="18" charset="0"/>
                      </a:endParaRPr>
                    </a:p>
                  </a:txBody>
                  <a:tcPr/>
                </a:tc>
                <a:tc>
                  <a:txBody>
                    <a:bodyPr/>
                    <a:lstStyle/>
                    <a:p>
                      <a:pPr algn="just"/>
                      <a:r>
                        <a:rPr lang="en-US" sz="1600" dirty="0"/>
                        <a:t>K. Zeng, W. B. Shen, D. Huang, M. Sun, and J. C. </a:t>
                      </a:r>
                      <a:r>
                        <a:rPr lang="en-US" sz="1600" dirty="0" err="1"/>
                        <a:t>Niebles</a:t>
                      </a:r>
                      <a:r>
                        <a:rPr lang="en-US" sz="1600" dirty="0"/>
                        <a:t>,</a:t>
                      </a:r>
                      <a:endParaRPr lang="en-IN" sz="1600" dirty="0">
                        <a:latin typeface="Times New Roman" pitchFamily="18" charset="0"/>
                        <a:cs typeface="Times New Roman" pitchFamily="18" charset="0"/>
                      </a:endParaRPr>
                    </a:p>
                  </a:txBody>
                  <a:tcPr/>
                </a:tc>
                <a:tc>
                  <a:txBody>
                    <a:bodyPr/>
                    <a:lstStyle/>
                    <a:p>
                      <a:pPr algn="just"/>
                      <a:r>
                        <a:rPr kumimoji="0" lang="en-US" sz="1600" b="0" i="0" kern="1200" dirty="0">
                          <a:solidFill>
                            <a:schemeClr val="dk1"/>
                          </a:solidFill>
                          <a:effectLst/>
                          <a:latin typeface="+mn-lt"/>
                          <a:ea typeface="+mn-ea"/>
                          <a:cs typeface="+mn-cs"/>
                        </a:rPr>
                        <a:t>The key challenge is the high-dimensional and continuous state-action space that prohibits the application of previous IRL algorithms.</a:t>
                      </a:r>
                      <a:endParaRPr lang="en-IN" sz="16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a:t>
            </a:r>
          </a:p>
        </p:txBody>
      </p:sp>
      <p:sp>
        <p:nvSpPr>
          <p:cNvPr id="3" name="Content Placeholder 2"/>
          <p:cNvSpPr>
            <a:spLocks noGrp="1"/>
          </p:cNvSpPr>
          <p:nvPr>
            <p:ph idx="1"/>
          </p:nvPr>
        </p:nvSpPr>
        <p:spPr>
          <a:xfrm>
            <a:off x="1435608" y="1447800"/>
            <a:ext cx="7498080" cy="5410200"/>
          </a:xfrm>
        </p:spPr>
        <p:txBody>
          <a:bodyPr>
            <a:noAutofit/>
          </a:bodyPr>
          <a:lstStyle/>
          <a:p>
            <a:pPr algn="just">
              <a:lnSpc>
                <a:spcPct val="170000"/>
              </a:lnSpc>
            </a:pPr>
            <a:r>
              <a:rPr lang="en-US" sz="2000" dirty="0"/>
              <a:t>The ability to predict, anticipate and reason about future events is the essence of intelligence [21] and one of the main goals of decision-making systems. </a:t>
            </a:r>
          </a:p>
          <a:p>
            <a:pPr algn="just">
              <a:lnSpc>
                <a:spcPct val="170000"/>
              </a:lnSpc>
            </a:pPr>
            <a:r>
              <a:rPr lang="en-US" sz="2000" dirty="0"/>
              <a:t>This idea has biological roots, and also draws inspiration from the predictive coding paradigm  borrowed </a:t>
            </a:r>
          </a:p>
          <a:p>
            <a:pPr algn="just">
              <a:lnSpc>
                <a:spcPct val="170000"/>
              </a:lnSpc>
            </a:pPr>
            <a:r>
              <a:rPr lang="en-US" sz="2000" dirty="0"/>
              <a:t>From the cognitive neuroscience field From a neuroscience perspective, the human brain builds complex mental representations of the physical and causal rules that govern the world. This is primarily through observation and interaction </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6" name="Content Placeholder 5">
            <a:extLst>
              <a:ext uri="{FF2B5EF4-FFF2-40B4-BE49-F238E27FC236}">
                <a16:creationId xmlns:a16="http://schemas.microsoft.com/office/drawing/2014/main" id="{54F1429D-1724-9794-2E74-C9271478DE12}"/>
              </a:ext>
            </a:extLst>
          </p:cNvPr>
          <p:cNvPicPr>
            <a:picLocks noGrp="1" noChangeAspect="1"/>
          </p:cNvPicPr>
          <p:nvPr>
            <p:ph idx="1"/>
          </p:nvPr>
        </p:nvPicPr>
        <p:blipFill>
          <a:blip r:embed="rId2"/>
          <a:stretch>
            <a:fillRect/>
          </a:stretch>
        </p:blipFill>
        <p:spPr>
          <a:xfrm>
            <a:off x="1219200" y="1291728"/>
            <a:ext cx="7715250" cy="4499472"/>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6" name="Content Placeholder 5">
            <a:extLst>
              <a:ext uri="{FF2B5EF4-FFF2-40B4-BE49-F238E27FC236}">
                <a16:creationId xmlns:a16="http://schemas.microsoft.com/office/drawing/2014/main" id="{D4712F89-850A-A01A-C8BC-9452507D9246}"/>
              </a:ext>
            </a:extLst>
          </p:cNvPr>
          <p:cNvPicPr>
            <a:picLocks noGrp="1" noChangeAspect="1"/>
          </p:cNvPicPr>
          <p:nvPr>
            <p:ph idx="1"/>
          </p:nvPr>
        </p:nvPicPr>
        <p:blipFill>
          <a:blip r:embed="rId2"/>
          <a:stretch>
            <a:fillRect/>
          </a:stretch>
        </p:blipFill>
        <p:spPr>
          <a:xfrm>
            <a:off x="1371600" y="1417638"/>
            <a:ext cx="7315199" cy="4221161"/>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 python</a:t>
            </a:r>
          </a:p>
          <a:p>
            <a:pPr>
              <a:buNone/>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p:txBody>
          <a:bodyPr>
            <a:noAutofit/>
          </a:bodyPr>
          <a:lstStyle/>
          <a:p>
            <a:pPr algn="just">
              <a:lnSpc>
                <a:spcPct val="150000"/>
              </a:lnSpc>
            </a:pPr>
            <a:r>
              <a:rPr lang="en-US" sz="2000" dirty="0"/>
              <a:t>In this review, after reformulating the predictive learning paradigm in the context of video prediction, we have closely reviewed the fundamentals on which it is based: exploiting the time dimension of videos, dealing with stochasticity, and the importance of the loss functions in the learning process. Moreover, an analysis of the backbone deep </a:t>
            </a:r>
            <a:r>
              <a:rPr lang="en-US" sz="2000" dirty="0" err="1"/>
              <a:t>learningbased</a:t>
            </a:r>
            <a:r>
              <a:rPr lang="en-US" sz="2000" dirty="0"/>
              <a:t> architectures for this task was performed in order to provide the reader the necessary background knowledge. The core of this study encompasses the analysis and classification of more than 50 methods and the datasets they have used. </a:t>
            </a:r>
            <a:endParaRPr lang="en-US" sz="2000"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143000" y="914400"/>
            <a:ext cx="7791450" cy="5715000"/>
          </a:xfrm>
        </p:spPr>
        <p:txBody>
          <a:bodyPr>
            <a:noAutofit/>
          </a:bodyPr>
          <a:lstStyle/>
          <a:p>
            <a:pPr algn="just">
              <a:lnSpc>
                <a:spcPct val="170000"/>
              </a:lnSpc>
            </a:pPr>
            <a:r>
              <a:rPr lang="en-IN" sz="2000" dirty="0"/>
              <a:t>[1] M. H. Nguyen and F. D. la Torre, “Max-margin early event detectors,” in CVPR, 2012. </a:t>
            </a:r>
          </a:p>
          <a:p>
            <a:pPr algn="just">
              <a:lnSpc>
                <a:spcPct val="170000"/>
              </a:lnSpc>
            </a:pPr>
            <a:r>
              <a:rPr lang="en-IN" sz="2000" dirty="0"/>
              <a:t>[2] K. M. </a:t>
            </a:r>
            <a:r>
              <a:rPr lang="en-IN" sz="2000" dirty="0" err="1"/>
              <a:t>Kitani</a:t>
            </a:r>
            <a:r>
              <a:rPr lang="en-IN" sz="2000" dirty="0"/>
              <a:t>, B. D. </a:t>
            </a:r>
            <a:r>
              <a:rPr lang="en-IN" sz="2000" dirty="0" err="1"/>
              <a:t>Ziebart</a:t>
            </a:r>
            <a:r>
              <a:rPr lang="en-IN" sz="2000" dirty="0"/>
              <a:t>, J. A. </a:t>
            </a:r>
            <a:r>
              <a:rPr lang="en-IN" sz="2000" dirty="0" err="1"/>
              <a:t>Bagnell</a:t>
            </a:r>
            <a:r>
              <a:rPr lang="en-IN" sz="2000" dirty="0"/>
              <a:t>, and M. Hebert, “Activity Forecasting,” in ECCV, 2012. </a:t>
            </a:r>
          </a:p>
          <a:p>
            <a:pPr algn="just">
              <a:lnSpc>
                <a:spcPct val="170000"/>
              </a:lnSpc>
            </a:pPr>
            <a:r>
              <a:rPr lang="en-IN" sz="2000" dirty="0"/>
              <a:t>[3] C. </a:t>
            </a:r>
            <a:r>
              <a:rPr lang="en-IN" sz="2000" dirty="0" err="1"/>
              <a:t>Vondrick</a:t>
            </a:r>
            <a:r>
              <a:rPr lang="en-IN" sz="2000" dirty="0"/>
              <a:t>, H. </a:t>
            </a:r>
            <a:r>
              <a:rPr lang="en-IN" sz="2000" dirty="0" err="1"/>
              <a:t>Pirsiavash</a:t>
            </a:r>
            <a:r>
              <a:rPr lang="en-IN" sz="2000" dirty="0"/>
              <a:t>, and A. Torralba, “Anticipating Visual Representations from </a:t>
            </a:r>
            <a:r>
              <a:rPr lang="en-IN" sz="2000" dirty="0" err="1"/>
              <a:t>Unlabeled</a:t>
            </a:r>
            <a:r>
              <a:rPr lang="en-IN" sz="2000" dirty="0"/>
              <a:t> Video,” in CVPR, 2016. </a:t>
            </a:r>
          </a:p>
          <a:p>
            <a:pPr algn="just">
              <a:lnSpc>
                <a:spcPct val="170000"/>
              </a:lnSpc>
            </a:pPr>
            <a:r>
              <a:rPr lang="en-IN" sz="2000" dirty="0"/>
              <a:t>[4] K. Zeng, W. B. Shen, D. Huang, M. Sun, and J. C. </a:t>
            </a:r>
            <a:r>
              <a:rPr lang="en-IN" sz="2000" dirty="0" err="1"/>
              <a:t>Niebles</a:t>
            </a:r>
            <a:r>
              <a:rPr lang="en-IN" sz="2000" dirty="0"/>
              <a:t>, “Visual Forecasting by Imitating Dynamics in Natural Sequences,” in ICCV, 2017.</a:t>
            </a:r>
            <a:endParaRPr lang="en-IN" sz="2000"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2000" dirty="0"/>
              <a:t>[5] S. Shalev-</a:t>
            </a:r>
            <a:r>
              <a:rPr lang="en-IN" sz="2000" dirty="0" err="1"/>
              <a:t>Shwartz</a:t>
            </a:r>
            <a:r>
              <a:rPr lang="en-IN" sz="2000" dirty="0"/>
              <a:t>, N. Ben-</a:t>
            </a:r>
            <a:r>
              <a:rPr lang="en-IN" sz="2000" dirty="0" err="1"/>
              <a:t>Zrihem</a:t>
            </a:r>
            <a:r>
              <a:rPr lang="en-IN" sz="2000" dirty="0"/>
              <a:t>, A. Cohen, and A. </a:t>
            </a:r>
            <a:r>
              <a:rPr lang="en-IN" sz="2000" dirty="0" err="1"/>
              <a:t>Shashua</a:t>
            </a:r>
            <a:r>
              <a:rPr lang="en-IN" sz="2000" dirty="0"/>
              <a:t>, “Long-term planning by short-term prediction,” arXiv:1602.01580, 2016.</a:t>
            </a:r>
          </a:p>
          <a:p>
            <a:pPr algn="just">
              <a:lnSpc>
                <a:spcPct val="170000"/>
              </a:lnSpc>
            </a:pPr>
            <a:r>
              <a:rPr lang="en-IN" sz="2000" dirty="0"/>
              <a:t> [6] O. </a:t>
            </a:r>
            <a:r>
              <a:rPr lang="en-IN" sz="2000" dirty="0" err="1"/>
              <a:t>Makansi</a:t>
            </a:r>
            <a:r>
              <a:rPr lang="en-IN" sz="2000" dirty="0"/>
              <a:t>, E. </a:t>
            </a:r>
            <a:r>
              <a:rPr lang="en-IN" sz="2000" dirty="0" err="1"/>
              <a:t>Ilg</a:t>
            </a:r>
            <a:r>
              <a:rPr lang="en-IN" sz="2000" dirty="0"/>
              <a:t>, O. </a:t>
            </a:r>
            <a:r>
              <a:rPr lang="en-IN" sz="2000" dirty="0" err="1"/>
              <a:t>Cicek</a:t>
            </a:r>
            <a:r>
              <a:rPr lang="en-IN" sz="2000" dirty="0"/>
              <a:t>, and T. </a:t>
            </a:r>
            <a:r>
              <a:rPr lang="en-IN" sz="2000" dirty="0" err="1"/>
              <a:t>Brox</a:t>
            </a:r>
            <a:r>
              <a:rPr lang="en-IN" sz="2000" dirty="0"/>
              <a:t>, “Overcoming limitations of mixture density networks: A sampling and fitting framework for multimodal future prediction,” in CVPR, 2019. </a:t>
            </a:r>
          </a:p>
          <a:p>
            <a:pPr algn="just">
              <a:lnSpc>
                <a:spcPct val="170000"/>
              </a:lnSpc>
            </a:pPr>
            <a:r>
              <a:rPr lang="en-IN" sz="2000" dirty="0"/>
              <a:t>[7] Z. Liu, R. A. Yeh, X. Tang, Y. Liu, and A. </a:t>
            </a:r>
            <a:r>
              <a:rPr lang="en-IN" sz="2000" dirty="0" err="1"/>
              <a:t>Agarwala</a:t>
            </a:r>
            <a:r>
              <a:rPr lang="en-IN" sz="2000" dirty="0"/>
              <a:t>, “Video frame synthesis using deep voxel flow,” in ICCV, 2017. </a:t>
            </a:r>
          </a:p>
          <a:p>
            <a:pPr algn="just">
              <a:lnSpc>
                <a:spcPct val="170000"/>
              </a:lnSpc>
            </a:pPr>
            <a:r>
              <a:rPr lang="en-IN" sz="2000" dirty="0"/>
              <a:t>[8] P. Luc, C. </a:t>
            </a:r>
            <a:r>
              <a:rPr lang="en-IN" sz="2000" dirty="0" err="1"/>
              <a:t>Couprie</a:t>
            </a:r>
            <a:r>
              <a:rPr lang="en-IN" sz="2000" dirty="0"/>
              <a:t>, Y. </a:t>
            </a:r>
            <a:r>
              <a:rPr lang="en-IN" sz="2000" dirty="0" err="1"/>
              <a:t>LeCun</a:t>
            </a:r>
            <a:r>
              <a:rPr lang="en-IN" sz="2000" dirty="0"/>
              <a:t>, and J. Verbeek, “Predicting Future Instance Segmentation by Forecasting Convolutional Features,” in ECCV, 2018, pp. 593–608</a:t>
            </a:r>
            <a:r>
              <a:rPr lang="en-IN" sz="1050" dirty="0"/>
              <a:t>.</a:t>
            </a:r>
            <a:endParaRPr lang="en-IN" sz="1600"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066800" y="76200"/>
            <a:ext cx="7696200" cy="6629400"/>
          </a:xfrm>
        </p:spPr>
        <p:txBody>
          <a:bodyPr>
            <a:noAutofit/>
          </a:bodyPr>
          <a:lstStyle/>
          <a:p>
            <a:pPr algn="just">
              <a:lnSpc>
                <a:spcPct val="170000"/>
              </a:lnSpc>
            </a:pPr>
            <a:r>
              <a:rPr lang="en-IN" sz="2000" dirty="0"/>
              <a:t>[9] A. Bhattacharyya, M. Fritz, and B. Schiele, “Bayesian prediction of future street scenes using synthetic likelihoods,” in ICLR, 2019. </a:t>
            </a:r>
          </a:p>
          <a:p>
            <a:pPr algn="just">
              <a:lnSpc>
                <a:spcPct val="170000"/>
              </a:lnSpc>
            </a:pPr>
            <a:r>
              <a:rPr lang="en-IN" sz="2000" dirty="0"/>
              <a:t>[10] A. Terwilliger, G. Brazil, and X. Liu, “Recurrent flow-guided semantic forecasting,” in WACV, 2019. </a:t>
            </a:r>
          </a:p>
          <a:p>
            <a:pPr algn="just">
              <a:lnSpc>
                <a:spcPct val="170000"/>
              </a:lnSpc>
            </a:pPr>
            <a:r>
              <a:rPr lang="en-IN" sz="2000" dirty="0"/>
              <a:t>[11] A. Bhattacharyya, M. Fritz, and B. Schiele, “Long-Term On-Board Prediction of People in Traffic Scenes Under Uncertainty,” in CVPR, 2018. </a:t>
            </a:r>
          </a:p>
          <a:p>
            <a:pPr algn="just">
              <a:lnSpc>
                <a:spcPct val="170000"/>
              </a:lnSpc>
            </a:pPr>
            <a:r>
              <a:rPr lang="en-IN" sz="2000" dirty="0"/>
              <a:t>[12] W. Liu, W. Luo, D. Lian, and S. Gao, “Future frame prediction for anomaly detection - A new baseline,” in CVPR. IEEE, 2018. </a:t>
            </a:r>
          </a:p>
          <a:p>
            <a:pPr algn="just">
              <a:lnSpc>
                <a:spcPct val="170000"/>
              </a:lnSpc>
            </a:pPr>
            <a:r>
              <a:rPr lang="en-IN" sz="2000" dirty="0"/>
              <a:t>[13] X. Shi, Z. Chen, H. Wang, D. Yeung, W. Wong, and W. Woo, “Convolutional LSTM network: A machine learning approach for precipitation nowcasting,” in </a:t>
            </a:r>
            <a:r>
              <a:rPr lang="en-IN" sz="2000" dirty="0" err="1"/>
              <a:t>NeurIPS</a:t>
            </a:r>
            <a:r>
              <a:rPr lang="en-IN" sz="2000" dirty="0"/>
              <a:t>, 2015.</a:t>
            </a:r>
            <a:endParaRPr lang="en-IN" sz="2000"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8F3D5EC-BBF3-0D3A-C9FD-BD8E34838DE6}"/>
              </a:ext>
            </a:extLst>
          </p:cNvPr>
          <p:cNvSpPr>
            <a:spLocks noGrp="1"/>
          </p:cNvSpPr>
          <p:nvPr>
            <p:ph idx="1"/>
          </p:nvPr>
        </p:nvSpPr>
        <p:spPr>
          <a:xfrm>
            <a:off x="1219200" y="457200"/>
            <a:ext cx="7714488" cy="5791200"/>
          </a:xfrm>
        </p:spPr>
        <p:txBody>
          <a:bodyPr/>
          <a:lstStyle/>
          <a:p>
            <a:endParaRPr lang="en-IN" sz="2000" dirty="0"/>
          </a:p>
          <a:p>
            <a:r>
              <a:rPr lang="en-IN" sz="2000" dirty="0"/>
              <a:t>[14] X. Shi, Z. Gao, L. </a:t>
            </a:r>
            <a:r>
              <a:rPr lang="en-IN" sz="2000" dirty="0" err="1"/>
              <a:t>Lausen</a:t>
            </a:r>
            <a:r>
              <a:rPr lang="en-IN" sz="2000" dirty="0"/>
              <a:t>, H. Wang, D.-Y. Yeung, W.-k. Wong, and W.-c. WOO, “Deep learning for precipitation nowcasting: A benchmark and a new model,” in </a:t>
            </a:r>
            <a:r>
              <a:rPr lang="en-IN" sz="2000" dirty="0" err="1"/>
              <a:t>NeurIPS</a:t>
            </a:r>
            <a:r>
              <a:rPr lang="en-IN" sz="2000" dirty="0"/>
              <a:t>, 2017. </a:t>
            </a:r>
          </a:p>
          <a:p>
            <a:endParaRPr lang="en-IN" sz="2000" dirty="0"/>
          </a:p>
          <a:p>
            <a:r>
              <a:rPr lang="en-IN" sz="2000" dirty="0"/>
              <a:t>[15] A. Hu, F. Cotter, N. Mohan, C. </a:t>
            </a:r>
            <a:r>
              <a:rPr lang="en-IN" sz="2000" dirty="0" err="1"/>
              <a:t>Gurau</a:t>
            </a:r>
            <a:r>
              <a:rPr lang="en-IN" sz="2000" dirty="0"/>
              <a:t>, and A. Kendall, “Probabilistic future prediction for video scene understanding,” arXiv:2003.06409, 2020</a:t>
            </a:r>
            <a:r>
              <a:rPr lang="en-IN" dirty="0"/>
              <a:t>.</a:t>
            </a:r>
          </a:p>
        </p:txBody>
      </p:sp>
    </p:spTree>
    <p:extLst>
      <p:ext uri="{BB962C8B-B14F-4D97-AF65-F5344CB8AC3E}">
        <p14:creationId xmlns:p14="http://schemas.microsoft.com/office/powerpoint/2010/main" val="97963338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1579</TotalTime>
  <Words>1540</Words>
  <Application>Microsoft Office PowerPoint</Application>
  <PresentationFormat>On-screen Show (4:3)</PresentationFormat>
  <Paragraphs>77</Paragraphs>
  <Slides>19</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Calibri</vt:lpstr>
      <vt:lpstr>Gill Sans MT</vt:lpstr>
      <vt:lpstr>Times New Roman</vt:lpstr>
      <vt:lpstr>Verdana</vt:lpstr>
      <vt:lpstr>Wingdings 2</vt:lpstr>
      <vt:lpstr>Solstice</vt:lpstr>
      <vt:lpstr>A Review on Deep Learning Techniques for Video Prediction </vt:lpstr>
      <vt:lpstr>Abstract</vt:lpstr>
      <vt:lpstr>PowerPoint Presentation</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637</cp:revision>
  <dcterms:created xsi:type="dcterms:W3CDTF">2006-08-16T00:00:00Z</dcterms:created>
  <dcterms:modified xsi:type="dcterms:W3CDTF">2023-02-01T07:46:02Z</dcterms:modified>
</cp:coreProperties>
</file>