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28" r:id="rId4"/>
    <p:sldId id="260" r:id="rId5"/>
    <p:sldId id="262" r:id="rId6"/>
    <p:sldId id="263" r:id="rId7"/>
    <p:sldId id="294" r:id="rId8"/>
    <p:sldId id="327" r:id="rId9"/>
    <p:sldId id="326" r:id="rId10"/>
    <p:sldId id="330" r:id="rId11"/>
    <p:sldId id="333" r:id="rId12"/>
    <p:sldId id="334" r:id="rId13"/>
    <p:sldId id="335" r:id="rId14"/>
    <p:sldId id="336" r:id="rId15"/>
    <p:sldId id="337" r:id="rId16"/>
    <p:sldId id="331" r:id="rId17"/>
    <p:sldId id="323" r:id="rId18"/>
    <p:sldId id="329" r:id="rId19"/>
    <p:sldId id="332"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IN" b="1" dirty="0" smtClean="0">
                <a:latin typeface="Times New Roman" pitchFamily="18" charset="0"/>
                <a:cs typeface="Times New Roman" pitchFamily="18" charset="0"/>
              </a:rPr>
              <a:t>TRANSMISSION LINE FAULT DETECTION USING 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fault occurred in transmission line is very much dangerous for the locality.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HV and EHV transmission line there are less fault occurrence but in locality the fault occurrence is more as compared to outer transmission line.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our prototype we design a model which is to be detect the fault in transmission line by comparing the voltage signal between the transmission line and a reference value, the reference value is predetermined and if the transmission line voltage is more than or less than reference value then fault is to be shown in display.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information regarding fault occurrence in particular phase is send to web page via IOT device which is NODE MCU(Esp8266) and also shown in display.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optocoupler</a:t>
            </a:r>
            <a:r>
              <a:rPr lang="en-IN" sz="2000" dirty="0" smtClean="0">
                <a:latin typeface="Times New Roman" pitchFamily="18" charset="0"/>
                <a:cs typeface="Times New Roman" pitchFamily="18" charset="0"/>
              </a:rPr>
              <a:t> is used to sense the voltage and send output to microcontroller IC. Here microcontroller IC ATMEGA 16 is used in this IC programming is done which compare the voltage signal and send output to IOT module and display.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power supply is provided to supply 5-volt dc power to all component this supply is separate from the supply which is used to check the fault occurrence.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electric power grid is highly vulnerable to a variety of natural actions, which can have a considerable effect on power system operation.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faulted segment can be determined from audible or electromagnetic signals and requires dispatching crew members to the outage area. There have been various techniques largely used in the industries, including the tracing approach through acoustic, electromagnetic or current.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 technique used to detect fault location of cable from one or both ends without tracing.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There is lack of GPS signal in some rural areas.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High initial cost.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only work that addresses the problem of finding optimal locations of cellular transceivers is presented.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is to come up with a mechanism that can detect the fault in electricity transmission line automatically and intimate the authorities with a specific location.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620000" cy="5943600"/>
          </a:xfrm>
        </p:spPr>
        <p:txBody>
          <a:bodyPr>
            <a:noAutofit/>
          </a:bodyPr>
          <a:lstStyle/>
          <a:p>
            <a:pPr algn="just">
              <a:lnSpc>
                <a:spcPct val="150000"/>
              </a:lnSpc>
            </a:pPr>
            <a:r>
              <a:rPr lang="en-IN" sz="2000" dirty="0" smtClean="0">
                <a:latin typeface="Times New Roman" pitchFamily="18" charset="0"/>
                <a:cs typeface="Times New Roman" pitchFamily="18" charset="0"/>
              </a:rPr>
              <a:t>The use of sensor networks has been proposed for several applications like mechanical state processing and dynamic transmission line rating applications.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hierarchical model proposed in, offers a very expensive solution with the idea of deploying cellular transceivers on every tower.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neural fault detector and locator were trained using various sets of data available from a selected power network model and simulating different fault scenarios and different power system data (source capacities, source voltages, source angles, time constants of the sources).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an approaching need to equip the age old transmission line infrastructure with a high performance data communication network, that supports future operational requirements like real in the time record and control necessary for smart grid integration.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electric power infrastructure is highly vulnerable against many forms of natural and malicious physical events, which can adversely affect the overall performance and stability of the grid.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paper proposes a very simple, fast efficient and cost-effective approach to identify the fault location in the transmission network.</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1981200"/>
                <a:gridCol w="228600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134360">
                <a:tc>
                  <a:txBody>
                    <a:bodyPr/>
                    <a:lstStyle/>
                    <a:p>
                      <a:pPr algn="just">
                        <a:lnSpc>
                          <a:spcPct val="150000"/>
                        </a:lnSpc>
                      </a:pPr>
                      <a:r>
                        <a:rPr lang="en-IN" sz="2000" dirty="0" smtClean="0">
                          <a:latin typeface="Times New Roman" pitchFamily="18" charset="0"/>
                          <a:cs typeface="Times New Roman" pitchFamily="18" charset="0"/>
                        </a:rPr>
                        <a:t>Strategic power infrastructure </a:t>
                      </a:r>
                      <a:r>
                        <a:rPr lang="en-IN" sz="2000" dirty="0" err="1" smtClean="0">
                          <a:latin typeface="Times New Roman" pitchFamily="18" charset="0"/>
                          <a:cs typeface="Times New Roman" pitchFamily="18" charset="0"/>
                        </a:rPr>
                        <a:t>defense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H. Li, G. W. </a:t>
                      </a:r>
                      <a:r>
                        <a:rPr lang="en-IN" sz="2000" dirty="0" err="1" smtClean="0">
                          <a:latin typeface="Times New Roman" pitchFamily="18" charset="0"/>
                          <a:cs typeface="Times New Roman" pitchFamily="18" charset="0"/>
                        </a:rPr>
                        <a:t>Rosenwald</a:t>
                      </a:r>
                      <a:r>
                        <a:rPr lang="en-IN" sz="2000" dirty="0" smtClean="0">
                          <a:latin typeface="Times New Roman" pitchFamily="18" charset="0"/>
                          <a:cs typeface="Times New Roman" pitchFamily="18" charset="0"/>
                        </a:rPr>
                        <a:t>, J. Jung, and C. Liu,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proposed Strategic Power Infrastructure </a:t>
                      </a:r>
                      <a:r>
                        <a:rPr kumimoji="0" lang="en-IN" sz="2000" b="0" i="0" kern="1200" dirty="0" err="1" smtClean="0">
                          <a:solidFill>
                            <a:schemeClr val="dk1"/>
                          </a:solidFill>
                          <a:latin typeface="Times New Roman" pitchFamily="18" charset="0"/>
                          <a:ea typeface="+mn-ea"/>
                          <a:cs typeface="Times New Roman" pitchFamily="18" charset="0"/>
                        </a:rPr>
                        <a:t>Defense</a:t>
                      </a:r>
                      <a:r>
                        <a:rPr kumimoji="0" lang="en-IN" sz="2000" b="0" i="0" kern="1200" dirty="0" smtClean="0">
                          <a:solidFill>
                            <a:schemeClr val="dk1"/>
                          </a:solidFill>
                          <a:latin typeface="Times New Roman" pitchFamily="18" charset="0"/>
                          <a:ea typeface="+mn-ea"/>
                          <a:cs typeface="Times New Roman" pitchFamily="18" charset="0"/>
                        </a:rPr>
                        <a:t> (SPID) system methodology is a real-time, wide-area, adaptive protection and control system involving the power, communication, and computer infrastructures.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Vehicle Communication System Using </a:t>
                      </a:r>
                      <a:r>
                        <a:rPr lang="en-IN" sz="2000" dirty="0" err="1" smtClean="0">
                          <a:latin typeface="Times New Roman" pitchFamily="18" charset="0"/>
                          <a:cs typeface="Times New Roman" pitchFamily="18" charset="0"/>
                        </a:rPr>
                        <a:t>LiFi</a:t>
                      </a:r>
                      <a:r>
                        <a:rPr lang="en-IN" sz="2000" dirty="0" smtClean="0">
                          <a:latin typeface="Times New Roman" pitchFamily="18" charset="0"/>
                          <a:cs typeface="Times New Roman" pitchFamily="18" charset="0"/>
                        </a:rPr>
                        <a:t> Technology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G. </a:t>
                      </a:r>
                      <a:r>
                        <a:rPr lang="en-IN" sz="2000" dirty="0" err="1" smtClean="0">
                          <a:latin typeface="Times New Roman" pitchFamily="18" charset="0"/>
                          <a:cs typeface="Times New Roman" pitchFamily="18" charset="0"/>
                        </a:rPr>
                        <a:t>Vidhya</a:t>
                      </a:r>
                      <a:r>
                        <a:rPr lang="en-IN" sz="2000" dirty="0" smtClean="0">
                          <a:latin typeface="Times New Roman" pitchFamily="18" charset="0"/>
                          <a:cs typeface="Times New Roman" pitchFamily="18" charset="0"/>
                        </a:rPr>
                        <a:t> Krishnan, </a:t>
                      </a:r>
                      <a:r>
                        <a:rPr lang="en-IN" sz="2000" dirty="0" err="1" smtClean="0">
                          <a:latin typeface="Times New Roman" pitchFamily="18" charset="0"/>
                          <a:cs typeface="Times New Roman" pitchFamily="18" charset="0"/>
                        </a:rPr>
                        <a:t>R.Nagarajan</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Durka,M.Kalaiselvi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M.Pushpa</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Shanmuga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vehicle to vehicle communication is the most effective solution that has been used in order to reduce vehicles’ accidents.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97320"/>
        </p:xfrm>
        <a:graphic>
          <a:graphicData uri="http://schemas.openxmlformats.org/drawingml/2006/table">
            <a:tbl>
              <a:tblPr firstRow="1" bandRow="1">
                <a:tableStyleId>{5C22544A-7EE6-4342-B048-85BDC9FD1C3A}</a:tableStyleId>
              </a:tblPr>
              <a:tblGrid>
                <a:gridCol w="1905000"/>
                <a:gridCol w="213360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3360">
                <a:tc>
                  <a:txBody>
                    <a:bodyPr/>
                    <a:lstStyle/>
                    <a:p>
                      <a:pPr algn="just">
                        <a:lnSpc>
                          <a:spcPct val="150000"/>
                        </a:lnSpc>
                      </a:pPr>
                      <a:r>
                        <a:rPr lang="en-IN" sz="2000" dirty="0" smtClean="0">
                          <a:latin typeface="Times New Roman" pitchFamily="18" charset="0"/>
                          <a:cs typeface="Times New Roman" pitchFamily="18" charset="0"/>
                        </a:rPr>
                        <a:t>Intelligent Smart Home Automation and Security System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and Wi-Fi</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J. </a:t>
                      </a:r>
                      <a:r>
                        <a:rPr lang="en-IN" sz="2000" dirty="0" err="1" smtClean="0">
                          <a:latin typeface="Times New Roman" pitchFamily="18" charset="0"/>
                          <a:cs typeface="Times New Roman" pitchFamily="18" charset="0"/>
                        </a:rPr>
                        <a:t>Chandramohan</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Nagarajan</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Satheeshkumar</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Ajith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kumar</a:t>
                      </a:r>
                      <a:r>
                        <a:rPr lang="en-IN" sz="2000" dirty="0" smtClean="0">
                          <a:latin typeface="Times New Roman" pitchFamily="18" charset="0"/>
                          <a:cs typeface="Times New Roman" pitchFamily="18" charset="0"/>
                        </a:rPr>
                        <a:t>, P. A. </a:t>
                      </a:r>
                      <a:r>
                        <a:rPr lang="en-IN" sz="2000" dirty="0" err="1" smtClean="0">
                          <a:latin typeface="Times New Roman" pitchFamily="18" charset="0"/>
                          <a:cs typeface="Times New Roman" pitchFamily="18" charset="0"/>
                        </a:rPr>
                        <a:t>Gopinath</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S.Ranjith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kumar</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In continued growth of popularity and functionality by mobile devices, demand advanced mobile applications widespread in human life.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 survey on communication net-works for electric system automation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V. C. </a:t>
                      </a:r>
                      <a:r>
                        <a:rPr lang="en-IN" sz="2000" dirty="0" err="1" smtClean="0">
                          <a:latin typeface="Times New Roman" pitchFamily="18" charset="0"/>
                          <a:cs typeface="Times New Roman" pitchFamily="18" charset="0"/>
                        </a:rPr>
                        <a:t>Gungor</a:t>
                      </a:r>
                      <a:r>
                        <a:rPr lang="en-IN" sz="2000" dirty="0" smtClean="0">
                          <a:latin typeface="Times New Roman" pitchFamily="18" charset="0"/>
                          <a:cs typeface="Times New Roman" pitchFamily="18" charset="0"/>
                        </a:rPr>
                        <a:t> and F. C. Lambert,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operational and commercial demands of electric utilities require a high-performance data communication network that supports both existing functionalities and future operational requirements.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371600" y="1447800"/>
            <a:ext cx="7467600" cy="45719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pPr algn="just"/>
            <a:r>
              <a:rPr lang="en-IN" b="1" dirty="0" smtClean="0"/>
              <a:t>NODE MCU</a:t>
            </a:r>
            <a:endParaRPr lang="en-IN" b="1" dirty="0"/>
          </a:p>
        </p:txBody>
      </p:sp>
      <p:sp>
        <p:nvSpPr>
          <p:cNvPr id="3" name="Content Placeholder 2"/>
          <p:cNvSpPr>
            <a:spLocks noGrp="1"/>
          </p:cNvSpPr>
          <p:nvPr>
            <p:ph idx="1"/>
          </p:nvPr>
        </p:nvSpPr>
        <p:spPr>
          <a:xfrm>
            <a:off x="1435608" y="762000"/>
            <a:ext cx="7498080" cy="5486400"/>
          </a:xfrm>
        </p:spPr>
        <p:txBody>
          <a:bodyPr>
            <a:normAutofit/>
          </a:bodyPr>
          <a:lstStyle/>
          <a:p>
            <a:pPr algn="just">
              <a:lnSpc>
                <a:spcPct val="150000"/>
              </a:lnSpc>
            </a:pPr>
            <a:r>
              <a:rPr lang="en-US" sz="2000" dirty="0" smtClean="0">
                <a:latin typeface="Times New Roman" pitchFamily="18" charset="0"/>
                <a:cs typeface="Times New Roman" pitchFamily="18" charset="0"/>
              </a:rPr>
              <a:t>The Node MCU- ESP8266 is a microcontroller with </a:t>
            </a:r>
            <a:r>
              <a:rPr lang="en-US" sz="2000" dirty="0" err="1" smtClean="0">
                <a:latin typeface="Times New Roman" pitchFamily="18" charset="0"/>
                <a:cs typeface="Times New Roman" pitchFamily="18" charset="0"/>
              </a:rPr>
              <a:t>wifi</a:t>
            </a:r>
            <a:r>
              <a:rPr lang="en-US" sz="2000" dirty="0" smtClean="0">
                <a:latin typeface="Times New Roman" pitchFamily="18" charset="0"/>
                <a:cs typeface="Times New Roman" pitchFamily="18" charset="0"/>
              </a:rPr>
              <a:t> capability. It is an open source Io T platform. </a:t>
            </a:r>
          </a:p>
          <a:p>
            <a:pPr algn="just">
              <a:lnSpc>
                <a:spcPct val="150000"/>
              </a:lnSpc>
            </a:pPr>
            <a:r>
              <a:rPr lang="en-US" sz="2000" dirty="0" smtClean="0">
                <a:latin typeface="Times New Roman" pitchFamily="18" charset="0"/>
                <a:cs typeface="Times New Roman" pitchFamily="18" charset="0"/>
              </a:rPr>
              <a:t>This small board allows microcontrollers to connect to a Wi-Fi network and make simple TCP/IP connections using Hayes-style commands. </a:t>
            </a:r>
          </a:p>
          <a:p>
            <a:pPr algn="just">
              <a:lnSpc>
                <a:spcPct val="150000"/>
              </a:lnSpc>
            </a:pPr>
            <a:r>
              <a:rPr lang="en-US" sz="2000" dirty="0" smtClean="0">
                <a:latin typeface="Times New Roman" pitchFamily="18" charset="0"/>
                <a:cs typeface="Times New Roman" pitchFamily="18" charset="0"/>
              </a:rPr>
              <a:t>The operating system and processor used in it is XTOS and ESP8266. It has a memory of 128KB and storage of 4MB. The power for the controller is provided through USB.</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3352800" y="4800600"/>
            <a:ext cx="3810000" cy="174307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487362"/>
          </a:xfrm>
        </p:spPr>
        <p:txBody>
          <a:bodyPr>
            <a:normAutofit fontScale="90000"/>
          </a:bodyPr>
          <a:lstStyle/>
          <a:p>
            <a:pPr algn="just"/>
            <a:r>
              <a:rPr lang="en-IN" b="1" dirty="0" smtClean="0"/>
              <a:t>LCD DISPLAY</a:t>
            </a:r>
            <a:endParaRPr lang="en-IN" b="1" dirty="0"/>
          </a:p>
        </p:txBody>
      </p:sp>
      <p:sp>
        <p:nvSpPr>
          <p:cNvPr id="3" name="Content Placeholder 2"/>
          <p:cNvSpPr>
            <a:spLocks noGrp="1"/>
          </p:cNvSpPr>
          <p:nvPr>
            <p:ph idx="1"/>
          </p:nvPr>
        </p:nvSpPr>
        <p:spPr>
          <a:xfrm>
            <a:off x="1371600" y="685800"/>
            <a:ext cx="7498080" cy="6019800"/>
          </a:xfrm>
        </p:spPr>
        <p:txBody>
          <a:bodyPr>
            <a:normAutofit/>
          </a:bodyPr>
          <a:lstStyle/>
          <a:p>
            <a:pPr algn="just">
              <a:lnSpc>
                <a:spcPct val="170000"/>
              </a:lnSpc>
            </a:pPr>
            <a:r>
              <a:rPr lang="en-US" sz="2000" dirty="0" smtClean="0">
                <a:latin typeface="Times New Roman" pitchFamily="18" charset="0"/>
                <a:cs typeface="Times New Roman" pitchFamily="18" charset="0"/>
              </a:rPr>
              <a:t>LCD is a combination of two states of matter, the solid and the liquid. It is an electronic display module with a 16x2 LCD screen which says that it has 16 characters with respect to 2 rows. </a:t>
            </a:r>
          </a:p>
          <a:p>
            <a:pPr algn="just">
              <a:lnSpc>
                <a:spcPct val="170000"/>
              </a:lnSpc>
            </a:pPr>
            <a:r>
              <a:rPr lang="en-US" sz="2000" dirty="0" smtClean="0">
                <a:latin typeface="Times New Roman" pitchFamily="18" charset="0"/>
                <a:cs typeface="Times New Roman" pitchFamily="18" charset="0"/>
              </a:rPr>
              <a:t>LCD uses a crystal liquid to produce a visible image. This technology used for displaying the image in the notebook or some other electronic devices. It has a unique advantage of having low power consumption than the LED or cathode ray tube.</a:t>
            </a:r>
            <a:endParaRPr lang="en-IN"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2438400" y="4495800"/>
            <a:ext cx="5181600" cy="18288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pPr algn="just"/>
            <a:r>
              <a:rPr lang="en-IN" b="1" dirty="0" smtClean="0"/>
              <a:t>LAMP HOLDER</a:t>
            </a:r>
            <a:endParaRPr lang="en-IN" b="1"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70000"/>
              </a:lnSpc>
            </a:pPr>
            <a:r>
              <a:rPr lang="en-IN" sz="2000" dirty="0" smtClean="0">
                <a:latin typeface="Times New Roman" pitchFamily="18" charset="0"/>
                <a:cs typeface="Times New Roman" pitchFamily="18" charset="0"/>
              </a:rPr>
              <a:t>A device which mechanically supports a lamp for the purposes of making electrical contact with the lamp. </a:t>
            </a:r>
          </a:p>
          <a:p>
            <a:pPr algn="just">
              <a:lnSpc>
                <a:spcPct val="170000"/>
              </a:lnSpc>
            </a:pPr>
            <a:r>
              <a:rPr lang="en-IN" sz="2000" dirty="0" smtClean="0">
                <a:latin typeface="Times New Roman" pitchFamily="18" charset="0"/>
                <a:cs typeface="Times New Roman" pitchFamily="18" charset="0"/>
              </a:rPr>
              <a:t>Lamps are usually inserted in lamp holder sockets which provide electrical connections to the lamp and support it in the lighting fixture. Some miniature lamps have wire leads suitable for direct connection to wires; some reflector lamps have screw terminals for wire connections.</a:t>
            </a:r>
            <a:endParaRPr lang="en-IN" sz="2000" dirty="0">
              <a:latin typeface="Times New Roman" pitchFamily="18" charset="0"/>
              <a:cs typeface="Times New Roman" pitchFamily="18" charset="0"/>
            </a:endParaRPr>
          </a:p>
        </p:txBody>
      </p:sp>
      <p:pic>
        <p:nvPicPr>
          <p:cNvPr id="2050" name="Picture 2" descr="C:\Users\ELCOT-Lenovo\Desktop\PIC.png"/>
          <p:cNvPicPr>
            <a:picLocks noChangeAspect="1" noChangeArrowheads="1"/>
          </p:cNvPicPr>
          <p:nvPr/>
        </p:nvPicPr>
        <p:blipFill>
          <a:blip r:embed="rId2"/>
          <a:srcRect/>
          <a:stretch>
            <a:fillRect/>
          </a:stretch>
        </p:blipFill>
        <p:spPr bwMode="auto">
          <a:xfrm>
            <a:off x="3505200" y="4495800"/>
            <a:ext cx="3695700" cy="1905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IN" sz="4000" b="1" dirty="0" smtClean="0"/>
              <a:t>TRANSMISSION LINE</a:t>
            </a:r>
            <a:endParaRPr lang="en-IN" sz="4000" b="1" dirty="0"/>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In electrical engineering, a transmission line is a specialized cable or other structure designed to conduct electromagnetic waves in a contained manner. </a:t>
            </a:r>
          </a:p>
          <a:p>
            <a:pPr algn="just">
              <a:lnSpc>
                <a:spcPct val="150000"/>
              </a:lnSpc>
            </a:pPr>
            <a:r>
              <a:rPr lang="en-IN" sz="2000" dirty="0" smtClean="0">
                <a:latin typeface="Times New Roman" pitchFamily="18" charset="0"/>
                <a:cs typeface="Times New Roman" pitchFamily="18" charset="0"/>
              </a:rPr>
              <a:t>The term applies when the conductors are long enough that the wave nature of the transmission must be taken into account.</a:t>
            </a:r>
            <a:endParaRPr lang="en-IN" sz="2000" dirty="0">
              <a:latin typeface="Times New Roman" pitchFamily="18" charset="0"/>
              <a:cs typeface="Times New Roman" pitchFamily="18" charset="0"/>
            </a:endParaRPr>
          </a:p>
        </p:txBody>
      </p:sp>
      <p:pic>
        <p:nvPicPr>
          <p:cNvPr id="3074" name="Picture 2" descr="C:\Users\ELCOT-Lenovo\Desktop\PIC.jpg"/>
          <p:cNvPicPr>
            <a:picLocks noChangeAspect="1" noChangeArrowheads="1"/>
          </p:cNvPicPr>
          <p:nvPr/>
        </p:nvPicPr>
        <p:blipFill>
          <a:blip r:embed="rId2"/>
          <a:srcRect/>
          <a:stretch>
            <a:fillRect/>
          </a:stretch>
        </p:blipFill>
        <p:spPr bwMode="auto">
          <a:xfrm>
            <a:off x="2590800" y="3581400"/>
            <a:ext cx="5181600" cy="23622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IN" b="1" dirty="0" smtClean="0"/>
              <a:t>RELAY</a:t>
            </a:r>
            <a:endParaRPr lang="en-IN" b="1" dirty="0"/>
          </a:p>
        </p:txBody>
      </p:sp>
      <p:sp>
        <p:nvSpPr>
          <p:cNvPr id="3" name="Content Placeholder 2"/>
          <p:cNvSpPr>
            <a:spLocks noGrp="1"/>
          </p:cNvSpPr>
          <p:nvPr>
            <p:ph idx="1"/>
          </p:nvPr>
        </p:nvSpPr>
        <p:spPr>
          <a:xfrm>
            <a:off x="1371600" y="685800"/>
            <a:ext cx="7498080" cy="6019800"/>
          </a:xfrm>
        </p:spPr>
        <p:txBody>
          <a:bodyPr>
            <a:normAutofit/>
          </a:bodyPr>
          <a:lstStyle/>
          <a:p>
            <a:pPr algn="just">
              <a:lnSpc>
                <a:spcPct val="160000"/>
              </a:lnSpc>
            </a:pPr>
            <a:r>
              <a:rPr lang="en-IN" sz="2000" dirty="0" smtClean="0">
                <a:latin typeface="Times New Roman" pitchFamily="18" charset="0"/>
                <a:cs typeface="Times New Roman" pitchFamily="18" charset="0"/>
              </a:rPr>
              <a:t>A relay is an electrically operated switch. It consists of a set of input terminals for a single or multiple control signals, and a set of operating contact terminals. </a:t>
            </a:r>
          </a:p>
          <a:p>
            <a:pPr algn="just">
              <a:lnSpc>
                <a:spcPct val="160000"/>
              </a:lnSpc>
            </a:pPr>
            <a:r>
              <a:rPr lang="en-IN" sz="2000" dirty="0" smtClean="0">
                <a:latin typeface="Times New Roman" pitchFamily="18" charset="0"/>
                <a:cs typeface="Times New Roman" pitchFamily="18" charset="0"/>
              </a:rPr>
              <a:t>The switch may have any number of contacts in multiple contact forms, such as make contacts, break contacts, or combinations thereof. Relays were first used in long-distance telegraph circuits as signal repeaters: they refresh the signal coming in from one circuit by transmitting it on another circuit.</a:t>
            </a:r>
          </a:p>
          <a:p>
            <a:pPr algn="just">
              <a:lnSpc>
                <a:spcPct val="160000"/>
              </a:lnSpc>
            </a:pPr>
            <a:endParaRPr lang="en-IN" sz="2000" dirty="0">
              <a:latin typeface="Times New Roman" pitchFamily="18" charset="0"/>
              <a:cs typeface="Times New Roman" pitchFamily="18" charset="0"/>
            </a:endParaRPr>
          </a:p>
        </p:txBody>
      </p:sp>
      <p:pic>
        <p:nvPicPr>
          <p:cNvPr id="4099" name="Picture 3" descr="C:\Users\ELCOT-Lenovo\Desktop\PIC.jpg"/>
          <p:cNvPicPr>
            <a:picLocks noChangeAspect="1" noChangeArrowheads="1"/>
          </p:cNvPicPr>
          <p:nvPr/>
        </p:nvPicPr>
        <p:blipFill>
          <a:blip r:embed="rId2"/>
          <a:srcRect/>
          <a:stretch>
            <a:fillRect/>
          </a:stretch>
        </p:blipFill>
        <p:spPr bwMode="auto">
          <a:xfrm>
            <a:off x="3124200" y="4724400"/>
            <a:ext cx="3581400" cy="16510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lstStyle/>
          <a:p>
            <a:r>
              <a:rPr lang="en-US" dirty="0" smtClean="0"/>
              <a:t>CONCLUSION</a:t>
            </a:r>
            <a:endParaRPr lang="en-US" dirty="0"/>
          </a:p>
        </p:txBody>
      </p:sp>
      <p:sp>
        <p:nvSpPr>
          <p:cNvPr id="3" name="Content Placeholder 2"/>
          <p:cNvSpPr>
            <a:spLocks noGrp="1"/>
          </p:cNvSpPr>
          <p:nvPr>
            <p:ph idx="1"/>
          </p:nvPr>
        </p:nvSpPr>
        <p:spPr>
          <a:xfrm>
            <a:off x="1447800" y="10668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The model design in such a way to solve the problems faced by consumer.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using such method, we can easily detect the fault and resolve it.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highly reliable and locate the fault in three phase transmission line and also supposed to data storage.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works on real time so we maintain all data sheet and avoid the future problem in transmission line.</a:t>
            </a:r>
            <a:endParaRPr lang="en-US"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91200"/>
          </a:xfrm>
        </p:spPr>
        <p:txBody>
          <a:bodyPr>
            <a:noAutofit/>
          </a:bodyPr>
          <a:lstStyle/>
          <a:p>
            <a:pPr algn="just">
              <a:lnSpc>
                <a:spcPct val="160000"/>
              </a:lnSpc>
            </a:pPr>
            <a:r>
              <a:rPr lang="en-IN" sz="2000" dirty="0" smtClean="0">
                <a:latin typeface="Times New Roman" pitchFamily="18" charset="0"/>
                <a:cs typeface="Times New Roman" pitchFamily="18" charset="0"/>
              </a:rPr>
              <a:t>[1] G. </a:t>
            </a:r>
            <a:r>
              <a:rPr lang="en-IN" sz="2000" dirty="0" err="1" smtClean="0">
                <a:latin typeface="Times New Roman" pitchFamily="18" charset="0"/>
                <a:cs typeface="Times New Roman" pitchFamily="18" charset="0"/>
              </a:rPr>
              <a:t>Vidhya</a:t>
            </a:r>
            <a:r>
              <a:rPr lang="en-IN" sz="2000" dirty="0" smtClean="0">
                <a:latin typeface="Times New Roman" pitchFamily="18" charset="0"/>
                <a:cs typeface="Times New Roman" pitchFamily="18" charset="0"/>
              </a:rPr>
              <a:t> Krishnan, </a:t>
            </a:r>
            <a:r>
              <a:rPr lang="en-IN" sz="2000" dirty="0" err="1" smtClean="0">
                <a:latin typeface="Times New Roman" pitchFamily="18" charset="0"/>
                <a:cs typeface="Times New Roman" pitchFamily="18" charset="0"/>
              </a:rPr>
              <a:t>R.Nagarajan</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Durka,M.Kalaiselvi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M.Pushpa</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Shanmuga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"Vehicle Communication System Using </a:t>
            </a:r>
            <a:r>
              <a:rPr lang="en-IN" sz="2000" dirty="0" err="1" smtClean="0">
                <a:latin typeface="Times New Roman" pitchFamily="18" charset="0"/>
                <a:cs typeface="Times New Roman" pitchFamily="18" charset="0"/>
              </a:rPr>
              <a:t>LiFi</a:t>
            </a:r>
            <a:r>
              <a:rPr lang="en-IN" sz="2000" dirty="0" smtClean="0">
                <a:latin typeface="Times New Roman" pitchFamily="18" charset="0"/>
                <a:cs typeface="Times New Roman" pitchFamily="18" charset="0"/>
              </a:rPr>
              <a:t> Technology," International Journal of Engineering and Computer Science (IJECS), Volume 6, Issue 3, pp. 20651-20657, March 2017.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J. </a:t>
            </a:r>
            <a:r>
              <a:rPr lang="en-IN" sz="2000" dirty="0" err="1" smtClean="0">
                <a:latin typeface="Times New Roman" pitchFamily="18" charset="0"/>
                <a:cs typeface="Times New Roman" pitchFamily="18" charset="0"/>
              </a:rPr>
              <a:t>Chandramohan</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Nagarajan</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Satheeshkumar</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Ajith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kumar</a:t>
            </a:r>
            <a:r>
              <a:rPr lang="en-IN" sz="2000" dirty="0" smtClean="0">
                <a:latin typeface="Times New Roman" pitchFamily="18" charset="0"/>
                <a:cs typeface="Times New Roman" pitchFamily="18" charset="0"/>
              </a:rPr>
              <a:t>, P. A. </a:t>
            </a:r>
            <a:r>
              <a:rPr lang="en-IN" sz="2000" dirty="0" err="1" smtClean="0">
                <a:latin typeface="Times New Roman" pitchFamily="18" charset="0"/>
                <a:cs typeface="Times New Roman" pitchFamily="18" charset="0"/>
              </a:rPr>
              <a:t>Gopinath</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S.Ranjith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kumar,"Intelligent</a:t>
            </a:r>
            <a:r>
              <a:rPr lang="en-IN" sz="2000" dirty="0" smtClean="0">
                <a:latin typeface="Times New Roman" pitchFamily="18" charset="0"/>
                <a:cs typeface="Times New Roman" pitchFamily="18" charset="0"/>
              </a:rPr>
              <a:t> Smart Home Automation and Security System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and Wi-Fi," International Journal of Engineering And Computer Science (IJECS), Volume 6, Issue 3, pp. 20694-20698, March 2017.</a:t>
            </a:r>
            <a:endParaRPr lang="en-US" sz="2000" dirty="0" smtClean="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[3] V. C. </a:t>
            </a:r>
            <a:r>
              <a:rPr lang="en-IN" sz="2000" dirty="0" err="1" smtClean="0">
                <a:latin typeface="Times New Roman" pitchFamily="18" charset="0"/>
                <a:cs typeface="Times New Roman" pitchFamily="18" charset="0"/>
              </a:rPr>
              <a:t>Gungor</a:t>
            </a:r>
            <a:r>
              <a:rPr lang="en-IN" sz="2000" dirty="0" smtClean="0">
                <a:latin typeface="Times New Roman" pitchFamily="18" charset="0"/>
                <a:cs typeface="Times New Roman" pitchFamily="18" charset="0"/>
              </a:rPr>
              <a:t> and F. C. Lambert, “A survey on communication net-works for electric system automation,”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Netw</a:t>
            </a:r>
            <a:r>
              <a:rPr lang="en-IN" sz="2000" dirty="0" smtClean="0">
                <a:latin typeface="Times New Roman" pitchFamily="18" charset="0"/>
                <a:cs typeface="Times New Roman" pitchFamily="18" charset="0"/>
              </a:rPr>
              <a:t>. vol. 50, no.7, pp.877– 897, May 2006.</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[4] P. </a:t>
            </a:r>
            <a:r>
              <a:rPr lang="en-IN" sz="2000" dirty="0" err="1" smtClean="0">
                <a:latin typeface="Times New Roman" pitchFamily="18" charset="0"/>
                <a:cs typeface="Times New Roman" pitchFamily="18" charset="0"/>
              </a:rPr>
              <a:t>Ramachandran</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Vittal</a:t>
            </a:r>
            <a:r>
              <a:rPr lang="en-IN" sz="2000" dirty="0" smtClean="0">
                <a:latin typeface="Times New Roman" pitchFamily="18" charset="0"/>
                <a:cs typeface="Times New Roman" pitchFamily="18" charset="0"/>
              </a:rPr>
              <a:t>, and G. T. </a:t>
            </a:r>
            <a:r>
              <a:rPr lang="en-IN" sz="2000" dirty="0" err="1" smtClean="0">
                <a:latin typeface="Times New Roman" pitchFamily="18" charset="0"/>
                <a:cs typeface="Times New Roman" pitchFamily="18" charset="0"/>
              </a:rPr>
              <a:t>Heydt</a:t>
            </a:r>
            <a:r>
              <a:rPr lang="en-IN" sz="2000" dirty="0" smtClean="0">
                <a:latin typeface="Times New Roman" pitchFamily="18" charset="0"/>
                <a:cs typeface="Times New Roman" pitchFamily="18" charset="0"/>
              </a:rPr>
              <a:t>, “Mechanical state estimation for overhead transmission lines with level spans,” IEEE Trans. Power Syst., vol. 23, no. 3, pp. 908– 915, Aug. 2008.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P. Zhang, F. Li, and N. Bhatt, “Next generation monitoring, analysis, and control for the future smart control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IEEE Trans. Smart Grid, vol. 1, no.2, pp. 186– 192, Sep. 2010.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14400"/>
            <a:ext cx="7498080" cy="5334000"/>
          </a:xfrm>
        </p:spPr>
        <p:txBody>
          <a:bodyPr>
            <a:normAutofit/>
          </a:bodyPr>
          <a:lstStyle/>
          <a:p>
            <a:pPr algn="just">
              <a:lnSpc>
                <a:spcPct val="150000"/>
              </a:lnSpc>
            </a:pPr>
            <a:r>
              <a:rPr lang="en-IN" sz="2000" dirty="0" smtClean="0">
                <a:latin typeface="Times New Roman" pitchFamily="18" charset="0"/>
                <a:cs typeface="Times New Roman" pitchFamily="18" charset="0"/>
              </a:rPr>
              <a:t>[6]H. Li, G. W. </a:t>
            </a:r>
            <a:r>
              <a:rPr lang="en-IN" sz="2000" dirty="0" err="1" smtClean="0">
                <a:latin typeface="Times New Roman" pitchFamily="18" charset="0"/>
                <a:cs typeface="Times New Roman" pitchFamily="18" charset="0"/>
              </a:rPr>
              <a:t>Rosenwald</a:t>
            </a:r>
            <a:r>
              <a:rPr lang="en-IN" sz="2000" dirty="0" smtClean="0">
                <a:latin typeface="Times New Roman" pitchFamily="18" charset="0"/>
                <a:cs typeface="Times New Roman" pitchFamily="18" charset="0"/>
              </a:rPr>
              <a:t>, J. Jung, and C. Liu, “Strategic power infrastructure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Proc. IEEE, vol. 93, no. 5, pp. 918– 933, May 2005.</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 R. </a:t>
            </a:r>
            <a:r>
              <a:rPr lang="en-IN" sz="2000" dirty="0" err="1" smtClean="0">
                <a:latin typeface="Times New Roman" pitchFamily="18" charset="0"/>
                <a:cs typeface="Times New Roman" pitchFamily="18" charset="0"/>
              </a:rPr>
              <a:t>Nagarajan</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Sathishkumar</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Balasubramani</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Boobalan</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Naveen</a:t>
            </a:r>
            <a:r>
              <a:rPr lang="en-IN" sz="2000" dirty="0" smtClean="0">
                <a:latin typeface="Times New Roman" pitchFamily="18" charset="0"/>
                <a:cs typeface="Times New Roman" pitchFamily="18" charset="0"/>
              </a:rPr>
              <a:t> and N. Sridhar, “Chopper Fed Speed Control of DC Motor Using PI Controller,” 7. IOSR-Journal of Electrical and Electronics Engineering (IOSR-JEEE), Volume 11, Issue 3, </a:t>
            </a:r>
            <a:r>
              <a:rPr lang="en-IN" sz="2000" dirty="0" err="1" smtClean="0">
                <a:latin typeface="Times New Roman" pitchFamily="18" charset="0"/>
                <a:cs typeface="Times New Roman" pitchFamily="18" charset="0"/>
              </a:rPr>
              <a:t>Ver.I</a:t>
            </a:r>
            <a:r>
              <a:rPr lang="en-IN" sz="2000" dirty="0" smtClean="0">
                <a:latin typeface="Times New Roman" pitchFamily="18" charset="0"/>
                <a:cs typeface="Times New Roman" pitchFamily="18" charset="0"/>
              </a:rPr>
              <a:t>, pp. 65-69, May– Jun. 2016. </a:t>
            </a:r>
          </a:p>
          <a:p>
            <a:pPr algn="just">
              <a:lnSpc>
                <a:spcPct val="150000"/>
              </a:lnSpc>
            </a:pPr>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1412</TotalTime>
  <Words>1389</Words>
  <Application>Microsoft Office PowerPoint</Application>
  <PresentationFormat>On-screen Show (4:3)</PresentationFormat>
  <Paragraphs>95</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TRANSMISSION LINE FAULT DETECTION USING IOT</vt:lpstr>
      <vt:lpstr>Abstract</vt:lpstr>
      <vt:lpstr>Slide 3</vt:lpstr>
      <vt:lpstr>Existing System</vt:lpstr>
      <vt:lpstr>Disadvantage of Existing System</vt:lpstr>
      <vt:lpstr>PROPOSED SYSTEM :</vt:lpstr>
      <vt:lpstr>ADVANTAGE</vt:lpstr>
      <vt:lpstr>Slide 8</vt:lpstr>
      <vt:lpstr>Slide 9</vt:lpstr>
      <vt:lpstr>Block Diagram</vt:lpstr>
      <vt:lpstr>NODE MCU</vt:lpstr>
      <vt:lpstr>LCD DISPLAY</vt:lpstr>
      <vt:lpstr>LAMP HOLDER</vt:lpstr>
      <vt:lpstr>TRANSMISSION LINE</vt:lpstr>
      <vt:lpstr>RELAY</vt:lpstr>
      <vt:lpstr>CONCLUSION</vt:lpstr>
      <vt:lpstr>REFERENCE</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590</cp:revision>
  <dcterms:created xsi:type="dcterms:W3CDTF">2006-08-16T00:00:00Z</dcterms:created>
  <dcterms:modified xsi:type="dcterms:W3CDTF">2022-04-25T08:43:51Z</dcterms:modified>
</cp:coreProperties>
</file>