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Traffic Light Monitoring System based on </a:t>
            </a:r>
            <a:r>
              <a:rPr lang="en-IN" b="1" dirty="0" smtClean="0">
                <a:latin typeface="Times New Roman" pitchFamily="18" charset="0"/>
                <a:cs typeface="Times New Roman" pitchFamily="18" charset="0"/>
              </a:rPr>
              <a:t>Node MCU </a:t>
            </a:r>
            <a:r>
              <a:rPr lang="en-IN" b="1" dirty="0" smtClean="0">
                <a:latin typeface="Times New Roman" pitchFamily="18" charset="0"/>
                <a:cs typeface="Times New Roman" pitchFamily="18" charset="0"/>
              </a:rPr>
              <a:t>using Internet of Things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1447800"/>
            <a:ext cx="7498080" cy="4800600"/>
          </a:xfrm>
        </p:spPr>
        <p:txBody>
          <a:bodyPr>
            <a:noAutofit/>
          </a:bodyPr>
          <a:lstStyle/>
          <a:p>
            <a:pPr algn="just">
              <a:lnSpc>
                <a:spcPct val="150000"/>
              </a:lnSpc>
            </a:pPr>
            <a:r>
              <a:rPr lang="en-US" sz="2000" dirty="0" smtClean="0">
                <a:latin typeface="Times New Roman" pitchFamily="18" charset="0"/>
                <a:cs typeface="Times New Roman" pitchFamily="18" charset="0"/>
              </a:rPr>
              <a:t>The increasing numbers of the private car cause the road traffic congestion. That is becoming important problems in the big cities.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Another </a:t>
            </a:r>
            <a:r>
              <a:rPr lang="en-US" sz="2000" dirty="0" smtClean="0">
                <a:latin typeface="Times New Roman" pitchFamily="18" charset="0"/>
                <a:cs typeface="Times New Roman" pitchFamily="18" charset="0"/>
              </a:rPr>
              <a:t>solution to reduce the traffic jam is developing intelligent transportation system such as intelligent traffic light system.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the solution of such problems is one of the mandatory concern. In recent years, a smart city is the hottest topic for the efficiency of traffic light using the Internet of Things.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Based on that issue, this research proposed traffic light monitoring system that can monitor and display a real-time traffic congestion through </a:t>
            </a:r>
            <a:r>
              <a:rPr lang="en-US" sz="2000" dirty="0" err="1" smtClean="0">
                <a:latin typeface="Times New Roman" pitchFamily="18" charset="0"/>
                <a:cs typeface="Times New Roman" pitchFamily="18" charset="0"/>
              </a:rPr>
              <a:t>smartphones</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utilized </a:t>
            </a:r>
            <a:r>
              <a:rPr lang="en-US" sz="2000" dirty="0" err="1" smtClean="0">
                <a:latin typeface="Times New Roman" pitchFamily="18" charset="0"/>
                <a:cs typeface="Times New Roman" pitchFamily="18" charset="0"/>
              </a:rPr>
              <a:t>NodeMCU</a:t>
            </a:r>
            <a:r>
              <a:rPr lang="en-US" sz="2000" dirty="0" smtClean="0">
                <a:latin typeface="Times New Roman" pitchFamily="18" charset="0"/>
                <a:cs typeface="Times New Roman" pitchFamily="18" charset="0"/>
              </a:rPr>
              <a:t> (ESP 8266 12E) equipped by IR obstacle sensor to indicate the road traffic congestion. To connect the internet, the system uses ESP8266 12E </a:t>
            </a:r>
            <a:r>
              <a:rPr lang="en-US" sz="2000" dirty="0" err="1" smtClean="0">
                <a:latin typeface="Times New Roman" pitchFamily="18" charset="0"/>
                <a:cs typeface="Times New Roman" pitchFamily="18" charset="0"/>
              </a:rPr>
              <a:t>wifi</a:t>
            </a:r>
            <a:r>
              <a:rPr lang="en-US" sz="2000" dirty="0" smtClean="0">
                <a:latin typeface="Times New Roman" pitchFamily="18" charset="0"/>
                <a:cs typeface="Times New Roman" pitchFamily="18" charset="0"/>
              </a:rPr>
              <a:t> in the chip of </a:t>
            </a:r>
            <a:r>
              <a:rPr lang="en-US" sz="2000" dirty="0" err="1" smtClean="0">
                <a:latin typeface="Times New Roman" pitchFamily="18" charset="0"/>
                <a:cs typeface="Times New Roman" pitchFamily="18" charset="0"/>
              </a:rPr>
              <a:t>NodeMCU</a:t>
            </a:r>
            <a:r>
              <a:rPr lang="en-US" sz="2000" dirty="0" smtClean="0">
                <a:latin typeface="Times New Roman" pitchFamily="18" charset="0"/>
                <a:cs typeface="Times New Roman" pitchFamily="18" charset="0"/>
              </a:rPr>
              <a:t>. It will send a notification to </a:t>
            </a:r>
            <a:r>
              <a:rPr lang="en-US" sz="2000" dirty="0" err="1" smtClean="0">
                <a:latin typeface="Times New Roman" pitchFamily="18" charset="0"/>
                <a:cs typeface="Times New Roman" pitchFamily="18" charset="0"/>
              </a:rPr>
              <a:t>smartphones</a:t>
            </a:r>
            <a:r>
              <a:rPr lang="en-US" sz="2000" dirty="0" smtClean="0">
                <a:latin typeface="Times New Roman" pitchFamily="18" charset="0"/>
                <a:cs typeface="Times New Roman" pitchFamily="18" charset="0"/>
              </a:rPr>
              <a:t> user.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With </a:t>
            </a:r>
            <a:r>
              <a:rPr lang="en-US" sz="2000" dirty="0" smtClean="0">
                <a:latin typeface="Times New Roman" pitchFamily="18" charset="0"/>
                <a:cs typeface="Times New Roman" pitchFamily="18" charset="0"/>
              </a:rPr>
              <a:t>this research, it is expected to improve road traffic tremendously such as to predict traffic congestion and the system can give some efficient routes for a user</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In the existing system ,the main problem is maintaining and controlling the traffic was doing manually </a:t>
            </a: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our country no where is using IOT technology to control the traffic and also to track the person who is not following the traffic rules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Our government spending lot of money to control the traffic by providing money to the traffic </a:t>
            </a:r>
            <a:r>
              <a:rPr lang="en-US" sz="2000" dirty="0" smtClean="0">
                <a:latin typeface="Times New Roman" pitchFamily="18" charset="0"/>
                <a:cs typeface="Times New Roman" pitchFamily="18" charset="0"/>
              </a:rPr>
              <a:t>polices.</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Two </a:t>
            </a:r>
            <a:r>
              <a:rPr lang="en-US" sz="2000" dirty="0" smtClean="0">
                <a:latin typeface="Times New Roman" pitchFamily="18" charset="0"/>
                <a:cs typeface="Times New Roman" pitchFamily="18" charset="0"/>
              </a:rPr>
              <a:t>different classes of TOF depth sensors exist, depending on the method they adopt to measure distances and the properties of the transmitted signal.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first class is represented by Pulse Modulation (PM) sensors. Distance is computed directly from the time of flight using a high resolution timer that measures the delay between signal emission and reception.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main concern of the modern automotive industry is passenger safety and accidents due to drivers' negligence are one of the problems for the roadside people.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problem is being partly solved with the use of this vehicle speed control system. Hence a system that does ensure safety is in huge demand.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To overcome the mentioned problem, we are designing a system that controls vehicle speed in particular zone. And detects alcohol consumption and also detect the accident and sends the accident location to the family person.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Globally road accident is considered to be an important issue, which can be reduced by proper vehicle speed monitoring system.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381000"/>
            <a:ext cx="7772400" cy="6248400"/>
          </a:xfrm>
        </p:spPr>
        <p:txBody>
          <a:bodyPr>
            <a:noAutofit/>
          </a:bodyPr>
          <a:lstStyle/>
          <a:p>
            <a:pPr lvl="0" algn="just">
              <a:lnSpc>
                <a:spcPct val="150000"/>
              </a:lnSpc>
            </a:pPr>
            <a:r>
              <a:rPr lang="en-US" sz="2000" dirty="0" smtClean="0">
                <a:latin typeface="Times New Roman" pitchFamily="18" charset="0"/>
                <a:cs typeface="Times New Roman" pitchFamily="18" charset="0"/>
              </a:rPr>
              <a:t>In our proposed work, the count of vehicles passing through a passage that is at a few distance before the active traffic jam points can be conveyed to control station for managing the traffic flow.</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proposed system manages the traffic on local and centralized servers by exploiting the concepts of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and Intelligent Image Processing.</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is divided into frames, and then after binary conversion and noise removal, blob detection is performed and finally the count is estimated using the proposed vehicle counting method.</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An automatic traffic light control system was proposed in using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IR sensor and cameras.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system to control traffic was proposed in, which used wireless transmitter to transmit the images directly to main server.</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nSpc>
                <a:spcPct val="150000"/>
              </a:lnSpc>
            </a:pPr>
            <a:r>
              <a:rPr lang="en-US" sz="2000" dirty="0" smtClean="0">
                <a:latin typeface="Times New Roman" pitchFamily="18" charset="0"/>
                <a:cs typeface="Times New Roman" pitchFamily="18" charset="0"/>
              </a:rPr>
              <a:t>Automatically control the traffic. </a:t>
            </a:r>
            <a:endParaRPr lang="en-IN"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Tracking the person. </a:t>
            </a:r>
            <a:endParaRPr lang="en-IN"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We can reduce excessive traffic jams. </a:t>
            </a:r>
            <a:endParaRPr lang="en-IN"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Daily feedback.</a:t>
            </a:r>
            <a:endParaRPr lang="en-IN"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The system automatically override the signals in emergency conditions. </a:t>
            </a:r>
            <a:endParaRPr lang="en-IN"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Operated remotely over the internet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70037" y="1490662"/>
            <a:ext cx="7229475" cy="4714875"/>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457200"/>
            <a:ext cx="7772400" cy="6172200"/>
          </a:xfrm>
        </p:spPr>
        <p:txBody>
          <a:bodyPr>
            <a:noAutofit/>
          </a:bodyPr>
          <a:lstStyle/>
          <a:p>
            <a:pPr algn="just">
              <a:lnSpc>
                <a:spcPct val="150000"/>
              </a:lnSpc>
            </a:pPr>
            <a:r>
              <a:rPr lang="en-US" sz="2000" dirty="0" smtClean="0">
                <a:latin typeface="Times New Roman" pitchFamily="18" charset="0"/>
                <a:cs typeface="Times New Roman" pitchFamily="18" charset="0"/>
              </a:rPr>
              <a:t>The design of monitoring traffic light system on this research is not too much developing as a whole. Need future research about ITS.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monitoring traffic congestion system was presented traffic connection routes with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to develop a real-time software for managing traffic conditions.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used a web server and an Android client application for reporting and displaying traffic condition.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for administrators includes a web application, and for the interface of the client application, it is easy and safe to use while driving. The focus on this research about efficiency and traffic density using ITS and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technologies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800" dirty="0" smtClean="0">
                <a:latin typeface="Times New Roman" pitchFamily="18" charset="0"/>
                <a:cs typeface="Times New Roman" pitchFamily="18" charset="0"/>
              </a:rPr>
              <a:t>[1] Wang Y and </a:t>
            </a:r>
            <a:r>
              <a:rPr lang="en-US" sz="1800" dirty="0" err="1" smtClean="0">
                <a:latin typeface="Times New Roman" pitchFamily="18" charset="0"/>
                <a:cs typeface="Times New Roman" pitchFamily="18" charset="0"/>
              </a:rPr>
              <a:t>Qi</a:t>
            </a:r>
            <a:r>
              <a:rPr lang="en-US" sz="1800" dirty="0" smtClean="0">
                <a:latin typeface="Times New Roman" pitchFamily="18" charset="0"/>
                <a:cs typeface="Times New Roman" pitchFamily="18" charset="0"/>
              </a:rPr>
              <a:t> H 2012 “Research of Intelligent Transportation System based on the Internet of Things frame” </a:t>
            </a:r>
            <a:r>
              <a:rPr lang="en-US" sz="1800" dirty="0" err="1" smtClean="0">
                <a:latin typeface="Times New Roman" pitchFamily="18" charset="0"/>
                <a:cs typeface="Times New Roman" pitchFamily="18" charset="0"/>
              </a:rPr>
              <a:t>Wirel</a:t>
            </a:r>
            <a:r>
              <a:rPr lang="en-US" sz="1800" dirty="0" smtClean="0">
                <a:latin typeface="Times New Roman" pitchFamily="18" charset="0"/>
                <a:cs typeface="Times New Roman" pitchFamily="18" charset="0"/>
              </a:rPr>
              <a:t>. Eng. Technol. 3 (3) pp. 160–166.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X, </a:t>
            </a:r>
            <a:r>
              <a:rPr lang="en-US" sz="1800" dirty="0" err="1" smtClean="0">
                <a:latin typeface="Times New Roman" pitchFamily="18" charset="0"/>
                <a:cs typeface="Times New Roman" pitchFamily="18" charset="0"/>
              </a:rPr>
              <a:t>Gao</a:t>
            </a:r>
            <a:r>
              <a:rPr lang="en-US" sz="1800" dirty="0" smtClean="0">
                <a:latin typeface="Times New Roman" pitchFamily="18" charset="0"/>
                <a:cs typeface="Times New Roman" pitchFamily="18" charset="0"/>
              </a:rPr>
              <a:t> X, Zhao X,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Z and Chang H 2016 “A novel algorithm for urban traffic congestion detection based on GPS data compression” Int. Conf. Serv. </a:t>
            </a:r>
            <a:r>
              <a:rPr lang="en-US" sz="1800" dirty="0" err="1" smtClean="0">
                <a:latin typeface="Times New Roman" pitchFamily="18" charset="0"/>
                <a:cs typeface="Times New Roman" pitchFamily="18" charset="0"/>
              </a:rPr>
              <a:t>Oper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Logist</a:t>
            </a:r>
            <a:r>
              <a:rPr lang="en-US" sz="1800" dirty="0" smtClean="0">
                <a:latin typeface="Times New Roman" pitchFamily="18" charset="0"/>
                <a:cs typeface="Times New Roman" pitchFamily="18" charset="0"/>
              </a:rPr>
              <a:t>. Informatics pp. 107– 112.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 Wu N and Fang H 2017 “A Novel Traffic Light Recognition Method for Traffic Monitoring Systems” 2 </a:t>
            </a:r>
            <a:r>
              <a:rPr lang="en-US" sz="1800" dirty="0" err="1" smtClean="0">
                <a:latin typeface="Times New Roman" pitchFamily="18" charset="0"/>
                <a:cs typeface="Times New Roman" pitchFamily="18" charset="0"/>
              </a:rPr>
              <a:t>nd</a:t>
            </a:r>
            <a:r>
              <a:rPr lang="en-US" sz="1800" dirty="0" smtClean="0">
                <a:latin typeface="Times New Roman" pitchFamily="18" charset="0"/>
                <a:cs typeface="Times New Roman" pitchFamily="18" charset="0"/>
              </a:rPr>
              <a:t> Asia-</a:t>
            </a:r>
            <a:r>
              <a:rPr lang="en-US" sz="1800" dirty="0" err="1" smtClean="0">
                <a:latin typeface="Times New Roman" pitchFamily="18" charset="0"/>
                <a:cs typeface="Times New Roman" pitchFamily="18" charset="0"/>
              </a:rPr>
              <a:t>Pasific</a:t>
            </a:r>
            <a:r>
              <a:rPr lang="en-US" sz="1800" dirty="0" smtClean="0">
                <a:latin typeface="Times New Roman" pitchFamily="18" charset="0"/>
                <a:cs typeface="Times New Roman" pitchFamily="18" charset="0"/>
              </a:rPr>
              <a:t> Conference on Intelligent Robot System (ACIRS) pp. 141–145.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 </a:t>
            </a:r>
            <a:r>
              <a:rPr lang="en-US" sz="1800" dirty="0" err="1" smtClean="0">
                <a:latin typeface="Times New Roman" pitchFamily="18" charset="0"/>
                <a:cs typeface="Times New Roman" pitchFamily="18" charset="0"/>
              </a:rPr>
              <a:t>Chepuru</a:t>
            </a:r>
            <a:r>
              <a:rPr lang="en-US" sz="1800" dirty="0" smtClean="0">
                <a:latin typeface="Times New Roman" pitchFamily="18" charset="0"/>
                <a:cs typeface="Times New Roman" pitchFamily="18" charset="0"/>
              </a:rPr>
              <a:t> A and Pradesh A 2015 “a Survey on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Applications for Intelligent Transport Systems” (8) pp. 116–127.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[5] </a:t>
            </a:r>
            <a:r>
              <a:rPr lang="en-US" sz="1800" dirty="0" err="1" smtClean="0">
                <a:latin typeface="Times New Roman" pitchFamily="18" charset="0"/>
                <a:cs typeface="Times New Roman" pitchFamily="18" charset="0"/>
              </a:rPr>
              <a:t>Pyykonen</a:t>
            </a:r>
            <a:r>
              <a:rPr lang="en-US" sz="1800" dirty="0" smtClean="0">
                <a:latin typeface="Times New Roman" pitchFamily="18" charset="0"/>
                <a:cs typeface="Times New Roman" pitchFamily="18" charset="0"/>
              </a:rPr>
              <a:t> P, </a:t>
            </a:r>
            <a:r>
              <a:rPr lang="en-US" sz="1800" dirty="0" err="1" smtClean="0">
                <a:latin typeface="Times New Roman" pitchFamily="18" charset="0"/>
                <a:cs typeface="Times New Roman" pitchFamily="18" charset="0"/>
              </a:rPr>
              <a:t>Laitinen</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Viitanen</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Eloranta</a:t>
            </a:r>
            <a:r>
              <a:rPr lang="en-US" sz="1800" dirty="0" smtClean="0">
                <a:latin typeface="Times New Roman" pitchFamily="18" charset="0"/>
                <a:cs typeface="Times New Roman" pitchFamily="18" charset="0"/>
              </a:rPr>
              <a:t> P and </a:t>
            </a:r>
            <a:r>
              <a:rPr lang="en-US" sz="1800" dirty="0" err="1" smtClean="0">
                <a:latin typeface="Times New Roman" pitchFamily="18" charset="0"/>
                <a:cs typeface="Times New Roman" pitchFamily="18" charset="0"/>
              </a:rPr>
              <a:t>Korhonen</a:t>
            </a:r>
            <a:r>
              <a:rPr lang="en-US" sz="1800" dirty="0" smtClean="0">
                <a:latin typeface="Times New Roman" pitchFamily="18" charset="0"/>
                <a:cs typeface="Times New Roman" pitchFamily="18" charset="0"/>
              </a:rPr>
              <a:t> T 2013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for intelligent traffic system” Proc. - 2013 IEEE 9th Int. Conf. </a:t>
            </a:r>
            <a:r>
              <a:rPr lang="en-US" sz="1800" dirty="0" err="1" smtClean="0">
                <a:latin typeface="Times New Roman" pitchFamily="18" charset="0"/>
                <a:cs typeface="Times New Roman" pitchFamily="18" charset="0"/>
              </a:rPr>
              <a:t>Intell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Commun</a:t>
            </a:r>
            <a:r>
              <a:rPr lang="en-US" sz="1800" dirty="0" smtClean="0">
                <a:latin typeface="Times New Roman" pitchFamily="18" charset="0"/>
                <a:cs typeface="Times New Roman" pitchFamily="18" charset="0"/>
              </a:rPr>
              <a:t>. pp. 175–179. </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Sherly</a:t>
            </a:r>
            <a:r>
              <a:rPr lang="en-US" sz="2000" dirty="0" smtClean="0">
                <a:latin typeface="Times New Roman" pitchFamily="18" charset="0"/>
                <a:cs typeface="Times New Roman" pitchFamily="18" charset="0"/>
              </a:rPr>
              <a:t> J and </a:t>
            </a:r>
            <a:r>
              <a:rPr lang="en-US" sz="2000" dirty="0" err="1" smtClean="0">
                <a:latin typeface="Times New Roman" pitchFamily="18" charset="0"/>
                <a:cs typeface="Times New Roman" pitchFamily="18" charset="0"/>
              </a:rPr>
              <a:t>D.Somasundareswari</a:t>
            </a:r>
            <a:r>
              <a:rPr lang="en-US" sz="2000" dirty="0" smtClean="0">
                <a:latin typeface="Times New Roman" pitchFamily="18" charset="0"/>
                <a:cs typeface="Times New Roman" pitchFamily="18" charset="0"/>
              </a:rPr>
              <a:t>, “Internet of Things Based Smart Transportation Systems,” Int. Res. J. Eng. Technol. 2 (7) pp. 1207–1210.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Nor, </a:t>
            </a:r>
            <a:r>
              <a:rPr lang="en-US" sz="2000" dirty="0" err="1" smtClean="0">
                <a:latin typeface="Times New Roman" pitchFamily="18" charset="0"/>
                <a:cs typeface="Times New Roman" pitchFamily="18" charset="0"/>
              </a:rPr>
              <a:t>Mohd</a:t>
            </a:r>
            <a:r>
              <a:rPr lang="en-US" sz="2000" dirty="0" smtClean="0">
                <a:latin typeface="Times New Roman" pitchFamily="18" charset="0"/>
                <a:cs typeface="Times New Roman" pitchFamily="18" charset="0"/>
              </a:rPr>
              <a:t> R F A, </a:t>
            </a:r>
            <a:r>
              <a:rPr lang="en-US" sz="2000" dirty="0" err="1" smtClean="0">
                <a:latin typeface="Times New Roman" pitchFamily="18" charset="0"/>
                <a:cs typeface="Times New Roman" pitchFamily="18" charset="0"/>
              </a:rPr>
              <a:t>Zaman</a:t>
            </a:r>
            <a:r>
              <a:rPr lang="en-US" sz="2000" dirty="0" smtClean="0">
                <a:latin typeface="Times New Roman" pitchFamily="18" charset="0"/>
                <a:cs typeface="Times New Roman" pitchFamily="18" charset="0"/>
              </a:rPr>
              <a:t> F H K and </a:t>
            </a:r>
            <a:r>
              <a:rPr lang="en-US" sz="2000" dirty="0" err="1" smtClean="0">
                <a:latin typeface="Times New Roman" pitchFamily="18" charset="0"/>
                <a:cs typeface="Times New Roman" pitchFamily="18" charset="0"/>
              </a:rPr>
              <a:t>Mubdi</a:t>
            </a:r>
            <a:r>
              <a:rPr lang="en-US" sz="2000" dirty="0" smtClean="0">
                <a:latin typeface="Times New Roman" pitchFamily="18" charset="0"/>
                <a:cs typeface="Times New Roman" pitchFamily="18" charset="0"/>
              </a:rPr>
              <a:t> S 2017 “Smart Traffic Light for Congestion Monitoring using </a:t>
            </a:r>
            <a:r>
              <a:rPr lang="en-US" sz="2000" dirty="0" err="1" smtClean="0">
                <a:latin typeface="Times New Roman" pitchFamily="18" charset="0"/>
                <a:cs typeface="Times New Roman" pitchFamily="18" charset="0"/>
              </a:rPr>
              <a:t>LoRaWAN</a:t>
            </a:r>
            <a:r>
              <a:rPr lang="en-US" sz="2000" dirty="0" smtClean="0">
                <a:latin typeface="Times New Roman" pitchFamily="18" charset="0"/>
                <a:cs typeface="Times New Roman" pitchFamily="18" charset="0"/>
              </a:rPr>
              <a:t>” IEEE 8th Control and System Graduate Research Colloquium (ICSGRC) pp. 4–5.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[8] </a:t>
            </a:r>
            <a:r>
              <a:rPr lang="en-US" sz="2000" dirty="0" err="1" smtClean="0">
                <a:latin typeface="Times New Roman" pitchFamily="18" charset="0"/>
                <a:cs typeface="Times New Roman" pitchFamily="18" charset="0"/>
              </a:rPr>
              <a:t>Choosri</a:t>
            </a:r>
            <a:r>
              <a:rPr lang="en-US" sz="2000" dirty="0" smtClean="0">
                <a:latin typeface="Times New Roman" pitchFamily="18" charset="0"/>
                <a:cs typeface="Times New Roman" pitchFamily="18" charset="0"/>
              </a:rPr>
              <a:t> N 2015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-RFID </a:t>
            </a:r>
            <a:r>
              <a:rPr lang="en-US" sz="2000" dirty="0" err="1" smtClean="0">
                <a:latin typeface="Times New Roman" pitchFamily="18" charset="0"/>
                <a:cs typeface="Times New Roman" pitchFamily="18" charset="0"/>
              </a:rPr>
              <a:t>Testbed</a:t>
            </a:r>
            <a:r>
              <a:rPr lang="en-US" sz="2000" dirty="0" smtClean="0">
                <a:latin typeface="Times New Roman" pitchFamily="18" charset="0"/>
                <a:cs typeface="Times New Roman" pitchFamily="18" charset="0"/>
              </a:rPr>
              <a:t> for Supporting Traffic Light Control” Int. J. Inf. Electron. Eng. 5 (2) pp. 102–106.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9</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U M V “ESP8266 </a:t>
            </a:r>
            <a:r>
              <a:rPr lang="en-US" sz="2000" dirty="0" err="1" smtClean="0">
                <a:latin typeface="Times New Roman" pitchFamily="18" charset="0"/>
                <a:cs typeface="Times New Roman" pitchFamily="18" charset="0"/>
              </a:rPr>
              <a:t>Handson</a:t>
            </a:r>
            <a:r>
              <a:rPr lang="en-US" sz="2000" dirty="0" smtClean="0">
                <a:latin typeface="Times New Roman" pitchFamily="18" charset="0"/>
                <a:cs typeface="Times New Roman" pitchFamily="18" charset="0"/>
              </a:rPr>
              <a:t> Technology” pp. 1–22.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10] </a:t>
            </a:r>
            <a:r>
              <a:rPr lang="en-US" sz="2000" dirty="0" smtClean="0">
                <a:latin typeface="Times New Roman" pitchFamily="18" charset="0"/>
                <a:cs typeface="Times New Roman" pitchFamily="18" charset="0"/>
              </a:rPr>
              <a:t>De </a:t>
            </a:r>
            <a:r>
              <a:rPr lang="en-US" sz="2000" dirty="0" err="1" smtClean="0">
                <a:latin typeface="Times New Roman" pitchFamily="18" charset="0"/>
                <a:cs typeface="Times New Roman" pitchFamily="18" charset="0"/>
              </a:rPr>
              <a:t>Nunzio</a:t>
            </a:r>
            <a:r>
              <a:rPr lang="en-US" sz="2000" dirty="0" smtClean="0">
                <a:latin typeface="Times New Roman" pitchFamily="18" charset="0"/>
                <a:cs typeface="Times New Roman" pitchFamily="18" charset="0"/>
              </a:rPr>
              <a:t> G and </a:t>
            </a:r>
            <a:r>
              <a:rPr lang="en-US" sz="2000" dirty="0" err="1" smtClean="0">
                <a:latin typeface="Times New Roman" pitchFamily="18" charset="0"/>
                <a:cs typeface="Times New Roman" pitchFamily="18" charset="0"/>
              </a:rPr>
              <a:t>Marsella</a:t>
            </a:r>
            <a:r>
              <a:rPr lang="en-US" sz="2000" dirty="0" smtClean="0">
                <a:latin typeface="Times New Roman" pitchFamily="18" charset="0"/>
                <a:cs typeface="Times New Roman" pitchFamily="18" charset="0"/>
              </a:rPr>
              <a:t> G “FC-51 : IR Infrared Obstacle Detection Sensor Module 2 - 30cm” pp. 0–8. </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1234</TotalTime>
  <Words>1013</Words>
  <Application>Microsoft Office PowerPoint</Application>
  <PresentationFormat>On-screen Show (4:3)</PresentationFormat>
  <Paragraphs>65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Traffic Light Monitoring System based on Node MCU using Internet of Things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2022-05-02T12:37:32Z</dcterms:modified>
</cp:coreProperties>
</file>