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 id="332"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838200"/>
            <a:ext cx="7498080" cy="4953000"/>
          </a:xfrm>
        </p:spPr>
        <p:txBody>
          <a:bodyPr>
            <a:normAutofit/>
          </a:bodyPr>
          <a:lstStyle/>
          <a:p>
            <a:pPr algn="ctr"/>
            <a:r>
              <a:rPr lang="en-IN" b="1" dirty="0" smtClean="0">
                <a:latin typeface="Times New Roman" pitchFamily="18" charset="0"/>
                <a:cs typeface="Times New Roman" pitchFamily="18" charset="0"/>
              </a:rPr>
              <a:t>SOLAR POWERED DC HOME WITH MPPT&amp; INTEGRATING VOLTAGE CONTROL</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The increase in consumption of low power DC appliances in home, accounts to high AC-DC conversion loss. The solar source is inherently a DC source which mainly provides the supply for DC home with low power DC appliances.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paper presents a DC Home model powered by solar source integrated with conventional backup.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power backup is provided by the integration of the AC supply and a battery where AC Supply is treated as secondary source and the battery is treated as tertiary source.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714488" cy="6324600"/>
          </a:xfrm>
        </p:spPr>
        <p:txBody>
          <a:bodyPr>
            <a:noAutofit/>
          </a:bodyPr>
          <a:lstStyle/>
          <a:p>
            <a:pPr algn="just">
              <a:lnSpc>
                <a:spcPct val="150000"/>
              </a:lnSpc>
            </a:pPr>
            <a:r>
              <a:rPr lang="en-IN" sz="2000" dirty="0" smtClean="0">
                <a:latin typeface="Times New Roman" pitchFamily="18" charset="0"/>
                <a:cs typeface="Times New Roman" pitchFamily="18" charset="0"/>
              </a:rPr>
              <a:t>The output of solar panel is fed to the DC home through an efficient </a:t>
            </a:r>
            <a:r>
              <a:rPr lang="en-IN" sz="2000" dirty="0" err="1" smtClean="0">
                <a:latin typeface="Times New Roman" pitchFamily="18" charset="0"/>
                <a:cs typeface="Times New Roman" pitchFamily="18" charset="0"/>
              </a:rPr>
              <a:t>Flyback</a:t>
            </a:r>
            <a:r>
              <a:rPr lang="en-IN" sz="2000" dirty="0" smtClean="0">
                <a:latin typeface="Times New Roman" pitchFamily="18" charset="0"/>
                <a:cs typeface="Times New Roman" pitchFamily="18" charset="0"/>
              </a:rPr>
              <a:t> converter with power control which is achieved by implementing incremental conductance algorithm in it.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voltage control is implemented by Inverting buck boost converter with closed loop integrating control in order to provide a desired voltage to the DC appliances.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proposed system, </a:t>
            </a:r>
            <a:r>
              <a:rPr lang="en-IN" sz="2000" dirty="0" err="1" smtClean="0">
                <a:latin typeface="Times New Roman" pitchFamily="18" charset="0"/>
                <a:cs typeface="Times New Roman" pitchFamily="18" charset="0"/>
              </a:rPr>
              <a:t>flyback</a:t>
            </a:r>
            <a:r>
              <a:rPr lang="en-IN" sz="2000" dirty="0" smtClean="0">
                <a:latin typeface="Times New Roman" pitchFamily="18" charset="0"/>
                <a:cs typeface="Times New Roman" pitchFamily="18" charset="0"/>
              </a:rPr>
              <a:t> converter controls the power and the inverting buck boost converter controls the output voltage to the </a:t>
            </a:r>
            <a:r>
              <a:rPr lang="en-IN" sz="2000" dirty="0" smtClean="0">
                <a:latin typeface="Times New Roman" pitchFamily="18" charset="0"/>
                <a:cs typeface="Times New Roman" pitchFamily="18" charset="0"/>
              </a:rPr>
              <a:t>load. The </a:t>
            </a:r>
            <a:r>
              <a:rPr lang="en-IN" sz="2000" dirty="0" smtClean="0">
                <a:latin typeface="Times New Roman" pitchFamily="18" charset="0"/>
                <a:cs typeface="Times New Roman" pitchFamily="18" charset="0"/>
              </a:rPr>
              <a:t>proposed model is simulated using MATLAB </a:t>
            </a:r>
            <a:r>
              <a:rPr lang="en-IN" sz="2000" dirty="0" err="1" smtClean="0">
                <a:latin typeface="Times New Roman" pitchFamily="18" charset="0"/>
                <a:cs typeface="Times New Roman" pitchFamily="18" charset="0"/>
              </a:rPr>
              <a:t>Simulink</a:t>
            </a:r>
            <a:r>
              <a:rPr lang="en-IN" sz="2000" dirty="0" smtClean="0">
                <a:latin typeface="Times New Roman" pitchFamily="18" charset="0"/>
                <a:cs typeface="Times New Roman" pitchFamily="18" charset="0"/>
              </a:rPr>
              <a:t> and the results convey that the model maintains the desired power and voltage for the DC home</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810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85800"/>
            <a:ext cx="7498080" cy="6019800"/>
          </a:xfrm>
        </p:spPr>
        <p:txBody>
          <a:bodyPr>
            <a:noAutofit/>
          </a:bodyPr>
          <a:lstStyle/>
          <a:p>
            <a:pPr algn="just">
              <a:lnSpc>
                <a:spcPct val="150000"/>
              </a:lnSpc>
            </a:pPr>
            <a:r>
              <a:rPr lang="en-IN" sz="2000" dirty="0" smtClean="0">
                <a:latin typeface="Times New Roman" pitchFamily="18" charset="0"/>
                <a:cs typeface="Times New Roman" pitchFamily="18" charset="0"/>
              </a:rPr>
              <a:t>The PV solar systems exist in many different configurations with regard to their connections with inverter systems, external grid, battery bank, or other electrical loads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that ,existing system has a new solar power generation system. The solar power generation system is composed a dc-dc power converter and a seven level inverter The seven level inverter contains only six power electronics switches.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switch is switched at high frequency at any time to generate the seven level output voltage, the switching losses is reduced, and the power efficiency is </a:t>
            </a:r>
            <a:r>
              <a:rPr lang="en-IN" sz="2000" dirty="0" smtClean="0">
                <a:latin typeface="Times New Roman" pitchFamily="18" charset="0"/>
                <a:cs typeface="Times New Roman" pitchFamily="18" charset="0"/>
              </a:rPr>
              <a:t>improved.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The extensive use of fossil fuel has resulted in the global problem of greenhouse emissions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Solar </a:t>
            </a:r>
            <a:r>
              <a:rPr lang="en-IN" sz="2000" dirty="0" smtClean="0">
                <a:latin typeface="Times New Roman" pitchFamily="18" charset="0"/>
                <a:cs typeface="Times New Roman" pitchFamily="18" charset="0"/>
              </a:rPr>
              <a:t>energy is not available at night, storing its energy is an important issue in order to have continuous energy availability</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Electrical circuits can be designed to present arbitrary loads to the photovoltaic modules and then convert the voltage, current, or frequency to suit other devices or systems, and MPPT solves the problem of choosing the best load to be presented to the PV system in order to get the most usable power out</a:t>
            </a:r>
            <a:r>
              <a:rPr lang="en-IN" sz="2000" dirty="0" smtClean="0">
                <a:latin typeface="Times New Roman" pitchFamily="18" charset="0"/>
                <a:cs typeface="Times New Roman" pitchFamily="18"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6388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proposes a MPPT controller based solar power generation system, which consist of dc/dc converter and a new nine-level inverter</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input voltage of the solar panel is dc and it takes the dc input from the solar panel. The dc-dc boost converter boost up the input voltage and gives to the multilevel inverter.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paper proposes a solar power generation system to convert the dc energy generated by a solar cell array into ac energy that is fed into the utility.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5334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762000"/>
            <a:ext cx="7924800" cy="5638800"/>
          </a:xfrm>
        </p:spPr>
        <p:txBody>
          <a:bodyPr>
            <a:noAutofit/>
          </a:bodyPr>
          <a:lstStyle/>
          <a:p>
            <a:pPr algn="just">
              <a:lnSpc>
                <a:spcPct val="150000"/>
              </a:lnSpc>
            </a:pPr>
            <a:r>
              <a:rPr lang="en-IN" sz="2000" dirty="0" smtClean="0">
                <a:latin typeface="Times New Roman" pitchFamily="18" charset="0"/>
                <a:cs typeface="Times New Roman" pitchFamily="18" charset="0"/>
              </a:rPr>
              <a:t>The switching operation for a multilevel inverter is in order to improve power conversion </a:t>
            </a:r>
            <a:r>
              <a:rPr lang="en-IN" sz="2000" dirty="0" smtClean="0">
                <a:latin typeface="Times New Roman" pitchFamily="18" charset="0"/>
                <a:cs typeface="Times New Roman" pitchFamily="18" charset="0"/>
              </a:rPr>
              <a:t>efficiency. In </a:t>
            </a:r>
            <a:r>
              <a:rPr lang="en-IN" sz="2000" dirty="0" smtClean="0">
                <a:latin typeface="Times New Roman" pitchFamily="18" charset="0"/>
                <a:cs typeface="Times New Roman" pitchFamily="18" charset="0"/>
              </a:rPr>
              <a:t>theory multilevel inverter should be designed with higher voltage levels in order to improve the conversion efficiency and reduce harmonic content and electromagnetic interface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switch is switched at high frequency at any time to generate the seven level output voltage, the switching losses is reduced, and the power efficiency is improved</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advantage of multilevel inverter is very small output voltage, results in higher output quality and lower switching losses.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9732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Design and implementation of a universal input </a:t>
                      </a:r>
                      <a:r>
                        <a:rPr kumimoji="0" lang="en-IN" sz="2000" b="0" i="0" kern="1200" dirty="0" err="1" smtClean="0">
                          <a:solidFill>
                            <a:schemeClr val="dk1"/>
                          </a:solidFill>
                          <a:latin typeface="Times New Roman" pitchFamily="18" charset="0"/>
                          <a:ea typeface="+mn-ea"/>
                          <a:cs typeface="Times New Roman" pitchFamily="18" charset="0"/>
                        </a:rPr>
                        <a:t>flyback</a:t>
                      </a:r>
                      <a:r>
                        <a:rPr kumimoji="0" lang="en-IN" sz="2000" b="0" i="0" kern="1200" dirty="0" smtClean="0">
                          <a:solidFill>
                            <a:schemeClr val="dk1"/>
                          </a:solidFill>
                          <a:latin typeface="Times New Roman" pitchFamily="18" charset="0"/>
                          <a:ea typeface="+mn-ea"/>
                          <a:cs typeface="Times New Roman" pitchFamily="18" charset="0"/>
                        </a:rPr>
                        <a:t> converter</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U. S. </a:t>
                      </a:r>
                      <a:r>
                        <a:rPr kumimoji="0" lang="en-IN" sz="2000" b="0" i="0" kern="1200" dirty="0" err="1" smtClean="0">
                          <a:solidFill>
                            <a:schemeClr val="dk1"/>
                          </a:solidFill>
                          <a:latin typeface="Times New Roman" pitchFamily="18" charset="0"/>
                          <a:ea typeface="+mn-ea"/>
                          <a:cs typeface="Times New Roman" pitchFamily="18" charset="0"/>
                        </a:rPr>
                        <a:t>Padiyar</a:t>
                      </a:r>
                      <a:r>
                        <a:rPr kumimoji="0" lang="en-IN" sz="2000" b="0" i="0" kern="1200" dirty="0" smtClean="0">
                          <a:solidFill>
                            <a:schemeClr val="dk1"/>
                          </a:solidFill>
                          <a:latin typeface="Times New Roman" pitchFamily="18" charset="0"/>
                          <a:ea typeface="+mn-ea"/>
                          <a:cs typeface="Times New Roman" pitchFamily="18" charset="0"/>
                        </a:rPr>
                        <a:t> and V. </a:t>
                      </a:r>
                      <a:r>
                        <a:rPr kumimoji="0" lang="en-IN" sz="2000" b="0" i="0" kern="1200" dirty="0" err="1" smtClean="0">
                          <a:solidFill>
                            <a:schemeClr val="dk1"/>
                          </a:solidFill>
                          <a:latin typeface="Times New Roman" pitchFamily="18" charset="0"/>
                          <a:ea typeface="+mn-ea"/>
                          <a:cs typeface="Times New Roman" pitchFamily="18" charset="0"/>
                        </a:rPr>
                        <a:t>Kamath</a:t>
                      </a:r>
                      <a:r>
                        <a:rPr kumimoji="0" lang="en-IN" sz="2000" b="0" i="0" kern="1200" dirty="0" smtClean="0">
                          <a:solidFill>
                            <a:schemeClr val="dk1"/>
                          </a:solidFill>
                          <a:latin typeface="Times New Roman" pitchFamily="18" charset="0"/>
                          <a:ea typeface="+mn-ea"/>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Due to rapid increase in use of mobile devices, development of power supply for these devices has become a challenge. There is demand for smaller size adapter with high efficiency, power density etc.</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An improved </a:t>
                      </a:r>
                      <a:r>
                        <a:rPr kumimoji="0" lang="en-IN" sz="2000" b="0" i="0" kern="1200" dirty="0" err="1" smtClean="0">
                          <a:solidFill>
                            <a:schemeClr val="dk1"/>
                          </a:solidFill>
                          <a:latin typeface="Times New Roman" pitchFamily="18" charset="0"/>
                          <a:ea typeface="+mn-ea"/>
                          <a:cs typeface="Times New Roman" pitchFamily="18" charset="0"/>
                        </a:rPr>
                        <a:t>Flyback</a:t>
                      </a:r>
                      <a:r>
                        <a:rPr kumimoji="0" lang="en-IN" sz="2000" b="0" i="0" kern="1200" dirty="0" smtClean="0">
                          <a:solidFill>
                            <a:schemeClr val="dk1"/>
                          </a:solidFill>
                          <a:latin typeface="Times New Roman" pitchFamily="18" charset="0"/>
                          <a:ea typeface="+mn-ea"/>
                          <a:cs typeface="Times New Roman" pitchFamily="18" charset="0"/>
                        </a:rPr>
                        <a:t> converter</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G. M. </a:t>
                      </a:r>
                      <a:r>
                        <a:rPr kumimoji="0" lang="en-IN" sz="2000" b="0" i="0" kern="1200" dirty="0" err="1" smtClean="0">
                          <a:solidFill>
                            <a:schemeClr val="dk1"/>
                          </a:solidFill>
                          <a:latin typeface="Times New Roman" pitchFamily="18" charset="0"/>
                          <a:ea typeface="+mn-ea"/>
                          <a:cs typeface="Times New Roman" pitchFamily="18" charset="0"/>
                        </a:rPr>
                        <a:t>Ponzo</a:t>
                      </a:r>
                      <a:r>
                        <a:rPr kumimoji="0" lang="en-IN" sz="2000" b="0" i="0" kern="1200" dirty="0" smtClean="0">
                          <a:solidFill>
                            <a:schemeClr val="dk1"/>
                          </a:solidFill>
                          <a:latin typeface="Times New Roman" pitchFamily="18" charset="0"/>
                          <a:ea typeface="+mn-ea"/>
                          <a:cs typeface="Times New Roman" pitchFamily="18" charset="0"/>
                        </a:rPr>
                        <a:t>, G. </a:t>
                      </a:r>
                      <a:r>
                        <a:rPr kumimoji="0" lang="en-IN" sz="2000" b="0" i="0" kern="1200" dirty="0" err="1" smtClean="0">
                          <a:solidFill>
                            <a:schemeClr val="dk1"/>
                          </a:solidFill>
                          <a:latin typeface="Times New Roman" pitchFamily="18" charset="0"/>
                          <a:ea typeface="+mn-ea"/>
                          <a:cs typeface="Times New Roman" pitchFamily="18" charset="0"/>
                        </a:rPr>
                        <a:t>Capponi</a:t>
                      </a:r>
                      <a:r>
                        <a:rPr kumimoji="0" lang="en-IN" sz="2000" b="0" i="0" kern="1200" dirty="0" smtClean="0">
                          <a:solidFill>
                            <a:schemeClr val="dk1"/>
                          </a:solidFill>
                          <a:latin typeface="Times New Roman" pitchFamily="18" charset="0"/>
                          <a:ea typeface="+mn-ea"/>
                          <a:cs typeface="Times New Roman" pitchFamily="18" charset="0"/>
                        </a:rPr>
                        <a:t>, P. Scalia and V. </a:t>
                      </a:r>
                      <a:r>
                        <a:rPr kumimoji="0" lang="en-IN" sz="2000" b="0" i="0" kern="1200" dirty="0" err="1" smtClean="0">
                          <a:solidFill>
                            <a:schemeClr val="dk1"/>
                          </a:solidFill>
                          <a:latin typeface="Times New Roman" pitchFamily="18" charset="0"/>
                          <a:ea typeface="+mn-ea"/>
                          <a:cs typeface="Times New Roman" pitchFamily="18" charset="0"/>
                        </a:rPr>
                        <a:t>Boscaino</a:t>
                      </a:r>
                      <a:r>
                        <a:rPr kumimoji="0" lang="en-IN" sz="2000" b="0" i="0" kern="1200" dirty="0" smtClean="0">
                          <a:solidFill>
                            <a:schemeClr val="dk1"/>
                          </a:solidFill>
                          <a:latin typeface="Times New Roman" pitchFamily="18" charset="0"/>
                          <a:ea typeface="+mn-ea"/>
                          <a:cs typeface="Times New Roman" pitchFamily="18" charset="0"/>
                        </a:rPr>
                        <a:t>,</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In particular, the proposed converter allows the </a:t>
                      </a:r>
                      <a:r>
                        <a:rPr kumimoji="0" lang="en-IN" sz="2000" b="0" i="0" kern="1200" dirty="0" err="1" smtClean="0">
                          <a:solidFill>
                            <a:schemeClr val="dk1"/>
                          </a:solidFill>
                          <a:latin typeface="Times New Roman" pitchFamily="18" charset="0"/>
                          <a:ea typeface="+mn-ea"/>
                          <a:cs typeface="Times New Roman" pitchFamily="18" charset="0"/>
                        </a:rPr>
                        <a:t>mosfet</a:t>
                      </a:r>
                      <a:r>
                        <a:rPr kumimoji="0" lang="en-IN" sz="2000" b="0" i="0" kern="1200" dirty="0" smtClean="0">
                          <a:solidFill>
                            <a:schemeClr val="dk1"/>
                          </a:solidFill>
                          <a:latin typeface="Times New Roman" pitchFamily="18" charset="0"/>
                          <a:ea typeface="+mn-ea"/>
                          <a:cs typeface="Times New Roman" pitchFamily="18" charset="0"/>
                        </a:rPr>
                        <a:t> off voltage to be reduced and clamped to the input, thus recovering the transformer leakage energy. </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8772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Sustainable E- Bike Charging Station that Enables AC DC and Wireless Charging from Solar Energy</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G.R Chandra </a:t>
                      </a:r>
                      <a:r>
                        <a:rPr kumimoji="0" lang="en-IN" sz="2000" b="0" i="0" kern="1200" dirty="0" err="1" smtClean="0">
                          <a:solidFill>
                            <a:schemeClr val="dk1"/>
                          </a:solidFill>
                          <a:latin typeface="Times New Roman" pitchFamily="18" charset="0"/>
                          <a:ea typeface="+mn-ea"/>
                          <a:cs typeface="Times New Roman" pitchFamily="18" charset="0"/>
                        </a:rPr>
                        <a:t>Mouli</a:t>
                      </a:r>
                      <a:r>
                        <a:rPr kumimoji="0" lang="en-IN" sz="2000" b="0" i="0" kern="1200" dirty="0" smtClean="0">
                          <a:solidFill>
                            <a:schemeClr val="dk1"/>
                          </a:solidFill>
                          <a:latin typeface="Times New Roman" pitchFamily="18" charset="0"/>
                          <a:ea typeface="+mn-ea"/>
                          <a:cs typeface="Times New Roman" pitchFamily="18" charset="0"/>
                        </a:rPr>
                        <a:t>, P Van </a:t>
                      </a:r>
                      <a:r>
                        <a:rPr kumimoji="0" lang="en-IN" sz="2000" b="0" i="0" kern="1200" dirty="0" err="1" smtClean="0">
                          <a:solidFill>
                            <a:schemeClr val="dk1"/>
                          </a:solidFill>
                          <a:latin typeface="Times New Roman" pitchFamily="18" charset="0"/>
                          <a:ea typeface="+mn-ea"/>
                          <a:cs typeface="Times New Roman" pitchFamily="18" charset="0"/>
                        </a:rPr>
                        <a:t>Duijsen</a:t>
                      </a:r>
                      <a:r>
                        <a:rPr kumimoji="0" lang="en-IN" sz="2000" b="0" i="0" kern="1200" dirty="0" smtClean="0">
                          <a:solidFill>
                            <a:schemeClr val="dk1"/>
                          </a:solidFill>
                          <a:latin typeface="Times New Roman" pitchFamily="18" charset="0"/>
                          <a:ea typeface="+mn-ea"/>
                          <a:cs typeface="Times New Roman" pitchFamily="18" charset="0"/>
                        </a:rPr>
                        <a:t>, F </a:t>
                      </a:r>
                      <a:r>
                        <a:rPr kumimoji="0" lang="en-IN" sz="2000" b="0" i="0" kern="1200" dirty="0" err="1" smtClean="0">
                          <a:solidFill>
                            <a:schemeClr val="dk1"/>
                          </a:solidFill>
                          <a:latin typeface="Times New Roman" pitchFamily="18" charset="0"/>
                          <a:ea typeface="+mn-ea"/>
                          <a:cs typeface="Times New Roman" pitchFamily="18" charset="0"/>
                        </a:rPr>
                        <a:t>Grazian</a:t>
                      </a:r>
                      <a:r>
                        <a:rPr kumimoji="0" lang="en-IN" sz="2000" b="0" i="0" kern="1200" dirty="0" smtClean="0">
                          <a:solidFill>
                            <a:schemeClr val="dk1"/>
                          </a:solidFill>
                          <a:latin typeface="Times New Roman" pitchFamily="18" charset="0"/>
                          <a:ea typeface="+mn-ea"/>
                          <a:cs typeface="Times New Roman" pitchFamily="18" charset="0"/>
                        </a:rPr>
                        <a:t>, A </a:t>
                      </a:r>
                      <a:r>
                        <a:rPr kumimoji="0" lang="en-IN" sz="2000" b="0" i="0" kern="1200" dirty="0" err="1" smtClean="0">
                          <a:solidFill>
                            <a:schemeClr val="dk1"/>
                          </a:solidFill>
                          <a:latin typeface="Times New Roman" pitchFamily="18" charset="0"/>
                          <a:ea typeface="+mn-ea"/>
                          <a:cs typeface="Times New Roman" pitchFamily="18" charset="0"/>
                        </a:rPr>
                        <a:t>Jamodkar</a:t>
                      </a:r>
                      <a:r>
                        <a:rPr kumimoji="0" lang="en-IN" sz="2000" b="0" i="0" kern="1200" dirty="0" smtClean="0">
                          <a:solidFill>
                            <a:schemeClr val="dk1"/>
                          </a:solidFill>
                          <a:latin typeface="Times New Roman" pitchFamily="18" charset="0"/>
                          <a:ea typeface="+mn-ea"/>
                          <a:cs typeface="Times New Roman" pitchFamily="18" charset="0"/>
                        </a:rPr>
                        <a:t>, P. Bauer and O Isabella,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The charging station has integrated battery storage that enables for both grid-connected and off-grid operation. </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On voltage standards for DC home micro–Secondary </a:t>
                      </a:r>
                      <a:r>
                        <a:rPr kumimoji="0" lang="en-IN" sz="2000" b="0" i="0" kern="1200" dirty="0" err="1" smtClean="0">
                          <a:solidFill>
                            <a:schemeClr val="dk1"/>
                          </a:solidFill>
                          <a:latin typeface="Times New Roman" pitchFamily="18" charset="0"/>
                          <a:ea typeface="+mn-ea"/>
                          <a:cs typeface="Times New Roman" pitchFamily="18" charset="0"/>
                        </a:rPr>
                        <a:t>Supplys</a:t>
                      </a:r>
                      <a:r>
                        <a:rPr kumimoji="0" lang="en-IN" sz="2000" b="0" i="0" kern="1200" dirty="0" smtClean="0">
                          <a:solidFill>
                            <a:schemeClr val="dk1"/>
                          </a:solidFill>
                          <a:latin typeface="Times New Roman" pitchFamily="18" charset="0"/>
                          <a:ea typeface="+mn-ea"/>
                          <a:cs typeface="Times New Roman" pitchFamily="18" charset="0"/>
                        </a:rPr>
                        <a:t> energized by distributed sources</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W. Li, X. </a:t>
                      </a:r>
                      <a:r>
                        <a:rPr kumimoji="0" lang="en-IN" sz="2000" b="0" i="0" kern="1200" dirty="0" err="1" smtClean="0">
                          <a:solidFill>
                            <a:schemeClr val="dk1"/>
                          </a:solidFill>
                          <a:latin typeface="Times New Roman" pitchFamily="18" charset="0"/>
                          <a:ea typeface="+mn-ea"/>
                          <a:cs typeface="Times New Roman" pitchFamily="18" charset="0"/>
                        </a:rPr>
                        <a:t>Mou</a:t>
                      </a:r>
                      <a:r>
                        <a:rPr kumimoji="0" lang="en-IN" sz="2000" b="0" i="0" kern="1200" dirty="0" smtClean="0">
                          <a:solidFill>
                            <a:schemeClr val="dk1"/>
                          </a:solidFill>
                          <a:latin typeface="Times New Roman" pitchFamily="18" charset="0"/>
                          <a:ea typeface="+mn-ea"/>
                          <a:cs typeface="Times New Roman" pitchFamily="18" charset="0"/>
                        </a:rPr>
                        <a:t>, Y. Zhou and C. </a:t>
                      </a:r>
                      <a:r>
                        <a:rPr kumimoji="0" lang="en-IN" sz="2000" b="0" i="0" kern="1200" dirty="0" err="1" smtClean="0">
                          <a:solidFill>
                            <a:schemeClr val="dk1"/>
                          </a:solidFill>
                          <a:latin typeface="Times New Roman" pitchFamily="18" charset="0"/>
                          <a:ea typeface="+mn-ea"/>
                          <a:cs typeface="Times New Roman" pitchFamily="18" charset="0"/>
                        </a:rPr>
                        <a:t>Marnay</a:t>
                      </a:r>
                      <a:r>
                        <a:rPr kumimoji="0" lang="en-IN" sz="2000" b="0" i="0" kern="1200" dirty="0" smtClean="0">
                          <a:solidFill>
                            <a:schemeClr val="dk1"/>
                          </a:solidFill>
                          <a:latin typeface="Times New Roman" pitchFamily="18" charset="0"/>
                          <a:ea typeface="+mn-ea"/>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An alternative path is designed to supply the high-power load groups through the public AC grid with less power conversion stages, when local sources are deficient. </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676400" y="1447800"/>
            <a:ext cx="7239000" cy="49529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normAutofit/>
          </a:bodyPr>
          <a:lstStyle/>
          <a:p>
            <a:endParaRPr lang="en-US" sz="2000" dirty="0" smtClean="0">
              <a:latin typeface="Times New Roman" pitchFamily="18" charset="0"/>
              <a:cs typeface="Times New Roman" pitchFamily="18" charset="0"/>
            </a:endParaRPr>
          </a:p>
          <a:p>
            <a:pPr lvl="0"/>
            <a:r>
              <a:rPr lang="en-US" sz="2000" dirty="0" smtClean="0">
                <a:latin typeface="Times New Roman" pitchFamily="18" charset="0"/>
                <a:cs typeface="Times New Roman" pitchFamily="18" charset="0"/>
              </a:rPr>
              <a:t>Operating System	: Windows 10</a:t>
            </a:r>
          </a:p>
          <a:p>
            <a:pPr lvl="0"/>
            <a:r>
              <a:rPr lang="en-US" sz="2000" dirty="0" smtClean="0">
                <a:latin typeface="Times New Roman" pitchFamily="18" charset="0"/>
                <a:cs typeface="Times New Roman" pitchFamily="18" charset="0"/>
              </a:rPr>
              <a:t>Platform		</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DOT NET TECHNOLOGY</a:t>
            </a:r>
          </a:p>
          <a:p>
            <a:pPr lvl="0"/>
            <a:r>
              <a:rPr lang="en-US" sz="2000" dirty="0" smtClean="0">
                <a:latin typeface="Times New Roman" pitchFamily="18" charset="0"/>
                <a:cs typeface="Times New Roman" pitchFamily="18" charset="0"/>
              </a:rPr>
              <a:t>Front End		: </a:t>
            </a:r>
            <a:r>
              <a:rPr lang="en-US" sz="2000" dirty="0" err="1" smtClean="0">
                <a:latin typeface="Times New Roman" pitchFamily="18" charset="0"/>
                <a:cs typeface="Times New Roman" pitchFamily="18" charset="0"/>
              </a:rPr>
              <a:t>ASP.Net</a:t>
            </a:r>
            <a:r>
              <a:rPr lang="en-US" sz="2000" dirty="0" smtClean="0">
                <a:latin typeface="Times New Roman" pitchFamily="18" charset="0"/>
                <a:cs typeface="Times New Roman" pitchFamily="18" charset="0"/>
              </a:rPr>
              <a:t> 4.0</a:t>
            </a:r>
          </a:p>
          <a:p>
            <a:pPr lvl="0"/>
            <a:r>
              <a:rPr lang="en-US" sz="2000" dirty="0" smtClean="0">
                <a:latin typeface="Times New Roman" pitchFamily="18" charset="0"/>
                <a:cs typeface="Times New Roman" pitchFamily="18" charset="0"/>
              </a:rPr>
              <a:t>Back End		: SQL SERVER 2014</a:t>
            </a:r>
          </a:p>
          <a:p>
            <a:pPr>
              <a:buNone/>
            </a:pP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normAutofit/>
          </a:bodyPr>
          <a:lstStyle/>
          <a:p>
            <a:r>
              <a:rPr lang="en-US" sz="2000" dirty="0" smtClean="0">
                <a:latin typeface="Times New Roman" pitchFamily="18" charset="0"/>
                <a:cs typeface="Times New Roman" pitchFamily="18" charset="0"/>
              </a:rPr>
              <a:t>Keyboard</a:t>
            </a:r>
          </a:p>
          <a:p>
            <a:r>
              <a:rPr lang="en-US" sz="2000" dirty="0" smtClean="0">
                <a:latin typeface="Times New Roman" pitchFamily="18" charset="0"/>
                <a:cs typeface="Times New Roman" pitchFamily="18" charset="0"/>
              </a:rPr>
              <a:t>Mouse</a:t>
            </a:r>
          </a:p>
          <a:p>
            <a:r>
              <a:rPr lang="en-US" sz="2000" dirty="0" smtClean="0">
                <a:latin typeface="Times New Roman" pitchFamily="18" charset="0"/>
                <a:cs typeface="Times New Roman" pitchFamily="18" charset="0"/>
              </a:rPr>
              <a:t>Hard disk 500GB</a:t>
            </a:r>
          </a:p>
          <a:p>
            <a:r>
              <a:rPr lang="en-US" sz="2000" dirty="0" smtClean="0">
                <a:latin typeface="Times New Roman" pitchFamily="18" charset="0"/>
                <a:cs typeface="Times New Roman" pitchFamily="18" charset="0"/>
              </a:rPr>
              <a:t>Ram 4 </a:t>
            </a:r>
            <a:r>
              <a:rPr lang="en-US" sz="2000" dirty="0" err="1" smtClean="0">
                <a:latin typeface="Times New Roman" pitchFamily="18" charset="0"/>
                <a:cs typeface="Times New Roman" pitchFamily="18" charset="0"/>
              </a:rPr>
              <a:t>Gb</a:t>
            </a:r>
            <a:endParaRPr lang="en-US" sz="2000" dirty="0" smtClean="0">
              <a:latin typeface="Times New Roman" pitchFamily="18" charset="0"/>
              <a:cs typeface="Times New Roman" pitchFamily="18" charset="0"/>
            </a:endParaRPr>
          </a:p>
          <a:p>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873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proposes a solar power generation system to convert the dc energy generated by a solar cell array into ac energy that is fed into the utility.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solar power generation system is composed of a buck-boost converter and a nine-level inverter. The switching power loss and improves the power efficiency.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solar power generation system generates a nine-level output voltage and outputs a sinusoidal current that in phase with the utility voltage. </a:t>
            </a: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solar power generation system can effectively trace the maximum power of solar cell array.</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IN" sz="2000" dirty="0" smtClean="0">
                <a:latin typeface="Times New Roman" pitchFamily="18" charset="0"/>
                <a:cs typeface="Times New Roman" pitchFamily="18" charset="0"/>
              </a:rPr>
              <a:t>1.U. S. </a:t>
            </a:r>
            <a:r>
              <a:rPr lang="en-IN" sz="2000" dirty="0" err="1" smtClean="0">
                <a:latin typeface="Times New Roman" pitchFamily="18" charset="0"/>
                <a:cs typeface="Times New Roman" pitchFamily="18" charset="0"/>
              </a:rPr>
              <a:t>Padiyar</a:t>
            </a:r>
            <a:r>
              <a:rPr lang="en-IN" sz="2000" dirty="0" smtClean="0">
                <a:latin typeface="Times New Roman" pitchFamily="18" charset="0"/>
                <a:cs typeface="Times New Roman" pitchFamily="18" charset="0"/>
              </a:rPr>
              <a:t> and V. </a:t>
            </a:r>
            <a:r>
              <a:rPr lang="en-IN" sz="2000" dirty="0" err="1" smtClean="0">
                <a:latin typeface="Times New Roman" pitchFamily="18" charset="0"/>
                <a:cs typeface="Times New Roman" pitchFamily="18" charset="0"/>
              </a:rPr>
              <a:t>Kamath</a:t>
            </a:r>
            <a:r>
              <a:rPr lang="en-IN" sz="2000" dirty="0" smtClean="0">
                <a:latin typeface="Times New Roman" pitchFamily="18" charset="0"/>
                <a:cs typeface="Times New Roman" pitchFamily="18" charset="0"/>
              </a:rPr>
              <a:t>, "Design and implementation of a universal input </a:t>
            </a:r>
            <a:r>
              <a:rPr lang="en-IN" sz="2000" dirty="0" err="1" smtClean="0">
                <a:latin typeface="Times New Roman" pitchFamily="18" charset="0"/>
                <a:cs typeface="Times New Roman" pitchFamily="18" charset="0"/>
              </a:rPr>
              <a:t>flyback</a:t>
            </a:r>
            <a:r>
              <a:rPr lang="en-IN" sz="2000" dirty="0" smtClean="0">
                <a:latin typeface="Times New Roman" pitchFamily="18" charset="0"/>
                <a:cs typeface="Times New Roman" pitchFamily="18" charset="0"/>
              </a:rPr>
              <a:t> converter", 2016 International Conference on Electrical Electronics and Optimization Techniques (ICEEOT), pp. 3428-3433, </a:t>
            </a:r>
            <a:r>
              <a:rPr lang="en-IN" sz="2000" dirty="0" smtClean="0">
                <a:latin typeface="Times New Roman" pitchFamily="18" charset="0"/>
                <a:cs typeface="Times New Roman" pitchFamily="18" charset="0"/>
              </a:rPr>
              <a:t>2016.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2.G. M. </a:t>
            </a:r>
            <a:r>
              <a:rPr lang="en-IN" sz="2000" dirty="0" err="1" smtClean="0">
                <a:latin typeface="Times New Roman" pitchFamily="18" charset="0"/>
                <a:cs typeface="Times New Roman" pitchFamily="18" charset="0"/>
              </a:rPr>
              <a:t>Ponzo</a:t>
            </a:r>
            <a:r>
              <a:rPr lang="en-IN" sz="2000" dirty="0" smtClean="0">
                <a:latin typeface="Times New Roman" pitchFamily="18" charset="0"/>
                <a:cs typeface="Times New Roman" pitchFamily="18" charset="0"/>
              </a:rPr>
              <a:t>, G. </a:t>
            </a:r>
            <a:r>
              <a:rPr lang="en-IN" sz="2000" dirty="0" err="1" smtClean="0">
                <a:latin typeface="Times New Roman" pitchFamily="18" charset="0"/>
                <a:cs typeface="Times New Roman" pitchFamily="18" charset="0"/>
              </a:rPr>
              <a:t>Capponi</a:t>
            </a:r>
            <a:r>
              <a:rPr lang="en-IN" sz="2000" dirty="0" smtClean="0">
                <a:latin typeface="Times New Roman" pitchFamily="18" charset="0"/>
                <a:cs typeface="Times New Roman" pitchFamily="18" charset="0"/>
              </a:rPr>
              <a:t>, P. Scalia and V. </a:t>
            </a:r>
            <a:r>
              <a:rPr lang="en-IN" sz="2000" dirty="0" err="1" smtClean="0">
                <a:latin typeface="Times New Roman" pitchFamily="18" charset="0"/>
                <a:cs typeface="Times New Roman" pitchFamily="18" charset="0"/>
              </a:rPr>
              <a:t>Boscaino</a:t>
            </a:r>
            <a:r>
              <a:rPr lang="en-IN" sz="2000" dirty="0" smtClean="0">
                <a:latin typeface="Times New Roman" pitchFamily="18" charset="0"/>
                <a:cs typeface="Times New Roman" pitchFamily="18" charset="0"/>
              </a:rPr>
              <a:t>, "An improved </a:t>
            </a:r>
            <a:r>
              <a:rPr lang="en-IN" sz="2000" dirty="0" err="1" smtClean="0">
                <a:latin typeface="Times New Roman" pitchFamily="18" charset="0"/>
                <a:cs typeface="Times New Roman" pitchFamily="18" charset="0"/>
              </a:rPr>
              <a:t>Flyback</a:t>
            </a:r>
            <a:r>
              <a:rPr lang="en-IN" sz="2000" dirty="0" smtClean="0">
                <a:latin typeface="Times New Roman" pitchFamily="18" charset="0"/>
                <a:cs typeface="Times New Roman" pitchFamily="18" charset="0"/>
              </a:rPr>
              <a:t> converter", 2009 6th International Conference on Electrical Engineering/Electronics Computer Telecommunications and Information Technology, pp. 310-313, 2009</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3.G.R Chandra </a:t>
            </a:r>
            <a:r>
              <a:rPr lang="en-IN" sz="2000" dirty="0" err="1" smtClean="0">
                <a:latin typeface="Times New Roman" pitchFamily="18" charset="0"/>
                <a:cs typeface="Times New Roman" pitchFamily="18" charset="0"/>
              </a:rPr>
              <a:t>Mouli</a:t>
            </a:r>
            <a:r>
              <a:rPr lang="en-IN" sz="2000" dirty="0" smtClean="0">
                <a:latin typeface="Times New Roman" pitchFamily="18" charset="0"/>
                <a:cs typeface="Times New Roman" pitchFamily="18" charset="0"/>
              </a:rPr>
              <a:t>, P Van </a:t>
            </a:r>
            <a:r>
              <a:rPr lang="en-IN" sz="2000" dirty="0" err="1" smtClean="0">
                <a:latin typeface="Times New Roman" pitchFamily="18" charset="0"/>
                <a:cs typeface="Times New Roman" pitchFamily="18" charset="0"/>
              </a:rPr>
              <a:t>Duijsen</a:t>
            </a:r>
            <a:r>
              <a:rPr lang="en-IN" sz="2000" dirty="0" smtClean="0">
                <a:latin typeface="Times New Roman" pitchFamily="18" charset="0"/>
                <a:cs typeface="Times New Roman" pitchFamily="18" charset="0"/>
              </a:rPr>
              <a:t>, F </a:t>
            </a:r>
            <a:r>
              <a:rPr lang="en-IN" sz="2000" dirty="0" err="1" smtClean="0">
                <a:latin typeface="Times New Roman" pitchFamily="18" charset="0"/>
                <a:cs typeface="Times New Roman" pitchFamily="18" charset="0"/>
              </a:rPr>
              <a:t>Grazian</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Jamodkar</a:t>
            </a:r>
            <a:r>
              <a:rPr lang="en-IN" sz="2000" dirty="0" smtClean="0">
                <a:latin typeface="Times New Roman" pitchFamily="18" charset="0"/>
                <a:cs typeface="Times New Roman" pitchFamily="18" charset="0"/>
              </a:rPr>
              <a:t>, P. Bauer and O Isabella, "Sustainable E- Bike Charging Station that Enables AC DC and Wireless Charging from Solar Energy", Energies 2020, vol. 13, no. 3549, pp. </a:t>
            </a:r>
            <a:r>
              <a:rPr lang="en-IN" sz="2000" dirty="0" smtClean="0">
                <a:latin typeface="Times New Roman" pitchFamily="18" charset="0"/>
                <a:cs typeface="Times New Roman" pitchFamily="18" charset="0"/>
              </a:rPr>
              <a:t>1-21. </a:t>
            </a:r>
            <a:endParaRPr lang="en-IN"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2000" dirty="0" smtClean="0">
                <a:latin typeface="Times New Roman" pitchFamily="18" charset="0"/>
                <a:cs typeface="Times New Roman" pitchFamily="18" charset="0"/>
              </a:rPr>
              <a:t>4.R</a:t>
            </a:r>
            <a:r>
              <a:rPr lang="en-IN" sz="2000" dirty="0" smtClean="0">
                <a:latin typeface="Times New Roman" pitchFamily="18" charset="0"/>
                <a:cs typeface="Times New Roman" pitchFamily="18" charset="0"/>
              </a:rPr>
              <a:t>. P. Nair and P. </a:t>
            </a:r>
            <a:r>
              <a:rPr lang="en-IN" sz="2000" dirty="0" err="1" smtClean="0">
                <a:latin typeface="Times New Roman" pitchFamily="18" charset="0"/>
                <a:cs typeface="Times New Roman" pitchFamily="18" charset="0"/>
              </a:rPr>
              <a:t>Kanakasabapathy</a:t>
            </a:r>
            <a:r>
              <a:rPr lang="en-IN" sz="2000" dirty="0" smtClean="0">
                <a:latin typeface="Times New Roman" pitchFamily="18" charset="0"/>
                <a:cs typeface="Times New Roman" pitchFamily="18" charset="0"/>
              </a:rPr>
              <a:t>, "Control of a DC </a:t>
            </a:r>
            <a:r>
              <a:rPr lang="en-IN" sz="2000" dirty="0" err="1" smtClean="0">
                <a:latin typeface="Times New Roman" pitchFamily="18" charset="0"/>
                <a:cs typeface="Times New Roman" pitchFamily="18" charset="0"/>
              </a:rPr>
              <a:t>microgrid</a:t>
            </a:r>
            <a:r>
              <a:rPr lang="en-IN" sz="2000" dirty="0" smtClean="0">
                <a:latin typeface="Times New Roman" pitchFamily="18" charset="0"/>
                <a:cs typeface="Times New Roman" pitchFamily="18" charset="0"/>
              </a:rPr>
              <a:t> under dynamic load condition", International Conference on Technological Advancements in Power and Energy (TAP Energy), pp. 1-6, 2017</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5.A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Rasheed</a:t>
            </a:r>
            <a:r>
              <a:rPr lang="en-IN" sz="2000" dirty="0" smtClean="0">
                <a:latin typeface="Times New Roman" pitchFamily="18" charset="0"/>
                <a:cs typeface="Times New Roman" pitchFamily="18" charset="0"/>
              </a:rPr>
              <a:t>, S. Khan, H. E. </a:t>
            </a:r>
            <a:r>
              <a:rPr lang="en-IN" sz="2000" dirty="0" err="1" smtClean="0">
                <a:latin typeface="Times New Roman" pitchFamily="18" charset="0"/>
                <a:cs typeface="Times New Roman" pitchFamily="18" charset="0"/>
              </a:rPr>
              <a:t>Gelani</a:t>
            </a:r>
            <a:r>
              <a:rPr lang="en-IN" sz="2000" dirty="0" smtClean="0">
                <a:latin typeface="Times New Roman" pitchFamily="18" charset="0"/>
                <a:cs typeface="Times New Roman" pitchFamily="18" charset="0"/>
              </a:rPr>
              <a:t> and F. </a:t>
            </a:r>
            <a:r>
              <a:rPr lang="en-IN" sz="2000" dirty="0" err="1" smtClean="0">
                <a:latin typeface="Times New Roman" pitchFamily="18" charset="0"/>
                <a:cs typeface="Times New Roman" pitchFamily="18" charset="0"/>
              </a:rPr>
              <a:t>Dastgeer</a:t>
            </a:r>
            <a:r>
              <a:rPr lang="en-IN" sz="2000" dirty="0" smtClean="0">
                <a:latin typeface="Times New Roman" pitchFamily="18" charset="0"/>
                <a:cs typeface="Times New Roman" pitchFamily="18" charset="0"/>
              </a:rPr>
              <a:t>, "AC vs. DC home: An efficiency comparison", 2019 International Symposium on Recent Advances in Electrical Engineering (RAEE), 2019.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6.A. Jain, M. D. Vijay, G. </a:t>
            </a:r>
            <a:r>
              <a:rPr lang="en-IN" sz="2000" dirty="0" err="1" smtClean="0">
                <a:latin typeface="Times New Roman" pitchFamily="18" charset="0"/>
                <a:cs typeface="Times New Roman" pitchFamily="18" charset="0"/>
              </a:rPr>
              <a:t>Bhuvaneswari</a:t>
            </a:r>
            <a:r>
              <a:rPr lang="en-IN" sz="2000" dirty="0" smtClean="0">
                <a:latin typeface="Times New Roman" pitchFamily="18" charset="0"/>
                <a:cs typeface="Times New Roman" pitchFamily="18" charset="0"/>
              </a:rPr>
              <a:t> and B. Singh, "Design and simulation of a solar powered DC home with Secondary Supply and battery back-up", 2016 IEEE 7th Power India International Conference (PIICON), pp. 429-434, 2016</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7.S. </a:t>
            </a:r>
            <a:r>
              <a:rPr lang="en-IN" sz="2000" dirty="0" err="1" smtClean="0">
                <a:latin typeface="Times New Roman" pitchFamily="18" charset="0"/>
                <a:cs typeface="Times New Roman" pitchFamily="18" charset="0"/>
              </a:rPr>
              <a:t>Iyer</a:t>
            </a:r>
            <a:r>
              <a:rPr lang="en-IN" sz="2000" dirty="0" smtClean="0">
                <a:latin typeface="Times New Roman" pitchFamily="18" charset="0"/>
                <a:cs typeface="Times New Roman" pitchFamily="18" charset="0"/>
              </a:rPr>
              <a:t>, W. G. </a:t>
            </a:r>
            <a:r>
              <a:rPr lang="en-IN" sz="2000" dirty="0" err="1" smtClean="0">
                <a:latin typeface="Times New Roman" pitchFamily="18" charset="0"/>
                <a:cs typeface="Times New Roman" pitchFamily="18" charset="0"/>
              </a:rPr>
              <a:t>Dunford</a:t>
            </a:r>
            <a:r>
              <a:rPr lang="en-IN" sz="2000" dirty="0" smtClean="0">
                <a:latin typeface="Times New Roman" pitchFamily="18" charset="0"/>
                <a:cs typeface="Times New Roman" pitchFamily="18" charset="0"/>
              </a:rPr>
              <a:t> and M. Ordonez, "DC distribution systems for homes", 2015 IEEE Power &amp; Energy Society General Meeting, 2015</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a:bodyPr>
          <a:lstStyle/>
          <a:p>
            <a:pPr algn="just">
              <a:lnSpc>
                <a:spcPct val="150000"/>
              </a:lnSpc>
            </a:pPr>
            <a:r>
              <a:rPr lang="en-IN" sz="2000" dirty="0" smtClean="0">
                <a:latin typeface="Times New Roman" pitchFamily="18" charset="0"/>
                <a:cs typeface="Times New Roman" pitchFamily="18" charset="0"/>
              </a:rPr>
              <a:t>8.</a:t>
            </a:r>
            <a:r>
              <a:rPr lang="en-IN" sz="2000" dirty="0" smtClean="0">
                <a:latin typeface="Times New Roman" pitchFamily="18" charset="0"/>
                <a:cs typeface="Times New Roman" pitchFamily="18" charset="0"/>
              </a:rPr>
              <a:t> V. </a:t>
            </a:r>
            <a:r>
              <a:rPr lang="en-IN" sz="2000" dirty="0" err="1" smtClean="0">
                <a:latin typeface="Times New Roman" pitchFamily="18" charset="0"/>
                <a:cs typeface="Times New Roman" pitchFamily="18" charset="0"/>
              </a:rPr>
              <a:t>Nandhini</a:t>
            </a:r>
            <a:r>
              <a:rPr lang="en-IN" sz="2000" dirty="0" smtClean="0">
                <a:latin typeface="Times New Roman" pitchFamily="18" charset="0"/>
                <a:cs typeface="Times New Roman" pitchFamily="18" charset="0"/>
              </a:rPr>
              <a:t>, K. </a:t>
            </a:r>
            <a:r>
              <a:rPr lang="en-IN" sz="2000" dirty="0" err="1" smtClean="0">
                <a:latin typeface="Times New Roman" pitchFamily="18" charset="0"/>
                <a:cs typeface="Times New Roman" pitchFamily="18" charset="0"/>
              </a:rPr>
              <a:t>Bharathi</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Giri</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Sowvav</a:t>
            </a:r>
            <a:r>
              <a:rPr lang="en-IN" sz="2000" dirty="0" smtClean="0">
                <a:latin typeface="Times New Roman" pitchFamily="18" charset="0"/>
                <a:cs typeface="Times New Roman" pitchFamily="18" charset="0"/>
              </a:rPr>
              <a:t> and A </a:t>
            </a:r>
            <a:r>
              <a:rPr lang="en-IN" sz="2000" dirty="0" err="1" smtClean="0">
                <a:latin typeface="Times New Roman" pitchFamily="18" charset="0"/>
                <a:cs typeface="Times New Roman" pitchFamily="18" charset="0"/>
              </a:rPr>
              <a:t>Suyampulingam</a:t>
            </a:r>
            <a:r>
              <a:rPr lang="en-IN" sz="2000" dirty="0" smtClean="0">
                <a:latin typeface="Times New Roman" pitchFamily="18" charset="0"/>
                <a:cs typeface="Times New Roman" pitchFamily="18" charset="0"/>
              </a:rPr>
              <a:t>, "Energy management and smart control of home appliances", Journal of Physics: Conference Series Open Access, vol. 1706, no. 1, pp. 1-9, December2020.</a:t>
            </a:r>
          </a:p>
          <a:p>
            <a:pPr algn="just">
              <a:lnSpc>
                <a:spcPct val="150000"/>
              </a:lnSpc>
            </a:pPr>
            <a:r>
              <a:rPr lang="en-IN" sz="2000" dirty="0" smtClean="0">
                <a:latin typeface="Times New Roman" pitchFamily="18" charset="0"/>
                <a:cs typeface="Times New Roman" pitchFamily="18" charset="0"/>
              </a:rPr>
              <a:t>9. A </a:t>
            </a:r>
            <a:r>
              <a:rPr lang="en-IN" sz="2000" dirty="0" err="1" smtClean="0">
                <a:latin typeface="Times New Roman" pitchFamily="18" charset="0"/>
                <a:cs typeface="Times New Roman" pitchFamily="18" charset="0"/>
              </a:rPr>
              <a:t>Suyampulingam</a:t>
            </a:r>
            <a:r>
              <a:rPr lang="en-IN" sz="2000" dirty="0" smtClean="0">
                <a:latin typeface="Times New Roman" pitchFamily="18" charset="0"/>
                <a:cs typeface="Times New Roman" pitchFamily="18" charset="0"/>
              </a:rPr>
              <a:t> and V </a:t>
            </a:r>
            <a:r>
              <a:rPr lang="en-IN" sz="2000" dirty="0" err="1" smtClean="0">
                <a:latin typeface="Times New Roman" pitchFamily="18" charset="0"/>
                <a:cs typeface="Times New Roman" pitchFamily="18" charset="0"/>
              </a:rPr>
              <a:t>Subbiah</a:t>
            </a:r>
            <a:r>
              <a:rPr lang="en-IN" sz="2000" dirty="0" smtClean="0">
                <a:latin typeface="Times New Roman" pitchFamily="18" charset="0"/>
                <a:cs typeface="Times New Roman" pitchFamily="18" charset="0"/>
              </a:rPr>
              <a:t>, "PMSG Based Wind Turbine System Connected to DC Micro-Grid With MPPT Control", International Journal of Pure and Applied Mathematics, vol. 118, no. 10, pp. 99-105, 2018.</a:t>
            </a:r>
          </a:p>
          <a:p>
            <a:pPr algn="just">
              <a:lnSpc>
                <a:spcPct val="150000"/>
              </a:lnSpc>
            </a:pPr>
            <a:r>
              <a:rPr lang="en-IN" sz="2000" dirty="0" smtClean="0">
                <a:latin typeface="Times New Roman" pitchFamily="18" charset="0"/>
                <a:cs typeface="Times New Roman" pitchFamily="18" charset="0"/>
              </a:rPr>
              <a:t>10.G. </a:t>
            </a:r>
            <a:r>
              <a:rPr lang="en-IN" sz="2000" dirty="0" err="1" smtClean="0">
                <a:latin typeface="Times New Roman" pitchFamily="18" charset="0"/>
                <a:cs typeface="Times New Roman" pitchFamily="18" charset="0"/>
              </a:rPr>
              <a:t>Arunkumar</a:t>
            </a:r>
            <a:r>
              <a:rPr lang="en-IN" sz="2000" dirty="0" smtClean="0">
                <a:latin typeface="Times New Roman" pitchFamily="18" charset="0"/>
                <a:cs typeface="Times New Roman" pitchFamily="18" charset="0"/>
              </a:rPr>
              <a:t>, D. </a:t>
            </a:r>
            <a:r>
              <a:rPr lang="en-IN" sz="2000" dirty="0" err="1" smtClean="0">
                <a:latin typeface="Times New Roman" pitchFamily="18" charset="0"/>
                <a:cs typeface="Times New Roman" pitchFamily="18" charset="0"/>
              </a:rPr>
              <a:t>Elangovan</a:t>
            </a:r>
            <a:r>
              <a:rPr lang="en-IN" sz="2000" dirty="0" smtClean="0">
                <a:latin typeface="Times New Roman" pitchFamily="18" charset="0"/>
                <a:cs typeface="Times New Roman" pitchFamily="18" charset="0"/>
              </a:rPr>
              <a:t>, P. </a:t>
            </a:r>
            <a:r>
              <a:rPr lang="en-IN" sz="2000" dirty="0" err="1" smtClean="0">
                <a:latin typeface="Times New Roman" pitchFamily="18" charset="0"/>
                <a:cs typeface="Times New Roman" pitchFamily="18" charset="0"/>
              </a:rPr>
              <a:t>Sanjeevikumar</a:t>
            </a:r>
            <a:r>
              <a:rPr lang="en-IN" sz="2000" dirty="0" smtClean="0">
                <a:latin typeface="Times New Roman" pitchFamily="18" charset="0"/>
                <a:cs typeface="Times New Roman" pitchFamily="18" charset="0"/>
              </a:rPr>
              <a:t>, J. B. H. Nielsen, Z. </a:t>
            </a:r>
            <a:r>
              <a:rPr lang="en-IN" sz="2000" dirty="0" err="1" smtClean="0">
                <a:latin typeface="Times New Roman" pitchFamily="18" charset="0"/>
                <a:cs typeface="Times New Roman" pitchFamily="18" charset="0"/>
              </a:rPr>
              <a:t>Leonowicz</a:t>
            </a:r>
            <a:r>
              <a:rPr lang="en-IN" sz="2000" dirty="0" smtClean="0">
                <a:latin typeface="Times New Roman" pitchFamily="18" charset="0"/>
                <a:cs typeface="Times New Roman" pitchFamily="18" charset="0"/>
              </a:rPr>
              <a:t> and P. K. Joseph, "DC Secondary Supply for domestic electrification", Energies, vol. 12, no. 11, pp. 2157, </a:t>
            </a:r>
            <a:r>
              <a:rPr lang="en-IN" sz="2000" dirty="0" smtClean="0">
                <a:latin typeface="Times New Roman" pitchFamily="18" charset="0"/>
                <a:cs typeface="Times New Roman" pitchFamily="18" charset="0"/>
              </a:rPr>
              <a:t>2019.</a:t>
            </a:r>
            <a:endParaRPr lang="en-IN"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1265</TotalTime>
  <Words>1006</Words>
  <Application>Microsoft Office PowerPoint</Application>
  <PresentationFormat>On-screen Show (4:3)</PresentationFormat>
  <Paragraphs>85</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SOLAR POWERED DC HOME WITH MPPT&amp; INTEGRATING VOLTAGE CONTROL</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573</cp:revision>
  <dcterms:created xsi:type="dcterms:W3CDTF">2006-08-16T00:00:00Z</dcterms:created>
  <dcterms:modified xsi:type="dcterms:W3CDTF">2022-05-10T06:26:32Z</dcterms:modified>
</cp:coreProperties>
</file>