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322" r:id="rId2"/>
    <p:sldId id="325" r:id="rId3"/>
    <p:sldId id="328" r:id="rId4"/>
    <p:sldId id="260" r:id="rId5"/>
    <p:sldId id="262" r:id="rId6"/>
    <p:sldId id="263" r:id="rId7"/>
    <p:sldId id="294" r:id="rId8"/>
    <p:sldId id="327" r:id="rId9"/>
    <p:sldId id="326" r:id="rId10"/>
    <p:sldId id="330" r:id="rId11"/>
    <p:sldId id="334" r:id="rId12"/>
    <p:sldId id="335" r:id="rId13"/>
    <p:sldId id="336" r:id="rId14"/>
    <p:sldId id="337" r:id="rId15"/>
    <p:sldId id="338" r:id="rId16"/>
    <p:sldId id="339" r:id="rId17"/>
    <p:sldId id="340" r:id="rId18"/>
    <p:sldId id="341" r:id="rId19"/>
    <p:sldId id="342" r:id="rId20"/>
    <p:sldId id="296" r:id="rId21"/>
    <p:sldId id="295" r:id="rId22"/>
    <p:sldId id="331" r:id="rId23"/>
    <p:sldId id="332" r:id="rId24"/>
    <p:sldId id="323" r:id="rId25"/>
    <p:sldId id="329" r:id="rId26"/>
    <p:sldId id="333"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24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US" b="1" dirty="0" smtClean="0">
                <a:latin typeface="Times New Roman" pitchFamily="18" charset="0"/>
                <a:cs typeface="Times New Roman" pitchFamily="18" charset="0"/>
              </a:rPr>
              <a:t>SMART LPG CYLINDER MONITORING AND EXPLOSION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In India, </a:t>
            </a:r>
            <a:r>
              <a:rPr lang="en-IN" sz="2000" dirty="0" err="1" smtClean="0">
                <a:latin typeface="Times New Roman" pitchFamily="18" charset="0"/>
                <a:cs typeface="Times New Roman" pitchFamily="18" charset="0"/>
              </a:rPr>
              <a:t>Liquified</a:t>
            </a:r>
            <a:r>
              <a:rPr lang="en-IN" sz="2000" dirty="0" smtClean="0">
                <a:latin typeface="Times New Roman" pitchFamily="18" charset="0"/>
                <a:cs typeface="Times New Roman" pitchFamily="18" charset="0"/>
              </a:rPr>
              <a:t> Petroleum Gas Cylinder is used as the primary source for cooking.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level of </a:t>
            </a:r>
            <a:r>
              <a:rPr lang="en-IN" sz="2000" dirty="0" err="1" smtClean="0">
                <a:latin typeface="Times New Roman" pitchFamily="18" charset="0"/>
                <a:cs typeface="Times New Roman" pitchFamily="18" charset="0"/>
              </a:rPr>
              <a:t>Liquified</a:t>
            </a:r>
            <a:r>
              <a:rPr lang="en-IN" sz="2000" dirty="0" smtClean="0">
                <a:latin typeface="Times New Roman" pitchFamily="18" charset="0"/>
                <a:cs typeface="Times New Roman" pitchFamily="18" charset="0"/>
              </a:rPr>
              <a:t> Petroleum Gas (LPG) Cylinder decreases gradually on daily usage. Upon complete utilization of the LPG Cylinder, a new cylinder can be availed by booking with LPG vendors which may take up to two to three days.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Users have no provision to view the level of the LPG Cylinder used daily and sudden depletion of the LPG cylinder causes discomfort to the user which will result in frustration as the delivery of a new LPG cylinder takes time.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The LPG is coupled to the burner via a regulator that can Turn ON / OFF the flow of LPG to the burner.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Also, fire accidents are unpredictable when there is a leakage from the LPG cylinder that may cause serious damage to people and property.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address the above issues, an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 based Monitoring and Management system is built to measure the level of LPG inside the cylinder and to turn off the regulator of the cylinder automatically when LPG leakage is detected.</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the target combustible gas exists, the sensor conductivity increases along with the rising gas concentration.</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many existing systems which can detect leakage using different gas sensors.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all existing methods, different gas sensing technologies are used. However most of the accidents happen because of our negligence to not switch off the regulator.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detection of gases and its monitoring has already been done.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Most of the </a:t>
            </a:r>
            <a:r>
              <a:rPr lang="en-IN" sz="2000" dirty="0" err="1" smtClean="0">
                <a:latin typeface="Times New Roman" pitchFamily="18" charset="0"/>
                <a:cs typeface="Times New Roman" pitchFamily="18" charset="0"/>
              </a:rPr>
              <a:t>analphabets</a:t>
            </a:r>
            <a:r>
              <a:rPr lang="en-IN" sz="2000" dirty="0" smtClean="0">
                <a:latin typeface="Times New Roman" pitchFamily="18" charset="0"/>
                <a:cs typeface="Times New Roman" pitchFamily="18" charset="0"/>
              </a:rPr>
              <a:t> are unable to complete the booking, and usually , these phone line telephones are moreover not reachable because of the overcrowded calls or else telephones that are not functioning because of about procedural problems.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we shortened the problems faced by consumers of LPG gas, we found some solution to meet the few requirements, as we finished our structure fully mechanize the refill reservation process without any human intervention.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other problem which is faced by the users of LPG cylinder is the untimely emptying of the cylinder.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685800"/>
            <a:ext cx="784860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design of a sensor-based automatic gas leakage detector with an alert and control system has been proposed.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safety and security is the most important factor we have proposed a LPG monitoring and gas leakage detection system.</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uses the Text </a:t>
            </a:r>
            <a:r>
              <a:rPr lang="en-IN" sz="2000" dirty="0" err="1" smtClean="0">
                <a:latin typeface="Times New Roman" pitchFamily="18" charset="0"/>
                <a:cs typeface="Times New Roman" pitchFamily="18" charset="0"/>
              </a:rPr>
              <a:t>Loacal</a:t>
            </a:r>
            <a:r>
              <a:rPr lang="en-IN" sz="2000" dirty="0" smtClean="0">
                <a:latin typeface="Times New Roman" pitchFamily="18" charset="0"/>
                <a:cs typeface="Times New Roman" pitchFamily="18" charset="0"/>
              </a:rPr>
              <a:t> API to alert the person about the gas leakage via SMS and status of cylinder.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when successfully implemented can also be used in mines where gas sensors will detect leakage of toxic gases and can send a signal for the emergency evacuation of workers.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150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system is very efficient, user friendly, portable, small in size and cost effective.</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a low-cost, low power, lightweight, portable, safe, user friendly, efficient, multi featured and simple system device for detecting gas.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insures the security from the gas leakage and hazards.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very less time consuming and cylinder replace in time.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Easy implementation.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4012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pPr>
                      <a:r>
                        <a:rPr lang="en-IN" sz="2000" dirty="0" smtClean="0">
                          <a:latin typeface="Times New Roman" pitchFamily="18" charset="0"/>
                          <a:cs typeface="Times New Roman" pitchFamily="18" charset="0"/>
                        </a:rPr>
                        <a:t>LPG Gas Monitoring System</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Arun</a:t>
                      </a:r>
                      <a:r>
                        <a:rPr lang="en-IN" sz="2000" dirty="0" smtClean="0">
                          <a:latin typeface="Times New Roman" pitchFamily="18" charset="0"/>
                          <a:cs typeface="Times New Roman" pitchFamily="18" charset="0"/>
                        </a:rPr>
                        <a:t> Raj, </a:t>
                      </a:r>
                      <a:r>
                        <a:rPr lang="en-IN" sz="2000" dirty="0" err="1" smtClean="0">
                          <a:latin typeface="Times New Roman" pitchFamily="18" charset="0"/>
                          <a:cs typeface="Times New Roman" pitchFamily="18" charset="0"/>
                        </a:rPr>
                        <a:t>Athira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Viswanathan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Athul</a:t>
                      </a:r>
                      <a:r>
                        <a:rPr lang="en-IN" sz="2000" dirty="0" smtClean="0">
                          <a:latin typeface="Times New Roman" pitchFamily="18" charset="0"/>
                          <a:cs typeface="Times New Roman" pitchFamily="18" charset="0"/>
                        </a:rPr>
                        <a:t> T S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In this system, the gas sensor detects the leakage of the LPG and alert the owner about the leak by sending SMS to his personal mobile and activate the alarm.</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Design of Smart LPG Regulator using Internet-of-Things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Ankur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Bachchan,Kajal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Bhasharkar,Mohammad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Zaki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Gundagi,Vinish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Bhan</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This paper aims at designing a basic home automation system using the internet which can be monitored and accessed from anywhere in the world</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0120"/>
        </p:xfrm>
        <a:graphic>
          <a:graphicData uri="http://schemas.openxmlformats.org/drawingml/2006/table">
            <a:tbl>
              <a:tblPr firstRow="1" bandRow="1">
                <a:tableStyleId>{5C22544A-7EE6-4342-B048-85BDC9FD1C3A}</a:tableStyleId>
              </a:tblPr>
              <a:tblGrid>
                <a:gridCol w="2571750"/>
                <a:gridCol w="18478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Automatic Gas Controller Unit</a:t>
                      </a:r>
                    </a:p>
                    <a:p>
                      <a:pPr algn="just">
                        <a:lnSpc>
                          <a:spcPct val="150000"/>
                        </a:lnSpc>
                      </a:pP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Krishnadas</a:t>
                      </a:r>
                      <a:r>
                        <a:rPr lang="en-IN" sz="2000" dirty="0" smtClean="0">
                          <a:latin typeface="Times New Roman" pitchFamily="18" charset="0"/>
                          <a:cs typeface="Times New Roman" pitchFamily="18" charset="0"/>
                        </a:rPr>
                        <a:t>. K, N. P. </a:t>
                      </a:r>
                      <a:r>
                        <a:rPr lang="en-IN" sz="2000" dirty="0" err="1" smtClean="0">
                          <a:latin typeface="Times New Roman" pitchFamily="18" charset="0"/>
                          <a:cs typeface="Times New Roman" pitchFamily="18" charset="0"/>
                        </a:rPr>
                        <a:t>Prajith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Pooja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Sidharthan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Safa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Mariyam</a:t>
                      </a:r>
                      <a:r>
                        <a:rPr lang="en-IN" sz="2000" dirty="0" smtClean="0">
                          <a:latin typeface="Times New Roman" pitchFamily="18" charset="0"/>
                          <a:cs typeface="Times New Roman" pitchFamily="18" charset="0"/>
                        </a:rPr>
                        <a:t>, Arul. V. H, 2019,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The proposed system with its weighing sensor helps to measure the cylinder weight and continuously updates the user about the concentration of gas left in the cylinder.</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Early Detection of Leaks on Gas Cylinders Using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Based MQ-6 Sensors</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Fatkiyah</a:t>
                      </a:r>
                      <a:r>
                        <a:rPr lang="en-IN" sz="2000" dirty="0" smtClean="0">
                          <a:latin typeface="Times New Roman" pitchFamily="18" charset="0"/>
                          <a:cs typeface="Times New Roman" pitchFamily="18" charset="0"/>
                        </a:rPr>
                        <a:t>, E &amp; </a:t>
                      </a:r>
                      <a:r>
                        <a:rPr lang="en-IN" sz="2000" dirty="0" err="1" smtClean="0">
                          <a:latin typeface="Times New Roman" pitchFamily="18" charset="0"/>
                          <a:cs typeface="Times New Roman" pitchFamily="18" charset="0"/>
                        </a:rPr>
                        <a:t>Persada</a:t>
                      </a:r>
                      <a:r>
                        <a:rPr lang="en-IN" sz="2000" dirty="0" smtClean="0">
                          <a:latin typeface="Times New Roman" pitchFamily="18" charset="0"/>
                          <a:cs typeface="Times New Roman" pitchFamily="18" charset="0"/>
                        </a:rPr>
                        <a:t>, D &amp; </a:t>
                      </a:r>
                      <a:r>
                        <a:rPr lang="en-IN" sz="2000" dirty="0" err="1" smtClean="0">
                          <a:latin typeface="Times New Roman" pitchFamily="18" charset="0"/>
                          <a:cs typeface="Times New Roman" pitchFamily="18" charset="0"/>
                        </a:rPr>
                        <a:t>Andayati</a:t>
                      </a:r>
                      <a:r>
                        <a:rPr lang="en-IN" sz="2000" dirty="0" smtClean="0">
                          <a:latin typeface="Times New Roman" pitchFamily="18" charset="0"/>
                          <a:cs typeface="Times New Roman" pitchFamily="18" charset="0"/>
                        </a:rPr>
                        <a:t>, D. (2019). </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The gas leak early detection device is a very appropriate effort in dealing with early detection of LPG leak in order to minimize the occurrence.</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762125"/>
            <a:ext cx="7086600" cy="417195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685800"/>
          </a:xfrm>
        </p:spPr>
        <p:txBody>
          <a:bodyPr>
            <a:normAutofit fontScale="90000"/>
          </a:bodyPr>
          <a:lstStyle/>
          <a:p>
            <a:r>
              <a:rPr lang="en-IN" b="1" dirty="0" smtClean="0"/>
              <a:t>Gas sensor</a:t>
            </a:r>
            <a:endParaRPr lang="en-IN" b="1" dirty="0"/>
          </a:p>
        </p:txBody>
      </p:sp>
      <p:sp>
        <p:nvSpPr>
          <p:cNvPr id="3" name="Content Placeholder 2"/>
          <p:cNvSpPr>
            <a:spLocks noGrp="1"/>
          </p:cNvSpPr>
          <p:nvPr>
            <p:ph idx="1"/>
          </p:nvPr>
        </p:nvSpPr>
        <p:spPr>
          <a:xfrm>
            <a:off x="12954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The gas cylinders mostly contains LPG. The main constituents of LPG are propane and butane gas. The sensor available to detect this gases is MQ-6 and MQ-5. But MQ-6 sensor detects only LPG and butane gas. So, we selected it. </a:t>
            </a:r>
          </a:p>
          <a:p>
            <a:pPr algn="just">
              <a:lnSpc>
                <a:spcPct val="150000"/>
              </a:lnSpc>
            </a:pPr>
            <a:r>
              <a:rPr lang="en-IN" sz="2000" dirty="0" smtClean="0">
                <a:latin typeface="Times New Roman" pitchFamily="18" charset="0"/>
                <a:cs typeface="Times New Roman" pitchFamily="18" charset="0"/>
              </a:rPr>
              <a:t>This sensor is stable, durable, has fast response, and can be used in simple drive circuit. It has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output and wide detection range. This are the characteristics of the sensor.</a:t>
            </a:r>
          </a:p>
        </p:txBody>
      </p:sp>
      <p:pic>
        <p:nvPicPr>
          <p:cNvPr id="2051" name="Picture 3" descr="C:\Users\ELCOT-Lenovo\Desktop\pic.jpg"/>
          <p:cNvPicPr>
            <a:picLocks noChangeAspect="1" noChangeArrowheads="1"/>
          </p:cNvPicPr>
          <p:nvPr/>
        </p:nvPicPr>
        <p:blipFill>
          <a:blip r:embed="rId2"/>
          <a:srcRect/>
          <a:stretch>
            <a:fillRect/>
          </a:stretch>
        </p:blipFill>
        <p:spPr bwMode="auto">
          <a:xfrm>
            <a:off x="2514600" y="4191000"/>
            <a:ext cx="5543550" cy="226695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IN" b="1" dirty="0" smtClean="0"/>
              <a:t>Temperature sensor</a:t>
            </a:r>
            <a:endParaRPr lang="en-IN" b="1" dirty="0"/>
          </a:p>
        </p:txBody>
      </p:sp>
      <p:sp>
        <p:nvSpPr>
          <p:cNvPr id="3" name="Content Placeholder 2"/>
          <p:cNvSpPr>
            <a:spLocks noGrp="1"/>
          </p:cNvSpPr>
          <p:nvPr>
            <p:ph idx="1"/>
          </p:nvPr>
        </p:nvSpPr>
        <p:spPr>
          <a:xfrm>
            <a:off x="1435608" y="1447800"/>
            <a:ext cx="7498080" cy="5029200"/>
          </a:xfrm>
        </p:spPr>
        <p:txBody>
          <a:bodyPr>
            <a:normAutofit/>
          </a:bodyPr>
          <a:lstStyle/>
          <a:p>
            <a:pPr algn="just">
              <a:lnSpc>
                <a:spcPct val="150000"/>
              </a:lnSpc>
            </a:pPr>
            <a:r>
              <a:rPr lang="en-IN" sz="2000" dirty="0" smtClean="0">
                <a:latin typeface="Times New Roman" pitchFamily="18" charset="0"/>
                <a:cs typeface="Times New Roman" pitchFamily="18" charset="0"/>
              </a:rPr>
              <a:t>A temperature sensor is a device used to measure temperature. This can be air temperature, liquid temperature or the temperature of solid matter.</a:t>
            </a:r>
          </a:p>
          <a:p>
            <a:pPr algn="just">
              <a:lnSpc>
                <a:spcPct val="150000"/>
              </a:lnSpc>
            </a:pPr>
            <a:r>
              <a:rPr lang="en-IN" sz="2000" dirty="0" smtClean="0">
                <a:latin typeface="Times New Roman" pitchFamily="18" charset="0"/>
                <a:cs typeface="Times New Roman" pitchFamily="18" charset="0"/>
              </a:rPr>
              <a:t>There are different types of temperature sensors available and they each use different technologies and principles to take the temperature measurement.</a:t>
            </a:r>
          </a:p>
          <a:p>
            <a:pPr algn="just">
              <a:lnSpc>
                <a:spcPct val="150000"/>
              </a:lnSpc>
            </a:pPr>
            <a:endParaRPr lang="en-IN" sz="2000" dirty="0" smtClean="0">
              <a:latin typeface="Times New Roman" pitchFamily="18" charset="0"/>
              <a:cs typeface="Times New Roman" pitchFamily="18" charset="0"/>
            </a:endParaRPr>
          </a:p>
        </p:txBody>
      </p:sp>
      <p:pic>
        <p:nvPicPr>
          <p:cNvPr id="1029" name="Picture 5" descr="C:\Users\ELCOT-Lenovo\Desktop\pic.jpg"/>
          <p:cNvPicPr>
            <a:picLocks noChangeAspect="1" noChangeArrowheads="1"/>
          </p:cNvPicPr>
          <p:nvPr/>
        </p:nvPicPr>
        <p:blipFill>
          <a:blip r:embed="rId2"/>
          <a:srcRect/>
          <a:stretch>
            <a:fillRect/>
          </a:stretch>
        </p:blipFill>
        <p:spPr bwMode="auto">
          <a:xfrm>
            <a:off x="2895600" y="4343400"/>
            <a:ext cx="4191000" cy="2133600"/>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Load cell</a:t>
            </a:r>
            <a:endParaRPr lang="en-IN" dirty="0"/>
          </a:p>
        </p:txBody>
      </p:sp>
      <p:sp>
        <p:nvSpPr>
          <p:cNvPr id="3" name="Content Placeholder 2"/>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A load cell is a force transducer. It converts a force such as tension, compression, pressure, or torque into an electrical signal that can be measured and standardized. </a:t>
            </a:r>
          </a:p>
          <a:p>
            <a:pPr algn="just">
              <a:lnSpc>
                <a:spcPct val="150000"/>
              </a:lnSpc>
            </a:pPr>
            <a:r>
              <a:rPr lang="en-IN" sz="2000" dirty="0" smtClean="0">
                <a:latin typeface="Times New Roman" pitchFamily="18" charset="0"/>
                <a:cs typeface="Times New Roman" pitchFamily="18" charset="0"/>
              </a:rPr>
              <a:t>As the force applied to the load cell increases, the electrical signal changes proportionally.</a:t>
            </a:r>
            <a:endParaRPr lang="en-IN" sz="2000" dirty="0">
              <a:latin typeface="Times New Roman" pitchFamily="18" charset="0"/>
              <a:cs typeface="Times New Roman" pitchFamily="18" charset="0"/>
            </a:endParaRPr>
          </a:p>
        </p:txBody>
      </p:sp>
      <p:pic>
        <p:nvPicPr>
          <p:cNvPr id="3074" name="Picture 2" descr="C:\Users\ELCOT-Lenovo\Desktop\popic.jpg"/>
          <p:cNvPicPr>
            <a:picLocks noChangeAspect="1" noChangeArrowheads="1"/>
          </p:cNvPicPr>
          <p:nvPr/>
        </p:nvPicPr>
        <p:blipFill>
          <a:blip r:embed="rId2"/>
          <a:srcRect/>
          <a:stretch>
            <a:fillRect/>
          </a:stretch>
        </p:blipFill>
        <p:spPr bwMode="auto">
          <a:xfrm>
            <a:off x="3429000" y="4114800"/>
            <a:ext cx="3429000" cy="22860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Node MCU</a:t>
            </a:r>
            <a:endParaRPr lang="en-IN" dirty="0"/>
          </a:p>
        </p:txBody>
      </p:sp>
      <p:sp>
        <p:nvSpPr>
          <p:cNvPr id="3" name="Content Placeholder 2"/>
          <p:cNvSpPr>
            <a:spLocks noGrp="1"/>
          </p:cNvSpPr>
          <p:nvPr>
            <p:ph idx="1"/>
          </p:nvPr>
        </p:nvSpPr>
        <p:spPr>
          <a:xfrm>
            <a:off x="1435608" y="1447800"/>
            <a:ext cx="7498080" cy="5181600"/>
          </a:xfrm>
        </p:spPr>
        <p:txBody>
          <a:bodyPr>
            <a:noAutofit/>
          </a:bodyPr>
          <a:lstStyle/>
          <a:p>
            <a:pPr algn="just">
              <a:lnSpc>
                <a:spcPct val="16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NodeMCU</a:t>
            </a:r>
            <a:r>
              <a:rPr lang="en-IN" sz="2000" dirty="0" smtClean="0">
                <a:latin typeface="Times New Roman" pitchFamily="18" charset="0"/>
                <a:cs typeface="Times New Roman" pitchFamily="18" charset="0"/>
              </a:rPr>
              <a:t> (Node Micro Controller Unit) is an open source software and hardware development environment that is built around a very inexpensive System-on-a-Chip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called the ESP8266. </a:t>
            </a:r>
          </a:p>
          <a:p>
            <a:pPr algn="just">
              <a:lnSpc>
                <a:spcPct val="160000"/>
              </a:lnSpc>
            </a:pPr>
            <a:r>
              <a:rPr lang="en-IN" sz="2000" dirty="0" smtClean="0">
                <a:latin typeface="Times New Roman" pitchFamily="18" charset="0"/>
                <a:cs typeface="Times New Roman" pitchFamily="18" charset="0"/>
              </a:rPr>
              <a:t>The ESP8266, designed and manufactured by </a:t>
            </a:r>
            <a:r>
              <a:rPr lang="en-IN" sz="2000" dirty="0" err="1" smtClean="0">
                <a:latin typeface="Times New Roman" pitchFamily="18" charset="0"/>
                <a:cs typeface="Times New Roman" pitchFamily="18" charset="0"/>
              </a:rPr>
              <a:t>Espressif</a:t>
            </a:r>
            <a:r>
              <a:rPr lang="en-IN" sz="2000" dirty="0" smtClean="0">
                <a:latin typeface="Times New Roman" pitchFamily="18" charset="0"/>
                <a:cs typeface="Times New Roman" pitchFamily="18" charset="0"/>
              </a:rPr>
              <a:t> Systems, contains all crucial elements of the modern computer: CPU, RAM, networking (</a:t>
            </a:r>
            <a:r>
              <a:rPr lang="en-IN" sz="2000" dirty="0" err="1" smtClean="0">
                <a:latin typeface="Times New Roman" pitchFamily="18" charset="0"/>
                <a:cs typeface="Times New Roman" pitchFamily="18" charset="0"/>
              </a:rPr>
              <a:t>wifi</a:t>
            </a:r>
            <a:r>
              <a:rPr lang="en-IN" sz="2000" dirty="0" smtClean="0">
                <a:latin typeface="Times New Roman" pitchFamily="18" charset="0"/>
                <a:cs typeface="Times New Roman" pitchFamily="18" charset="0"/>
              </a:rPr>
              <a:t>), and even a modern operating system and SDK. </a:t>
            </a:r>
            <a:endParaRPr lang="en-IN" sz="2000" dirty="0">
              <a:latin typeface="Times New Roman" pitchFamily="18" charset="0"/>
              <a:cs typeface="Times New Roman" pitchFamily="18" charset="0"/>
            </a:endParaRPr>
          </a:p>
        </p:txBody>
      </p:sp>
      <p:pic>
        <p:nvPicPr>
          <p:cNvPr id="4099" name="Picture 3" descr="C:\Users\ELCOT-Lenovo\Desktop\pic.jpg"/>
          <p:cNvPicPr>
            <a:picLocks noChangeAspect="1" noChangeArrowheads="1"/>
          </p:cNvPicPr>
          <p:nvPr/>
        </p:nvPicPr>
        <p:blipFill>
          <a:blip r:embed="rId2"/>
          <a:srcRect/>
          <a:stretch>
            <a:fillRect/>
          </a:stretch>
        </p:blipFill>
        <p:spPr bwMode="auto">
          <a:xfrm>
            <a:off x="3352800" y="5105400"/>
            <a:ext cx="3057525" cy="1495425"/>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WATER PUMP</a:t>
            </a:r>
            <a:endParaRPr lang="en-IN" dirty="0"/>
          </a:p>
        </p:txBody>
      </p:sp>
      <p:sp>
        <p:nvSpPr>
          <p:cNvPr id="4" name="Content Placeholder 3"/>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Water pumps and dewatering systems are water control equipment that utilise pumping or evaporation to remove or drain various forms of water from construction sites, riverbeds, mine shafts, underground metro networks, tunnels, caisson, and even residential buildings.</a:t>
            </a:r>
          </a:p>
          <a:p>
            <a:pPr algn="just">
              <a:lnSpc>
                <a:spcPct val="150000"/>
              </a:lnSpc>
              <a:buNone/>
            </a:pPr>
            <a:endParaRPr lang="en-IN" sz="2000" dirty="0">
              <a:latin typeface="Times New Roman" pitchFamily="18" charset="0"/>
              <a:cs typeface="Times New Roman" pitchFamily="18" charset="0"/>
            </a:endParaRPr>
          </a:p>
        </p:txBody>
      </p:sp>
      <p:pic>
        <p:nvPicPr>
          <p:cNvPr id="2051" name="Picture 3" descr="C:\Users\ELCOT-Lenovo\Desktop\pic.jpg"/>
          <p:cNvPicPr>
            <a:picLocks noChangeAspect="1" noChangeArrowheads="1"/>
          </p:cNvPicPr>
          <p:nvPr/>
        </p:nvPicPr>
        <p:blipFill>
          <a:blip r:embed="rId2"/>
          <a:srcRect/>
          <a:stretch>
            <a:fillRect/>
          </a:stretch>
        </p:blipFill>
        <p:spPr bwMode="auto">
          <a:xfrm>
            <a:off x="3048000" y="4114800"/>
            <a:ext cx="4038600" cy="198120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BUZZER ALARM</a:t>
            </a:r>
            <a:endParaRPr lang="en-IN" dirty="0"/>
          </a:p>
        </p:txBody>
      </p:sp>
      <p:sp>
        <p:nvSpPr>
          <p:cNvPr id="3" name="Content Placeholder 2"/>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A buzzer or beeper is an audio </a:t>
            </a:r>
            <a:r>
              <a:rPr lang="en-IN" sz="2000" dirty="0" err="1" smtClean="0">
                <a:latin typeface="Times New Roman" pitchFamily="18" charset="0"/>
                <a:cs typeface="Times New Roman" pitchFamily="18" charset="0"/>
              </a:rPr>
              <a:t>signaling</a:t>
            </a:r>
            <a:r>
              <a:rPr lang="en-IN" sz="2000" dirty="0" smtClean="0">
                <a:latin typeface="Times New Roman" pitchFamily="18" charset="0"/>
                <a:cs typeface="Times New Roman" pitchFamily="18" charset="0"/>
              </a:rPr>
              <a:t> device, which may be mechanical, electromechanical, or piezoelectric (</a:t>
            </a:r>
            <a:r>
              <a:rPr lang="en-IN" sz="2000" dirty="0" err="1" smtClean="0">
                <a:latin typeface="Times New Roman" pitchFamily="18" charset="0"/>
                <a:cs typeface="Times New Roman" pitchFamily="18" charset="0"/>
              </a:rPr>
              <a:t>piezo</a:t>
            </a:r>
            <a:r>
              <a:rPr lang="en-IN" sz="2000" dirty="0" smtClean="0">
                <a:latin typeface="Times New Roman" pitchFamily="18" charset="0"/>
                <a:cs typeface="Times New Roman" pitchFamily="18" charset="0"/>
              </a:rPr>
              <a:t> for short). </a:t>
            </a:r>
          </a:p>
          <a:p>
            <a:pPr algn="just">
              <a:lnSpc>
                <a:spcPct val="150000"/>
              </a:lnSpc>
            </a:pPr>
            <a:r>
              <a:rPr lang="en-IN" sz="2000" dirty="0" smtClean="0">
                <a:latin typeface="Times New Roman" pitchFamily="18" charset="0"/>
                <a:cs typeface="Times New Roman" pitchFamily="18" charset="0"/>
              </a:rPr>
              <a:t>Typical uses of buzzers and beepers include alarm devices, timers, and confirmation of user input such as a mouse click or keystroke.</a:t>
            </a:r>
            <a:endParaRPr lang="en-IN" sz="2000" dirty="0">
              <a:latin typeface="Times New Roman" pitchFamily="18" charset="0"/>
              <a:cs typeface="Times New Roman" pitchFamily="18" charset="0"/>
            </a:endParaRPr>
          </a:p>
        </p:txBody>
      </p:sp>
      <p:pic>
        <p:nvPicPr>
          <p:cNvPr id="3075" name="Picture 3" descr="C:\Users\ELCOT-Lenovo\Desktop\PIC.jpeg"/>
          <p:cNvPicPr>
            <a:picLocks noChangeAspect="1" noChangeArrowheads="1"/>
          </p:cNvPicPr>
          <p:nvPr/>
        </p:nvPicPr>
        <p:blipFill>
          <a:blip r:embed="rId2"/>
          <a:srcRect/>
          <a:stretch>
            <a:fillRect/>
          </a:stretch>
        </p:blipFill>
        <p:spPr bwMode="auto">
          <a:xfrm>
            <a:off x="3505200" y="3581400"/>
            <a:ext cx="3200400" cy="26670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12V DC MOTOR</a:t>
            </a:r>
            <a:endParaRPr lang="en-IN" dirty="0"/>
          </a:p>
        </p:txBody>
      </p:sp>
      <p:sp>
        <p:nvSpPr>
          <p:cNvPr id="3" name="Content Placeholder 2"/>
          <p:cNvSpPr>
            <a:spLocks noGrp="1"/>
          </p:cNvSpPr>
          <p:nvPr>
            <p:ph idx="1"/>
          </p:nvPr>
        </p:nvSpPr>
        <p:spPr>
          <a:xfrm>
            <a:off x="1435608" y="1447800"/>
            <a:ext cx="7498080" cy="5181600"/>
          </a:xfrm>
        </p:spPr>
        <p:txBody>
          <a:bodyPr>
            <a:normAutofit/>
          </a:bodyPr>
          <a:lstStyle/>
          <a:p>
            <a:pPr algn="just">
              <a:lnSpc>
                <a:spcPct val="150000"/>
              </a:lnSpc>
            </a:pPr>
            <a:r>
              <a:rPr lang="en-IN" sz="2000" dirty="0" smtClean="0">
                <a:latin typeface="Times New Roman" pitchFamily="18" charset="0"/>
                <a:cs typeface="Times New Roman" pitchFamily="18" charset="0"/>
              </a:rPr>
              <a:t>A DC motor is any motor within a class of electrical machines whereby direct current electrical power is converted into mechanical power. </a:t>
            </a:r>
          </a:p>
          <a:p>
            <a:pPr algn="just">
              <a:lnSpc>
                <a:spcPct val="150000"/>
              </a:lnSpc>
            </a:pPr>
            <a:r>
              <a:rPr lang="en-IN" sz="2000" dirty="0" smtClean="0">
                <a:latin typeface="Times New Roman" pitchFamily="18" charset="0"/>
                <a:cs typeface="Times New Roman" pitchFamily="18" charset="0"/>
              </a:rPr>
              <a:t>Most often, this type of motor relies on forces that magnetic fields produce. Regardless of the type, DC motors have some kind of internal mechanism, which is electronic or electromechanical.</a:t>
            </a:r>
            <a:endParaRPr lang="en-IN" sz="2000" dirty="0">
              <a:latin typeface="Times New Roman" pitchFamily="18" charset="0"/>
              <a:cs typeface="Times New Roman" pitchFamily="18" charset="0"/>
            </a:endParaRPr>
          </a:p>
        </p:txBody>
      </p:sp>
      <p:pic>
        <p:nvPicPr>
          <p:cNvPr id="4098" name="Picture 2" descr="C:\Users\ELCOT-Lenovo\Desktop\pic.jpg"/>
          <p:cNvPicPr>
            <a:picLocks noChangeAspect="1" noChangeArrowheads="1"/>
          </p:cNvPicPr>
          <p:nvPr/>
        </p:nvPicPr>
        <p:blipFill>
          <a:blip r:embed="rId2"/>
          <a:srcRect/>
          <a:stretch>
            <a:fillRect/>
          </a:stretch>
        </p:blipFill>
        <p:spPr bwMode="auto">
          <a:xfrm>
            <a:off x="2895600" y="4419600"/>
            <a:ext cx="4067175" cy="198120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EXHAUST FAN</a:t>
            </a:r>
            <a:endParaRPr lang="en-IN" dirty="0"/>
          </a:p>
        </p:txBody>
      </p:sp>
      <p:sp>
        <p:nvSpPr>
          <p:cNvPr id="3" name="Content Placeholder 2"/>
          <p:cNvSpPr>
            <a:spLocks noGrp="1"/>
          </p:cNvSpPr>
          <p:nvPr>
            <p:ph idx="1"/>
          </p:nvPr>
        </p:nvSpPr>
        <p:spPr/>
        <p:txBody>
          <a:bodyPr>
            <a:normAutofit/>
          </a:bodyPr>
          <a:lstStyle/>
          <a:p>
            <a:pPr algn="just">
              <a:lnSpc>
                <a:spcPct val="150000"/>
              </a:lnSpc>
            </a:pPr>
            <a:r>
              <a:rPr lang="en-IN" sz="2000" dirty="0" smtClean="0">
                <a:latin typeface="Times New Roman" pitchFamily="18" charset="0"/>
                <a:cs typeface="Times New Roman" pitchFamily="18" charset="0"/>
              </a:rPr>
              <a:t>An exhaust fan is a fan which is used to control the interior environment by venting out unwanted </a:t>
            </a:r>
            <a:r>
              <a:rPr lang="en-IN" sz="2000" dirty="0" err="1" smtClean="0">
                <a:latin typeface="Times New Roman" pitchFamily="18" charset="0"/>
                <a:cs typeface="Times New Roman" pitchFamily="18" charset="0"/>
              </a:rPr>
              <a:t>odors</a:t>
            </a:r>
            <a:r>
              <a:rPr lang="en-IN" sz="2000" dirty="0" smtClean="0">
                <a:latin typeface="Times New Roman" pitchFamily="18" charset="0"/>
                <a:cs typeface="Times New Roman" pitchFamily="18" charset="0"/>
              </a:rPr>
              <a:t>, particulates, smoke, moisture, and other contaminants which may be present in the air. </a:t>
            </a:r>
          </a:p>
          <a:p>
            <a:pPr algn="just">
              <a:lnSpc>
                <a:spcPct val="150000"/>
              </a:lnSpc>
            </a:pPr>
            <a:r>
              <a:rPr lang="en-IN" sz="2000" dirty="0" smtClean="0">
                <a:latin typeface="Times New Roman" pitchFamily="18" charset="0"/>
                <a:cs typeface="Times New Roman" pitchFamily="18" charset="0"/>
              </a:rPr>
              <a:t>Exhaust fans can also be integrated into a heating and cooling system.</a:t>
            </a:r>
            <a:endParaRPr lang="en-IN" sz="2000" dirty="0">
              <a:latin typeface="Times New Roman" pitchFamily="18" charset="0"/>
              <a:cs typeface="Times New Roman" pitchFamily="18" charset="0"/>
            </a:endParaRPr>
          </a:p>
        </p:txBody>
      </p:sp>
      <p:pic>
        <p:nvPicPr>
          <p:cNvPr id="5123" name="Picture 3" descr="C:\Users\ELCOT-Lenovo\Desktop\P.jpg"/>
          <p:cNvPicPr>
            <a:picLocks noChangeAspect="1" noChangeArrowheads="1"/>
          </p:cNvPicPr>
          <p:nvPr/>
        </p:nvPicPr>
        <p:blipFill>
          <a:blip r:embed="rId2"/>
          <a:srcRect/>
          <a:stretch>
            <a:fillRect/>
          </a:stretch>
        </p:blipFill>
        <p:spPr bwMode="auto">
          <a:xfrm>
            <a:off x="3581400" y="3810000"/>
            <a:ext cx="2895600" cy="2085975"/>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IN" dirty="0" smtClean="0"/>
              <a:t>WEBSITE</a:t>
            </a:r>
            <a:endParaRPr lang="en-IN"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website (also written as web site) is a collection of web pages and related content that is identified by a common domain name and published on at least one web server. Notable examples are wikipedia.org, google.com, and amazon.com. </a:t>
            </a:r>
          </a:p>
          <a:p>
            <a:pPr algn="just">
              <a:lnSpc>
                <a:spcPct val="150000"/>
              </a:lnSpc>
            </a:pPr>
            <a:r>
              <a:rPr lang="en-IN" sz="2000" dirty="0" smtClean="0">
                <a:latin typeface="Times New Roman" pitchFamily="18" charset="0"/>
                <a:cs typeface="Times New Roman" pitchFamily="18" charset="0"/>
              </a:rPr>
              <a:t>All publicly accessible websites collectively constitute the World Wide Web. There are also private websites that can only be accessed on a private network, such as a company's internal website for its employees. </a:t>
            </a:r>
          </a:p>
          <a:p>
            <a:pPr algn="just">
              <a:lnSpc>
                <a:spcPct val="150000"/>
              </a:lnSpc>
            </a:pPr>
            <a:r>
              <a:rPr lang="en-IN" sz="2000" dirty="0" smtClean="0">
                <a:latin typeface="Times New Roman" pitchFamily="18" charset="0"/>
                <a:cs typeface="Times New Roman" pitchFamily="18" charset="0"/>
              </a:rPr>
              <a:t>Websites are typically dedicated to a particular topic or purpose, such as news, education, commerce, entertainment, or social networking. </a:t>
            </a:r>
            <a:r>
              <a:rPr lang="en-IN" sz="2000" dirty="0" err="1" smtClean="0">
                <a:latin typeface="Times New Roman" pitchFamily="18" charset="0"/>
                <a:cs typeface="Times New Roman" pitchFamily="18" charset="0"/>
              </a:rPr>
              <a:t>Hyperlinking</a:t>
            </a:r>
            <a:r>
              <a:rPr lang="en-IN" sz="2000" dirty="0" smtClean="0">
                <a:latin typeface="Times New Roman" pitchFamily="18" charset="0"/>
                <a:cs typeface="Times New Roman" pitchFamily="18" charset="0"/>
              </a:rPr>
              <a:t> between web pages guides the navigation of the site, which often starts with a home page.</a:t>
            </a: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609600"/>
            <a:ext cx="7498080" cy="6019800"/>
          </a:xfrm>
        </p:spPr>
        <p:txBody>
          <a:bodyPr>
            <a:noAutofit/>
          </a:bodyPr>
          <a:lstStyle/>
          <a:p>
            <a:pPr algn="just">
              <a:lnSpc>
                <a:spcPct val="170000"/>
              </a:lnSpc>
            </a:pPr>
            <a:r>
              <a:rPr lang="en-IN" sz="2000" dirty="0" smtClean="0">
                <a:latin typeface="Times New Roman" pitchFamily="18" charset="0"/>
                <a:cs typeface="Times New Roman" pitchFamily="18" charset="0"/>
              </a:rPr>
              <a:t>In this paper, the proposed idea is for the household gas cylinder users, where the users can be aware of how much gas is present in their gas cylinder and it also makes easy booking of a new cylinder.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Additionally, the system provides the gas cylinders to the LPG vendors, so that they can maintain their cylinder stock accordingly.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Also, the proposed system automatically turns off the gas cylinder regulator when there is excessive gas leakage around the system in order to avoid accidents by sending gas leakage messages to the user. </a:t>
            </a:r>
            <a:endParaRPr lang="en-US" sz="2000" dirty="0">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a:bodyPr>
          <a:lstStyle/>
          <a:p>
            <a:pPr algn="just">
              <a:lnSpc>
                <a:spcPct val="150000"/>
              </a:lnSpc>
            </a:pPr>
            <a:r>
              <a:rPr lang="en-IN" sz="2000" dirty="0" smtClean="0">
                <a:latin typeface="Times New Roman" pitchFamily="18" charset="0"/>
                <a:cs typeface="Times New Roman" pitchFamily="18" charset="0"/>
              </a:rPr>
              <a:t>The system can also be integrated with shops, hotels, and industries where they can use it for both monitoring and safety purposes.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Thus, the low-cost system can be used for gas leakage monitoring and also plays an important role to prevent explosion due to leakage.</a:t>
            </a:r>
            <a:endParaRPr lang="en-IN"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15240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6096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Arun</a:t>
            </a:r>
            <a:r>
              <a:rPr lang="en-IN" sz="2000" dirty="0" smtClean="0">
                <a:latin typeface="Times New Roman" pitchFamily="18" charset="0"/>
                <a:cs typeface="Times New Roman" pitchFamily="18" charset="0"/>
              </a:rPr>
              <a:t> Raj, </a:t>
            </a:r>
            <a:r>
              <a:rPr lang="en-IN" sz="2000" dirty="0" err="1" smtClean="0">
                <a:latin typeface="Times New Roman" pitchFamily="18" charset="0"/>
                <a:cs typeface="Times New Roman" pitchFamily="18" charset="0"/>
              </a:rPr>
              <a:t>Athira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Viswanathan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Athul</a:t>
            </a:r>
            <a:r>
              <a:rPr lang="en-IN" sz="2000" dirty="0" smtClean="0">
                <a:latin typeface="Times New Roman" pitchFamily="18" charset="0"/>
                <a:cs typeface="Times New Roman" pitchFamily="18" charset="0"/>
              </a:rPr>
              <a:t> T S - “LPG Gas Monitoring System”, 2015. </a:t>
            </a:r>
          </a:p>
          <a:p>
            <a:pPr algn="just">
              <a:lnSpc>
                <a:spcPct val="160000"/>
              </a:lnSpc>
            </a:pPr>
            <a:r>
              <a:rPr lang="en-IN" sz="2000" dirty="0" smtClean="0">
                <a:latin typeface="Times New Roman" pitchFamily="18" charset="0"/>
                <a:cs typeface="Times New Roman" pitchFamily="18" charset="0"/>
              </a:rPr>
              <a:t>[2] J. Clerk Maxwell, A Treatise on Electricity and Magnetism, 3rd ed., vol. 2. Oxford: Clarendon, 1892, pp.68-73. </a:t>
            </a:r>
          </a:p>
          <a:p>
            <a:pPr algn="just">
              <a:lnSpc>
                <a:spcPct val="160000"/>
              </a:lnSpc>
            </a:pPr>
            <a:r>
              <a:rPr lang="en-IN" sz="2000" dirty="0" smtClean="0">
                <a:latin typeface="Times New Roman" pitchFamily="18" charset="0"/>
                <a:cs typeface="Times New Roman" pitchFamily="18" charset="0"/>
              </a:rPr>
              <a:t>[3] I.S. Jacobs and C.P. Bean, “Fine particles, thin films and exchange anisotropy,” in Magnetism, vol. III, G.T. </a:t>
            </a:r>
            <a:r>
              <a:rPr lang="en-IN" sz="2000" dirty="0" err="1" smtClean="0">
                <a:latin typeface="Times New Roman" pitchFamily="18" charset="0"/>
                <a:cs typeface="Times New Roman" pitchFamily="18" charset="0"/>
              </a:rPr>
              <a:t>Rado</a:t>
            </a:r>
            <a:r>
              <a:rPr lang="en-IN" sz="2000" dirty="0" smtClean="0">
                <a:latin typeface="Times New Roman" pitchFamily="18" charset="0"/>
                <a:cs typeface="Times New Roman" pitchFamily="18" charset="0"/>
              </a:rPr>
              <a:t> and H. Suhl, Eds. New York: Academic, 1963, pp. 271-350. </a:t>
            </a:r>
          </a:p>
          <a:p>
            <a:pPr algn="just">
              <a:lnSpc>
                <a:spcPct val="160000"/>
              </a:lnSpc>
            </a:pP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Ankur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Bachchan,Kajal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Bhasharkar,Mohammad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Zaki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Gundagi,Vinish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Bhan</a:t>
            </a:r>
            <a:r>
              <a:rPr lang="en-IN" sz="2000" dirty="0" smtClean="0">
                <a:latin typeface="Times New Roman" pitchFamily="18" charset="0"/>
                <a:cs typeface="Times New Roman" pitchFamily="18" charset="0"/>
              </a:rPr>
              <a:t>, Design of Smart LPG Regulator using Internet-of-Things, International Journal of Engineering Technology, Management and Applied Sciences, February 2016, Volume 4, Issue 2, ISSN 2349-4476.</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81000"/>
            <a:ext cx="7650480" cy="6324600"/>
          </a:xfrm>
        </p:spPr>
        <p:txBody>
          <a:bodyPr>
            <a:noAutofit/>
          </a:bodyPr>
          <a:lstStyle/>
          <a:p>
            <a:pPr algn="just">
              <a:lnSpc>
                <a:spcPct val="160000"/>
              </a:lnSpc>
            </a:pPr>
            <a:r>
              <a:rPr lang="en-IN" sz="2000" dirty="0" smtClean="0">
                <a:latin typeface="Times New Roman" pitchFamily="18" charset="0"/>
                <a:cs typeface="Times New Roman" pitchFamily="18" charset="0"/>
              </a:rPr>
              <a:t>[5] K. </a:t>
            </a:r>
            <a:r>
              <a:rPr lang="en-IN" sz="2000" dirty="0" err="1" smtClean="0">
                <a:latin typeface="Times New Roman" pitchFamily="18" charset="0"/>
                <a:cs typeface="Times New Roman" pitchFamily="18" charset="0"/>
              </a:rPr>
              <a:t>Elissa</a:t>
            </a:r>
            <a:r>
              <a:rPr lang="en-IN" sz="2000" dirty="0" smtClean="0">
                <a:latin typeface="Times New Roman" pitchFamily="18" charset="0"/>
                <a:cs typeface="Times New Roman" pitchFamily="18" charset="0"/>
              </a:rPr>
              <a:t>, “Title of paper if known,” unpublished. </a:t>
            </a:r>
          </a:p>
          <a:p>
            <a:pPr algn="just">
              <a:lnSpc>
                <a:spcPct val="160000"/>
              </a:lnSpc>
            </a:pPr>
            <a:r>
              <a:rPr lang="en-IN" sz="2000" dirty="0" smtClean="0">
                <a:latin typeface="Times New Roman" pitchFamily="18" charset="0"/>
                <a:cs typeface="Times New Roman" pitchFamily="18" charset="0"/>
              </a:rPr>
              <a:t>[6] R. Nicole, “Title of paper with only first word capitalized,” J. Name Stand. Abbrev., in press.</a:t>
            </a:r>
            <a:endParaRPr lang="en-US"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Krishnadas</a:t>
            </a:r>
            <a:r>
              <a:rPr lang="en-IN" sz="2000" dirty="0" smtClean="0">
                <a:latin typeface="Times New Roman" pitchFamily="18" charset="0"/>
                <a:cs typeface="Times New Roman" pitchFamily="18" charset="0"/>
              </a:rPr>
              <a:t>. K, N. P. </a:t>
            </a:r>
            <a:r>
              <a:rPr lang="en-IN" sz="2000" dirty="0" err="1" smtClean="0">
                <a:latin typeface="Times New Roman" pitchFamily="18" charset="0"/>
                <a:cs typeface="Times New Roman" pitchFamily="18" charset="0"/>
              </a:rPr>
              <a:t>Prajith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Pooja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Sidharthan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Safa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Mariyam</a:t>
            </a:r>
            <a:r>
              <a:rPr lang="en-IN" sz="2000" dirty="0" smtClean="0">
                <a:latin typeface="Times New Roman" pitchFamily="18" charset="0"/>
                <a:cs typeface="Times New Roman" pitchFamily="18" charset="0"/>
              </a:rPr>
              <a:t>, Arul. V. H, 2019, Automatic Gas Controller Unit, INTERNATIONAL JOURNAL OF ENGINEERING RESEARCH &amp; TECHNOLOGY (IJERT) Volume 08, Issue 05 (May 2019) </a:t>
            </a:r>
          </a:p>
          <a:p>
            <a:pPr algn="just">
              <a:lnSpc>
                <a:spcPct val="170000"/>
              </a:lnSpc>
            </a:pPr>
            <a:r>
              <a:rPr lang="en-IN" sz="2000" dirty="0" smtClean="0">
                <a:latin typeface="Times New Roman" pitchFamily="18" charset="0"/>
                <a:cs typeface="Times New Roman" pitchFamily="18" charset="0"/>
              </a:rPr>
              <a:t>[8] Maier, Alexander &amp; Sharp, Andrew &amp; </a:t>
            </a:r>
            <a:r>
              <a:rPr lang="en-IN" sz="2000" dirty="0" err="1" smtClean="0">
                <a:latin typeface="Times New Roman" pitchFamily="18" charset="0"/>
                <a:cs typeface="Times New Roman" pitchFamily="18" charset="0"/>
              </a:rPr>
              <a:t>Vagapov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Yuriy</a:t>
            </a:r>
            <a:r>
              <a:rPr lang="en-IN" sz="2000" dirty="0" smtClean="0">
                <a:latin typeface="Times New Roman" pitchFamily="18" charset="0"/>
                <a:cs typeface="Times New Roman" pitchFamily="18" charset="0"/>
              </a:rPr>
              <a:t>. (2017). Comparative Analysis and Practical Implementation of the ESP32 Microcontroller Module for the Internet of Things. 10.1109/ITECHA.2017.8101926.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rmAutofit/>
          </a:bodyPr>
          <a:lstStyle/>
          <a:p>
            <a:pPr algn="just">
              <a:lnSpc>
                <a:spcPct val="170000"/>
              </a:lnSpc>
            </a:pPr>
            <a:r>
              <a:rPr lang="en-IN" sz="2000" dirty="0" smtClean="0">
                <a:latin typeface="Times New Roman" pitchFamily="18" charset="0"/>
                <a:cs typeface="Times New Roman" pitchFamily="18" charset="0"/>
              </a:rPr>
              <a:t>[9] Muller, Ivan &amp; Machado de </a:t>
            </a:r>
            <a:r>
              <a:rPr lang="en-IN" sz="2000" dirty="0" err="1" smtClean="0">
                <a:latin typeface="Times New Roman" pitchFamily="18" charset="0"/>
                <a:cs typeface="Times New Roman" pitchFamily="18" charset="0"/>
              </a:rPr>
              <a:t>Brito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Renato</a:t>
            </a:r>
            <a:r>
              <a:rPr lang="en-IN" sz="2000" dirty="0" smtClean="0">
                <a:latin typeface="Times New Roman" pitchFamily="18" charset="0"/>
                <a:cs typeface="Times New Roman" pitchFamily="18" charset="0"/>
              </a:rPr>
              <a:t> &amp; Pereira, Carlos &amp; </a:t>
            </a:r>
            <a:r>
              <a:rPr lang="en-IN" sz="2000" dirty="0" err="1" smtClean="0">
                <a:latin typeface="Times New Roman" pitchFamily="18" charset="0"/>
                <a:cs typeface="Times New Roman" pitchFamily="18" charset="0"/>
              </a:rPr>
              <a:t>Brusamarello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Valner</a:t>
            </a:r>
            <a:r>
              <a:rPr lang="en-IN" sz="2000" dirty="0" smtClean="0">
                <a:latin typeface="Times New Roman" pitchFamily="18" charset="0"/>
                <a:cs typeface="Times New Roman" pitchFamily="18" charset="0"/>
              </a:rPr>
              <a:t>. (2010). Load cells in force sensing analysis - Theory and a novel application. Instrumentation &amp; Measurement Magazine, IEEE. 13. 15 - 19. 10.1109/MIM.2010.5399212. </a:t>
            </a:r>
          </a:p>
          <a:p>
            <a:pPr algn="just">
              <a:lnSpc>
                <a:spcPct val="170000"/>
              </a:lnSpc>
            </a:pP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Fatkiyah</a:t>
            </a:r>
            <a:r>
              <a:rPr lang="en-IN" sz="2000" dirty="0" smtClean="0">
                <a:latin typeface="Times New Roman" pitchFamily="18" charset="0"/>
                <a:cs typeface="Times New Roman" pitchFamily="18" charset="0"/>
              </a:rPr>
              <a:t>, E &amp; </a:t>
            </a:r>
            <a:r>
              <a:rPr lang="en-IN" sz="2000" dirty="0" err="1" smtClean="0">
                <a:latin typeface="Times New Roman" pitchFamily="18" charset="0"/>
                <a:cs typeface="Times New Roman" pitchFamily="18" charset="0"/>
              </a:rPr>
              <a:t>Persada</a:t>
            </a:r>
            <a:r>
              <a:rPr lang="en-IN" sz="2000" dirty="0" smtClean="0">
                <a:latin typeface="Times New Roman" pitchFamily="18" charset="0"/>
                <a:cs typeface="Times New Roman" pitchFamily="18" charset="0"/>
              </a:rPr>
              <a:t>, D &amp; </a:t>
            </a:r>
            <a:r>
              <a:rPr lang="en-IN" sz="2000" dirty="0" err="1" smtClean="0">
                <a:latin typeface="Times New Roman" pitchFamily="18" charset="0"/>
                <a:cs typeface="Times New Roman" pitchFamily="18" charset="0"/>
              </a:rPr>
              <a:t>Andayati</a:t>
            </a:r>
            <a:r>
              <a:rPr lang="en-IN" sz="2000" dirty="0" smtClean="0">
                <a:latin typeface="Times New Roman" pitchFamily="18" charset="0"/>
                <a:cs typeface="Times New Roman" pitchFamily="18" charset="0"/>
              </a:rPr>
              <a:t>, D. (2019). Early Detection of Leaks on Gas Cylinders Using </a:t>
            </a:r>
            <a:r>
              <a:rPr lang="en-IN" sz="2000" dirty="0" err="1" smtClean="0">
                <a:latin typeface="Times New Roman" pitchFamily="18" charset="0"/>
                <a:cs typeface="Times New Roman" pitchFamily="18" charset="0"/>
              </a:rPr>
              <a:t>Arduino</a:t>
            </a:r>
            <a:r>
              <a:rPr lang="en-IN" sz="2000" dirty="0" smtClean="0">
                <a:latin typeface="Times New Roman" pitchFamily="18" charset="0"/>
                <a:cs typeface="Times New Roman" pitchFamily="18" charset="0"/>
              </a:rPr>
              <a:t> Based MQ-6 Sensors. Journal of Physics: Conference Series. 1413. 012030. 10.1088/1742- 6596/1413/1/012030.</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1380</TotalTime>
  <Words>1733</Words>
  <Application>Microsoft Office PowerPoint</Application>
  <PresentationFormat>On-screen Show (4:3)</PresentationFormat>
  <Paragraphs>123</Paragraphs>
  <Slides>26</Slides>
  <Notes>2</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Solstice</vt:lpstr>
      <vt:lpstr>SMART LPG CYLINDER MONITORING AND EXPLOSION MANAGEMENT SYSTEM</vt:lpstr>
      <vt:lpstr>Abstract</vt:lpstr>
      <vt:lpstr>Slide 3</vt:lpstr>
      <vt:lpstr>Existing System</vt:lpstr>
      <vt:lpstr>Disadvantage of Existing System</vt:lpstr>
      <vt:lpstr>PROPOSED SYSTEM :</vt:lpstr>
      <vt:lpstr>ADVANTAGE</vt:lpstr>
      <vt:lpstr>Slide 8</vt:lpstr>
      <vt:lpstr>Slide 9</vt:lpstr>
      <vt:lpstr>Block Diagram</vt:lpstr>
      <vt:lpstr>Gas sensor</vt:lpstr>
      <vt:lpstr>Temperature sensor</vt:lpstr>
      <vt:lpstr>Load cell</vt:lpstr>
      <vt:lpstr>Node MCU</vt:lpstr>
      <vt:lpstr>WATER PUMP</vt:lpstr>
      <vt:lpstr>BUZZER ALARM</vt:lpstr>
      <vt:lpstr>12V DC MOTOR</vt:lpstr>
      <vt:lpstr>EXHAUST FAN</vt:lpstr>
      <vt:lpstr>WEBSITE</vt:lpstr>
      <vt:lpstr>SOFTWARE REQUIREMENTS:</vt:lpstr>
      <vt:lpstr>HARDWARE REQUIREMENTS:</vt:lpstr>
      <vt:lpstr>CONCLUSION</vt:lpstr>
      <vt:lpstr>Slide 23</vt:lpstr>
      <vt:lpstr>REFERENCE</vt:lpstr>
      <vt:lpstr>Slide 25</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604</cp:revision>
  <dcterms:created xsi:type="dcterms:W3CDTF">2006-08-16T00:00:00Z</dcterms:created>
  <dcterms:modified xsi:type="dcterms:W3CDTF">2022-04-20T05:59:58Z</dcterms:modified>
</cp:coreProperties>
</file>