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33"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PREDICTION OF CHRONIC KIDNEY DISEASE USING DEEP NEURAL NETWORK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US" sz="2000" dirty="0" smtClean="0">
                <a:latin typeface="Times New Roman" pitchFamily="18" charset="0"/>
                <a:cs typeface="Times New Roman" pitchFamily="18" charset="0"/>
              </a:rPr>
              <a:t>Deep neural Network (DNN) is becoming a focal point in Machine Learning research. Its application is penetrating into different fields and solving intricate and complex problems.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DNN </a:t>
            </a:r>
            <a:r>
              <a:rPr lang="en-US" sz="2000" dirty="0" smtClean="0">
                <a:latin typeface="Times New Roman" pitchFamily="18" charset="0"/>
                <a:cs typeface="Times New Roman" pitchFamily="18" charset="0"/>
              </a:rPr>
              <a:t>is now been applied in health image processing to detect various ailment such as cancer and diabetes. Another disease that is causing threat to our health is the kidney disease.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disease is becoming prevalent due to substances and elements we intake. Death is imminent and inevitable within few days without at least one functioning kidney.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19800"/>
          </a:xfrm>
        </p:spPr>
        <p:txBody>
          <a:bodyPr>
            <a:noAutofit/>
          </a:bodyPr>
          <a:lstStyle/>
          <a:p>
            <a:pPr algn="just">
              <a:lnSpc>
                <a:spcPct val="150000"/>
              </a:lnSpc>
            </a:pPr>
            <a:r>
              <a:rPr lang="en-US" sz="2000" dirty="0" smtClean="0">
                <a:latin typeface="Times New Roman" pitchFamily="18" charset="0"/>
                <a:cs typeface="Times New Roman" pitchFamily="18" charset="0"/>
              </a:rPr>
              <a:t>Ignoring the kidney malfunction can cause chronic kidney disease leading to death.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Frequently</a:t>
            </a:r>
            <a:r>
              <a:rPr lang="en-US" sz="2000" dirty="0" smtClean="0">
                <a:latin typeface="Times New Roman" pitchFamily="18" charset="0"/>
                <a:cs typeface="Times New Roman" pitchFamily="18" charset="0"/>
              </a:rPr>
              <a:t>, Chronic Kidney Disease (CKD) and its symptoms are mild and gradual, often go unnoticed for years only to be realized lately.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Bade</a:t>
            </a:r>
            <a:r>
              <a:rPr lang="en-US" sz="2000" dirty="0" smtClean="0">
                <a:latin typeface="Times New Roman" pitchFamily="18" charset="0"/>
                <a:cs typeface="Times New Roman" pitchFamily="18" charset="0"/>
              </a:rPr>
              <a:t>, a Local Government of </a:t>
            </a:r>
            <a:r>
              <a:rPr lang="en-US" sz="2000" dirty="0" err="1" smtClean="0">
                <a:latin typeface="Times New Roman" pitchFamily="18" charset="0"/>
                <a:cs typeface="Times New Roman" pitchFamily="18" charset="0"/>
              </a:rPr>
              <a:t>Yobe</a:t>
            </a:r>
            <a:r>
              <a:rPr lang="en-US" sz="2000" dirty="0" smtClean="0">
                <a:latin typeface="Times New Roman" pitchFamily="18" charset="0"/>
                <a:cs typeface="Times New Roman" pitchFamily="18" charset="0"/>
              </a:rPr>
              <a:t> state in Nigeria has been a center of attention by medical practitioners due to the prevalence of CKD.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Unfortunately</a:t>
            </a:r>
            <a:r>
              <a:rPr lang="en-US" sz="2000" dirty="0" smtClean="0">
                <a:latin typeface="Times New Roman" pitchFamily="18" charset="0"/>
                <a:cs typeface="Times New Roman" pitchFamily="18" charset="0"/>
              </a:rPr>
              <a:t>, a technical approach in culminating the disease is yet to be attained</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fontScale="62500" lnSpcReduction="20000"/>
          </a:bodyPr>
          <a:lstStyle/>
          <a:p>
            <a:pPr algn="just">
              <a:lnSpc>
                <a:spcPct val="160000"/>
              </a:lnSpc>
            </a:pPr>
            <a:r>
              <a:rPr lang="en-US" dirty="0" smtClean="0">
                <a:latin typeface="Times New Roman" pitchFamily="18" charset="0"/>
                <a:cs typeface="Times New Roman" pitchFamily="18" charset="0"/>
              </a:rPr>
              <a:t>We obtained a record of 400 patients with 10 attributes as our dataset from Bade General Hospital. </a:t>
            </a:r>
            <a:endParaRPr lang="en-US" dirty="0" smtClean="0">
              <a:latin typeface="Times New Roman" pitchFamily="18" charset="0"/>
              <a:cs typeface="Times New Roman" pitchFamily="18" charset="0"/>
            </a:endParaRPr>
          </a:p>
          <a:p>
            <a:pPr algn="just">
              <a:lnSpc>
                <a:spcPct val="160000"/>
              </a:lnSpc>
              <a:buNone/>
            </a:pPr>
            <a:endParaRPr lang="en-US" dirty="0" smtClean="0">
              <a:latin typeface="Times New Roman" pitchFamily="18" charset="0"/>
              <a:cs typeface="Times New Roman" pitchFamily="18" charset="0"/>
            </a:endParaRPr>
          </a:p>
          <a:p>
            <a:pPr algn="just">
              <a:lnSpc>
                <a:spcPct val="160000"/>
              </a:lnSpc>
            </a:pPr>
            <a:r>
              <a:rPr lang="en-US" dirty="0" smtClean="0">
                <a:latin typeface="Times New Roman" pitchFamily="18" charset="0"/>
                <a:cs typeface="Times New Roman" pitchFamily="18" charset="0"/>
              </a:rPr>
              <a:t>We </a:t>
            </a:r>
            <a:r>
              <a:rPr lang="en-US" dirty="0" smtClean="0">
                <a:latin typeface="Times New Roman" pitchFamily="18" charset="0"/>
                <a:cs typeface="Times New Roman" pitchFamily="18" charset="0"/>
              </a:rPr>
              <a:t>used DNN model to predict the absence or presence of CKD in the patients. </a:t>
            </a:r>
            <a:endParaRPr lang="en-US" dirty="0" smtClean="0">
              <a:latin typeface="Times New Roman" pitchFamily="18" charset="0"/>
              <a:cs typeface="Times New Roman" pitchFamily="18" charset="0"/>
            </a:endParaRPr>
          </a:p>
          <a:p>
            <a:pPr algn="just">
              <a:lnSpc>
                <a:spcPct val="160000"/>
              </a:lnSpc>
              <a:buNone/>
            </a:pPr>
            <a:endParaRPr lang="en-US" dirty="0" smtClean="0">
              <a:latin typeface="Times New Roman" pitchFamily="18" charset="0"/>
              <a:cs typeface="Times New Roman" pitchFamily="18" charset="0"/>
            </a:endParaRPr>
          </a:p>
          <a:p>
            <a:pPr algn="just">
              <a:lnSpc>
                <a:spcPct val="160000"/>
              </a:lnSpc>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model produced an accuracy of 98%. Furthermore, we identified and highlighted the Features importance to provide the ranking of the features used in the prediction of the CKD. </a:t>
            </a:r>
            <a:endParaRPr lang="en-US" dirty="0" smtClean="0">
              <a:latin typeface="Times New Roman" pitchFamily="18" charset="0"/>
              <a:cs typeface="Times New Roman" pitchFamily="18" charset="0"/>
            </a:endParaRPr>
          </a:p>
          <a:p>
            <a:pPr algn="just">
              <a:lnSpc>
                <a:spcPct val="160000"/>
              </a:lnSpc>
              <a:buNone/>
            </a:pPr>
            <a:endParaRPr lang="en-US" dirty="0" smtClean="0">
              <a:latin typeface="Times New Roman" pitchFamily="18" charset="0"/>
              <a:cs typeface="Times New Roman" pitchFamily="18" charset="0"/>
            </a:endParaRPr>
          </a:p>
          <a:p>
            <a:pPr algn="just">
              <a:lnSpc>
                <a:spcPct val="160000"/>
              </a:lnSpc>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outcome revealed that two attributes; </a:t>
            </a:r>
            <a:r>
              <a:rPr lang="en-US" dirty="0" err="1" smtClean="0">
                <a:latin typeface="Times New Roman" pitchFamily="18" charset="0"/>
                <a:cs typeface="Times New Roman" pitchFamily="18" charset="0"/>
              </a:rPr>
              <a:t>Creatinine</a:t>
            </a:r>
            <a:r>
              <a:rPr lang="en-US" dirty="0" smtClean="0">
                <a:latin typeface="Times New Roman" pitchFamily="18" charset="0"/>
                <a:cs typeface="Times New Roman" pitchFamily="18" charset="0"/>
              </a:rPr>
              <a:t> and Bicarbonate have the highest influence on the CKD prediction</a:t>
            </a:r>
            <a:r>
              <a:rPr lang="en-US" dirty="0" smtClean="0">
                <a:latin typeface="Times New Roman" pitchFamily="18" charset="0"/>
                <a:cs typeface="Times New Roman" pitchFamily="18" charset="0"/>
              </a:rPr>
              <a:t>.</a:t>
            </a:r>
            <a:endParaRPr lang="en-IN"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943600"/>
          </a:xfrm>
        </p:spPr>
        <p:txBody>
          <a:bodyPr>
            <a:noAutofit/>
          </a:bodyPr>
          <a:lstStyle/>
          <a:p>
            <a:pPr lvl="0" algn="just">
              <a:lnSpc>
                <a:spcPct val="150000"/>
              </a:lnSpc>
            </a:pPr>
            <a:r>
              <a:rPr lang="en-US" sz="2000" dirty="0" smtClean="0">
                <a:latin typeface="Times New Roman" pitchFamily="18" charset="0"/>
                <a:cs typeface="Times New Roman" pitchFamily="18" charset="0"/>
              </a:rPr>
              <a:t>A large number of features exist in the raw data in which some may cause low information and error; hence feature selection techniques can be used to retrieve useful subset of features and to improve the computation performance.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MDFS model performs superior to existing works in terms of accuracy and the number of reduced features.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effect of sodium intake on the progression of CKD is controversial, and multiple inconclusive studies exist. The effect of sodium intake on the progression of CKD is controversial, and multiple inconclusive studies exist</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In any machine learning problem preprocessing of the data before applying any algorithm. Data mining statistical techniques are used for data preprocessing.</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Wrapper </a:t>
            </a:r>
            <a:r>
              <a:rPr lang="en-US" sz="2000" dirty="0" smtClean="0">
                <a:latin typeface="Times New Roman" pitchFamily="18" charset="0"/>
                <a:cs typeface="Times New Roman" pitchFamily="18" charset="0"/>
              </a:rPr>
              <a:t>methods are better than filter methods in selecting the most useful features but they need a large dataset otherwise there is a problem of </a:t>
            </a:r>
            <a:r>
              <a:rPr lang="en-US" sz="2000" dirty="0" err="1" smtClean="0">
                <a:latin typeface="Times New Roman" pitchFamily="18" charset="0"/>
                <a:cs typeface="Times New Roman" pitchFamily="18" charset="0"/>
              </a:rPr>
              <a:t>overfitting</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SMOT </a:t>
            </a:r>
            <a:r>
              <a:rPr lang="en-US" sz="2000" dirty="0" smtClean="0">
                <a:latin typeface="Times New Roman" pitchFamily="18" charset="0"/>
                <a:cs typeface="Times New Roman" pitchFamily="18" charset="0"/>
              </a:rPr>
              <a:t>technique is used to oversample minority class in the dataset in classification problem. In our dataset, we have more patient records having CKD disease than </a:t>
            </a:r>
            <a:r>
              <a:rPr lang="en-US" sz="2000" dirty="0" err="1" smtClean="0">
                <a:latin typeface="Times New Roman" pitchFamily="18" charset="0"/>
                <a:cs typeface="Times New Roman" pitchFamily="18" charset="0"/>
              </a:rPr>
              <a:t>nonCKD</a:t>
            </a:r>
            <a:r>
              <a:rPr lang="en-US" sz="2000" dirty="0" smtClean="0">
                <a:latin typeface="Times New Roman" pitchFamily="18" charset="0"/>
                <a:cs typeface="Times New Roman" pitchFamily="18" charset="0"/>
              </a:rPr>
              <a:t>. Classifier's performance reduces because of imbalanced classes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Using commonly available health parameters, the proposed system can assess the risk of CKD for public health.</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model will fail to classify, and the classification result will not be acceptable when we consider actual data.</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They </a:t>
            </a:r>
            <a:r>
              <a:rPr lang="en-US" sz="2000" dirty="0" smtClean="0">
                <a:latin typeface="Times New Roman" pitchFamily="18" charset="0"/>
                <a:cs typeface="Times New Roman" pitchFamily="18" charset="0"/>
              </a:rPr>
              <a:t>proposed to compare Decision Tree to Support Vector Machine (SVM) technique in predicting CKD. </a:t>
            </a:r>
            <a:endParaRPr lang="en-US"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classification stage revealed that Decision Tree has more successful than SVM recognition in correct classification</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381000"/>
            <a:ext cx="7866888" cy="6324600"/>
          </a:xfrm>
        </p:spPr>
        <p:txBody>
          <a:bodyPr>
            <a:noAutofit/>
          </a:bodyPr>
          <a:lstStyle/>
          <a:p>
            <a:pPr lvl="0" algn="just">
              <a:lnSpc>
                <a:spcPct val="150000"/>
              </a:lnSpc>
            </a:pPr>
            <a:r>
              <a:rPr lang="en-US" sz="2000" dirty="0" smtClean="0">
                <a:latin typeface="Times New Roman" pitchFamily="18" charset="0"/>
                <a:cs typeface="Times New Roman" pitchFamily="18" charset="0"/>
              </a:rPr>
              <a:t>It enhances the comprehensibility of data, facilitates better visualization of data, reduces training time of learning algorithms, and improves the performance of prediction.</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They </a:t>
            </a:r>
            <a:r>
              <a:rPr lang="en-US" sz="2000" dirty="0" smtClean="0">
                <a:latin typeface="Times New Roman" pitchFamily="18" charset="0"/>
                <a:cs typeface="Times New Roman" pitchFamily="18" charset="0"/>
              </a:rPr>
              <a:t>usually work according to a specific learning algorithm which helps in optimizing the performance of a learning algorithm.</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performance of Decision tree method is 91% accurate when compared with naive </a:t>
            </a:r>
            <a:r>
              <a:rPr lang="en-US" sz="2000" dirty="0" err="1" smtClean="0">
                <a:latin typeface="Times New Roman" pitchFamily="18" charset="0"/>
                <a:cs typeface="Times New Roman" pitchFamily="18" charset="0"/>
              </a:rPr>
              <a:t>Bayes</a:t>
            </a:r>
            <a:r>
              <a:rPr lang="en-US" sz="2000" dirty="0" smtClean="0">
                <a:latin typeface="Times New Roman" pitchFamily="18" charset="0"/>
                <a:cs typeface="Times New Roman" pitchFamily="18" charset="0"/>
              </a:rPr>
              <a:t> method.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Various </a:t>
            </a:r>
            <a:r>
              <a:rPr lang="en-US" sz="2000" dirty="0" smtClean="0">
                <a:latin typeface="Times New Roman" pitchFamily="18" charset="0"/>
                <a:cs typeface="Times New Roman" pitchFamily="18" charset="0"/>
              </a:rPr>
              <a:t>performance parameters like accuracy, specificity, precision, sensitivity, false-positive rate, </a:t>
            </a:r>
            <a:r>
              <a:rPr lang="en-US" sz="2000" dirty="0" err="1" smtClean="0">
                <a:latin typeface="Times New Roman" pitchFamily="18" charset="0"/>
                <a:cs typeface="Times New Roman" pitchFamily="18" charset="0"/>
              </a:rPr>
              <a:t>Fmeasure</a:t>
            </a:r>
            <a:r>
              <a:rPr lang="en-US" sz="2000" dirty="0" smtClean="0">
                <a:latin typeface="Times New Roman" pitchFamily="18" charset="0"/>
                <a:cs typeface="Times New Roman" pitchFamily="18" charset="0"/>
              </a:rPr>
              <a:t> are used in health care to analyze the performance of the model.</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757362"/>
            <a:ext cx="7010399" cy="418147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143000"/>
          </a:xfrm>
        </p:spPr>
        <p:txBody>
          <a:bodyPr/>
          <a:lstStyle/>
          <a:p>
            <a:r>
              <a:rPr lang="en-US" dirty="0" smtClean="0"/>
              <a:t>CONCLUSION</a:t>
            </a:r>
            <a:endParaRPr lang="en-US" dirty="0"/>
          </a:p>
        </p:txBody>
      </p:sp>
      <p:sp>
        <p:nvSpPr>
          <p:cNvPr id="3" name="Content Placeholder 2"/>
          <p:cNvSpPr>
            <a:spLocks noGrp="1"/>
          </p:cNvSpPr>
          <p:nvPr>
            <p:ph idx="1"/>
          </p:nvPr>
        </p:nvSpPr>
        <p:spPr/>
        <p:txBody>
          <a:bodyPr>
            <a:noAutofit/>
          </a:bodyPr>
          <a:lstStyle/>
          <a:p>
            <a:pPr algn="just">
              <a:lnSpc>
                <a:spcPct val="150000"/>
              </a:lnSpc>
            </a:pPr>
            <a:r>
              <a:rPr lang="en-US" sz="2000" dirty="0" smtClean="0">
                <a:latin typeface="Times New Roman" pitchFamily="18" charset="0"/>
                <a:cs typeface="Times New Roman" pitchFamily="18" charset="0"/>
              </a:rPr>
              <a:t>The main goal of this research is to use DNN model for the prediction of kidney disease to high degree of accuracy.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succeeded in classifying kidney disease dataset into CKD and non-CKD with 98% overall accuracy when the model was tested with a set of data that were not used during the training process.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adopted DNN model proved to be efficient and suitable for the prediction of kidney disease.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pPr>
            <a:r>
              <a:rPr lang="en-US" sz="2000" dirty="0" smtClean="0">
                <a:latin typeface="Times New Roman" pitchFamily="18" charset="0"/>
                <a:cs typeface="Times New Roman" pitchFamily="18" charset="0"/>
              </a:rPr>
              <a:t>The study also highlighted the importance of the features used in the prediction of kidney disease.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revealed that from the 10 attributes, </a:t>
            </a:r>
            <a:r>
              <a:rPr lang="en-US" sz="2000" dirty="0" err="1" smtClean="0">
                <a:latin typeface="Times New Roman" pitchFamily="18" charset="0"/>
                <a:cs typeface="Times New Roman" pitchFamily="18" charset="0"/>
              </a:rPr>
              <a:t>Creatinine</a:t>
            </a:r>
            <a:r>
              <a:rPr lang="en-US" sz="2000" dirty="0" smtClean="0">
                <a:latin typeface="Times New Roman" pitchFamily="18" charset="0"/>
                <a:cs typeface="Times New Roman" pitchFamily="18" charset="0"/>
              </a:rPr>
              <a:t> and Bicarbonate are the attributes with highest influence on CKD as opposed to the findings by Ahmed and </a:t>
            </a:r>
            <a:r>
              <a:rPr lang="en-US" sz="2000" dirty="0" err="1" smtClean="0">
                <a:latin typeface="Times New Roman" pitchFamily="18" charset="0"/>
                <a:cs typeface="Times New Roman" pitchFamily="18" charset="0"/>
              </a:rPr>
              <a:t>Alshebly</a:t>
            </a:r>
            <a:r>
              <a:rPr lang="en-US" sz="2000" dirty="0" smtClean="0">
                <a:latin typeface="Times New Roman" pitchFamily="18" charset="0"/>
                <a:cs typeface="Times New Roman" pitchFamily="18" charset="0"/>
              </a:rPr>
              <a:t> (2019) that found that </a:t>
            </a:r>
            <a:r>
              <a:rPr lang="en-US" sz="2000" dirty="0" err="1" smtClean="0">
                <a:latin typeface="Times New Roman" pitchFamily="18" charset="0"/>
                <a:cs typeface="Times New Roman" pitchFamily="18" charset="0"/>
              </a:rPr>
              <a:t>Creatinine</a:t>
            </a:r>
            <a:r>
              <a:rPr lang="en-US" sz="2000" dirty="0" smtClean="0">
                <a:latin typeface="Times New Roman" pitchFamily="18" charset="0"/>
                <a:cs typeface="Times New Roman" pitchFamily="18" charset="0"/>
              </a:rPr>
              <a:t> and Urea has the highest influence on CKD prediction.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endParaRPr lang="en-IN"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096000"/>
          </a:xfrm>
        </p:spPr>
        <p:txBody>
          <a:bodyPr>
            <a:noAutofit/>
          </a:bodyPr>
          <a:lstStyle/>
          <a:p>
            <a:pPr algn="just">
              <a:lnSpc>
                <a:spcPct val="150000"/>
              </a:lnSpc>
            </a:pPr>
            <a:r>
              <a:rPr lang="en-US" sz="1900" dirty="0" smtClean="0">
                <a:latin typeface="Times New Roman" pitchFamily="18" charset="0"/>
                <a:cs typeface="Times New Roman" pitchFamily="18" charset="0"/>
              </a:rPr>
              <a:t>1. </a:t>
            </a:r>
            <a:r>
              <a:rPr lang="en-US" sz="1900" dirty="0" err="1" smtClean="0">
                <a:latin typeface="Times New Roman" pitchFamily="18" charset="0"/>
                <a:cs typeface="Times New Roman" pitchFamily="18" charset="0"/>
              </a:rPr>
              <a:t>Koh</a:t>
            </a:r>
            <a:r>
              <a:rPr lang="en-US" sz="1900" dirty="0" smtClean="0">
                <a:latin typeface="Times New Roman" pitchFamily="18" charset="0"/>
                <a:cs typeface="Times New Roman" pitchFamily="18" charset="0"/>
              </a:rPr>
              <a:t>, H. C., &amp; Tan, G. (2005). Data mining applications in healthcare. Journal of Healthcare Information Management : JHIM, 19(2), 65. </a:t>
            </a:r>
            <a:endParaRPr lang="en-IN"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2. </a:t>
            </a:r>
            <a:r>
              <a:rPr lang="en-US" sz="1900" dirty="0" err="1" smtClean="0">
                <a:latin typeface="Times New Roman" pitchFamily="18" charset="0"/>
                <a:cs typeface="Times New Roman" pitchFamily="18" charset="0"/>
              </a:rPr>
              <a:t>Lote</a:t>
            </a:r>
            <a:r>
              <a:rPr lang="en-US" sz="1900" dirty="0" smtClean="0">
                <a:latin typeface="Times New Roman" pitchFamily="18" charset="0"/>
                <a:cs typeface="Times New Roman" pitchFamily="18" charset="0"/>
              </a:rPr>
              <a:t>, C. J. (2013). Principles of renal physiology. In Principles of Renal Physiology</a:t>
            </a:r>
            <a:r>
              <a:rPr lang="en-US"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3. </a:t>
            </a:r>
            <a:r>
              <a:rPr lang="en-US" sz="1900" dirty="0" err="1" smtClean="0">
                <a:latin typeface="Times New Roman" pitchFamily="18" charset="0"/>
                <a:cs typeface="Times New Roman" pitchFamily="18" charset="0"/>
              </a:rPr>
              <a:t>Purusothaman</a:t>
            </a:r>
            <a:r>
              <a:rPr lang="en-US" sz="1900" dirty="0" smtClean="0">
                <a:latin typeface="Times New Roman" pitchFamily="18" charset="0"/>
                <a:cs typeface="Times New Roman" pitchFamily="18" charset="0"/>
              </a:rPr>
              <a:t>, G., &amp; </a:t>
            </a:r>
            <a:r>
              <a:rPr lang="en-US" sz="1900" dirty="0" err="1" smtClean="0">
                <a:latin typeface="Times New Roman" pitchFamily="18" charset="0"/>
                <a:cs typeface="Times New Roman" pitchFamily="18" charset="0"/>
              </a:rPr>
              <a:t>Krishnakumari</a:t>
            </a:r>
            <a:r>
              <a:rPr lang="en-US" sz="1900" dirty="0" smtClean="0">
                <a:latin typeface="Times New Roman" pitchFamily="18" charset="0"/>
                <a:cs typeface="Times New Roman" pitchFamily="18" charset="0"/>
              </a:rPr>
              <a:t>, P. (2015). A Survey of Data Mining Techniques on risk prediction: Heart disease. Indian Journal of Science and Technology, 8(12), 1. </a:t>
            </a:r>
            <a:endParaRPr lang="en-IN" sz="1900" dirty="0" smtClean="0">
              <a:latin typeface="Times New Roman" pitchFamily="18" charset="0"/>
              <a:cs typeface="Times New Roman" pitchFamily="18" charset="0"/>
            </a:endParaRPr>
          </a:p>
          <a:p>
            <a:pPr>
              <a:lnSpc>
                <a:spcPct val="150000"/>
              </a:lnSpc>
            </a:pPr>
            <a:r>
              <a:rPr lang="en-US" sz="1900" dirty="0" smtClean="0">
                <a:latin typeface="Times New Roman" pitchFamily="18" charset="0"/>
                <a:cs typeface="Times New Roman" pitchFamily="18" charset="0"/>
              </a:rPr>
              <a:t>4.</a:t>
            </a:r>
            <a:r>
              <a:rPr lang="en-US" sz="1900" dirty="0" smtClean="0">
                <a:latin typeface="Times New Roman" pitchFamily="18" charset="0"/>
                <a:cs typeface="Times New Roman" pitchFamily="18" charset="0"/>
              </a:rPr>
              <a:t> Jain, D., &amp; Singh, V. (2018). Feature selection and classification systems for chronic disease prediction: A review. Egyptian Informatics Journal, 19(3), 179-189, </a:t>
            </a:r>
            <a:endParaRPr lang="en-IN"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5. </a:t>
            </a:r>
            <a:r>
              <a:rPr lang="en-US" sz="1900" dirty="0" err="1" smtClean="0">
                <a:latin typeface="Times New Roman" pitchFamily="18" charset="0"/>
                <a:cs typeface="Times New Roman" pitchFamily="18" charset="0"/>
              </a:rPr>
              <a:t>Başar</a:t>
            </a:r>
            <a:r>
              <a:rPr lang="en-US" sz="1900" dirty="0" smtClean="0">
                <a:latin typeface="Times New Roman" pitchFamily="18" charset="0"/>
                <a:cs typeface="Times New Roman" pitchFamily="18" charset="0"/>
              </a:rPr>
              <a:t>, M. D., &amp; </a:t>
            </a:r>
            <a:r>
              <a:rPr lang="en-US" sz="1900" dirty="0" err="1" smtClean="0">
                <a:latin typeface="Times New Roman" pitchFamily="18" charset="0"/>
                <a:cs typeface="Times New Roman" pitchFamily="18" charset="0"/>
              </a:rPr>
              <a:t>Akan</a:t>
            </a:r>
            <a:r>
              <a:rPr lang="en-US" sz="1900" dirty="0" smtClean="0">
                <a:latin typeface="Times New Roman" pitchFamily="18" charset="0"/>
                <a:cs typeface="Times New Roman" pitchFamily="18" charset="0"/>
              </a:rPr>
              <a:t>, A. (2018). Chronic Kidney Disease Prediction with Reduced Individual Classifiers. Journal of Electrical and Electronics Engineering, 18(2), 249-255.</a:t>
            </a:r>
            <a:endParaRPr lang="en-IN" sz="1900" dirty="0" smtClean="0">
              <a:latin typeface="Times New Roman" pitchFamily="18" charset="0"/>
              <a:cs typeface="Times New Roman" pitchFamily="18" charset="0"/>
            </a:endParaRPr>
          </a:p>
          <a:p>
            <a:pPr algn="just">
              <a:lnSpc>
                <a:spcPct val="150000"/>
              </a:lnSpc>
              <a:buNone/>
            </a:pPr>
            <a:endParaRPr lang="en-US" sz="19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72400" cy="6553200"/>
          </a:xfrm>
        </p:spPr>
        <p:txBody>
          <a:bodyPr>
            <a:noAutofit/>
          </a:bodyPr>
          <a:lstStyle/>
          <a:p>
            <a:pPr algn="just">
              <a:lnSpc>
                <a:spcPct val="150000"/>
              </a:lnSpc>
            </a:pPr>
            <a:r>
              <a:rPr lang="en-US" sz="1900" dirty="0" smtClean="0">
                <a:latin typeface="Times New Roman" pitchFamily="18" charset="0"/>
                <a:cs typeface="Times New Roman" pitchFamily="18" charset="0"/>
              </a:rPr>
              <a:t>6.Chahal, A., &amp; </a:t>
            </a:r>
            <a:r>
              <a:rPr lang="en-US" sz="1900" dirty="0" err="1" smtClean="0">
                <a:latin typeface="Times New Roman" pitchFamily="18" charset="0"/>
                <a:cs typeface="Times New Roman" pitchFamily="18" charset="0"/>
              </a:rPr>
              <a:t>Gulia</a:t>
            </a:r>
            <a:r>
              <a:rPr lang="en-US" sz="1900" dirty="0" smtClean="0">
                <a:latin typeface="Times New Roman" pitchFamily="18" charset="0"/>
                <a:cs typeface="Times New Roman" pitchFamily="18" charset="0"/>
              </a:rPr>
              <a:t>, P. (2019). Machine learning and deep learning. International Journal of Innovative Technology and Exploring Engineering, 8(2), 2278-3075. </a:t>
            </a:r>
            <a:endParaRPr lang="en-IN"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7.Chimwayi, K. B., </a:t>
            </a:r>
            <a:r>
              <a:rPr lang="en-US" sz="1900" dirty="0" err="1" smtClean="0">
                <a:latin typeface="Times New Roman" pitchFamily="18" charset="0"/>
                <a:cs typeface="Times New Roman" pitchFamily="18" charset="0"/>
              </a:rPr>
              <a:t>Haris</a:t>
            </a:r>
            <a:r>
              <a:rPr lang="en-US" sz="1900" dirty="0" smtClean="0">
                <a:latin typeface="Times New Roman" pitchFamily="18" charset="0"/>
                <a:cs typeface="Times New Roman" pitchFamily="18" charset="0"/>
              </a:rPr>
              <a:t>, N., </a:t>
            </a:r>
            <a:r>
              <a:rPr lang="en-US" sz="1900" dirty="0" err="1" smtClean="0">
                <a:latin typeface="Times New Roman" pitchFamily="18" charset="0"/>
                <a:cs typeface="Times New Roman" pitchFamily="18" charset="0"/>
              </a:rPr>
              <a:t>Caytiles</a:t>
            </a:r>
            <a:r>
              <a:rPr lang="en-US" sz="1900" dirty="0" smtClean="0">
                <a:latin typeface="Times New Roman" pitchFamily="18" charset="0"/>
                <a:cs typeface="Times New Roman" pitchFamily="18" charset="0"/>
              </a:rPr>
              <a:t>, R. D., &amp; </a:t>
            </a:r>
            <a:r>
              <a:rPr lang="en-US" sz="1900" dirty="0" err="1" smtClean="0">
                <a:latin typeface="Times New Roman" pitchFamily="18" charset="0"/>
                <a:cs typeface="Times New Roman" pitchFamily="18" charset="0"/>
              </a:rPr>
              <a:t>Iyengar</a:t>
            </a:r>
            <a:r>
              <a:rPr lang="en-US" sz="1900" dirty="0" smtClean="0">
                <a:latin typeface="Times New Roman" pitchFamily="18" charset="0"/>
                <a:cs typeface="Times New Roman" pitchFamily="18" charset="0"/>
              </a:rPr>
              <a:t>, N. C. S. N. (2017). Risk Level Prediction of Chronic Kidney Disease Using </a:t>
            </a:r>
            <a:r>
              <a:rPr lang="en-US" sz="1900" dirty="0" err="1" smtClean="0">
                <a:latin typeface="Times New Roman" pitchFamily="18" charset="0"/>
                <a:cs typeface="Times New Roman" pitchFamily="18" charset="0"/>
              </a:rPr>
              <a:t>Neuro</a:t>
            </a:r>
            <a:r>
              <a:rPr lang="en-US" sz="1900" dirty="0" smtClean="0">
                <a:latin typeface="Times New Roman" pitchFamily="18" charset="0"/>
                <a:cs typeface="Times New Roman" pitchFamily="18" charset="0"/>
              </a:rPr>
              <a:t>- Fuzzy and Hierarchical Clustering Algorithm (s). International Journal of Multimedia and Ubiquitous Engineering, 12(8), 23-36 </a:t>
            </a:r>
            <a:endParaRPr lang="en-IN"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8. </a:t>
            </a:r>
            <a:r>
              <a:rPr lang="en-US" sz="1900" dirty="0" err="1" smtClean="0">
                <a:latin typeface="Times New Roman" pitchFamily="18" charset="0"/>
                <a:cs typeface="Times New Roman" pitchFamily="18" charset="0"/>
              </a:rPr>
              <a:t>Deshpande</a:t>
            </a:r>
            <a:r>
              <a:rPr lang="en-US" sz="1900" dirty="0" smtClean="0">
                <a:latin typeface="Times New Roman" pitchFamily="18" charset="0"/>
                <a:cs typeface="Times New Roman" pitchFamily="18" charset="0"/>
              </a:rPr>
              <a:t>, A. (2016). A beginner's guide to understanding </a:t>
            </a:r>
            <a:r>
              <a:rPr lang="en-US" sz="1900" dirty="0" err="1" smtClean="0">
                <a:latin typeface="Times New Roman" pitchFamily="18" charset="0"/>
                <a:cs typeface="Times New Roman" pitchFamily="18" charset="0"/>
              </a:rPr>
              <a:t>convolutional</a:t>
            </a:r>
            <a:r>
              <a:rPr lang="en-US" sz="1900" dirty="0" smtClean="0">
                <a:latin typeface="Times New Roman" pitchFamily="18" charset="0"/>
                <a:cs typeface="Times New Roman" pitchFamily="18" charset="0"/>
              </a:rPr>
              <a:t> neural networks. Retrieved March, 31(2017</a:t>
            </a:r>
            <a:r>
              <a:rPr lang="en-US"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9. FRANÇOIS CHOLLET. (2018). Deep Learning Using Python. In 2018 21st International Conference on Information Fusion, FUSION 2018. </a:t>
            </a:r>
            <a:endParaRPr lang="en-IN"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10. </a:t>
            </a:r>
            <a:r>
              <a:rPr lang="en-US" sz="1900" dirty="0" err="1" smtClean="0">
                <a:latin typeface="Times New Roman" pitchFamily="18" charset="0"/>
                <a:cs typeface="Times New Roman" pitchFamily="18" charset="0"/>
              </a:rPr>
              <a:t>Ge</a:t>
            </a:r>
            <a:r>
              <a:rPr lang="en-US" sz="1900" dirty="0" smtClean="0">
                <a:latin typeface="Times New Roman" pitchFamily="18" charset="0"/>
                <a:cs typeface="Times New Roman" pitchFamily="18" charset="0"/>
              </a:rPr>
              <a:t>, Y., Wang, Q., Wang, L., Wu, H., </a:t>
            </a:r>
            <a:r>
              <a:rPr lang="en-US" sz="1900" dirty="0" err="1" smtClean="0">
                <a:latin typeface="Times New Roman" pitchFamily="18" charset="0"/>
                <a:cs typeface="Times New Roman" pitchFamily="18" charset="0"/>
              </a:rPr>
              <a:t>Peng</a:t>
            </a:r>
            <a:r>
              <a:rPr lang="en-US" sz="1900" dirty="0" smtClean="0">
                <a:latin typeface="Times New Roman" pitchFamily="18" charset="0"/>
                <a:cs typeface="Times New Roman" pitchFamily="18" charset="0"/>
              </a:rPr>
              <a:t>, C., Wang, J. &amp; Yi, Y. (2019). Predicting post-stroke pneumonia using deep neural network approaches. International Journal of Medical Informatics, 132, 103986. </a:t>
            </a:r>
            <a:endParaRPr lang="en-IN" sz="1900" dirty="0" smtClean="0">
              <a:latin typeface="Times New Roman" pitchFamily="18" charset="0"/>
              <a:cs typeface="Times New Roman" pitchFamily="18" charset="0"/>
            </a:endParaRPr>
          </a:p>
          <a:p>
            <a:pPr algn="just">
              <a:lnSpc>
                <a:spcPct val="150000"/>
              </a:lnSpc>
              <a:buNone/>
            </a:pP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1246</TotalTime>
  <Words>1009</Words>
  <Application>Microsoft Office PowerPoint</Application>
  <PresentationFormat>On-screen Show (4:3)</PresentationFormat>
  <Paragraphs>83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PREDICTION OF CHRONIC KIDNEY DISEASE USING DEEP NEURAL NETWORK</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Slide 13</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2022-05-18T11:08:26Z</dcterms:modified>
</cp:coreProperties>
</file>